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59" r:id="rId3"/>
    <p:sldId id="271" r:id="rId4"/>
    <p:sldId id="265" r:id="rId5"/>
    <p:sldId id="277" r:id="rId6"/>
    <p:sldId id="266" r:id="rId7"/>
    <p:sldId id="270" r:id="rId8"/>
    <p:sldId id="267" r:id="rId9"/>
    <p:sldId id="268" r:id="rId10"/>
    <p:sldId id="260" r:id="rId11"/>
    <p:sldId id="273" r:id="rId12"/>
    <p:sldId id="276" r:id="rId13"/>
    <p:sldId id="262" r:id="rId14"/>
    <p:sldId id="279" r:id="rId1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9999"/>
    <a:srgbClr val="FF7C80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59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A45ED-B931-472E-B597-1AF90BF57B1B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87535-7E46-4353-AEAC-48A5D01B6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50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記得放上連結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95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記得放上連結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89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4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50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2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53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6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4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21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99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19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3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B0DE-9780-4927-AEDA-DB8005D105A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43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gsi2usr.nptu.edu.tw/files/11-1172-9203.php?Lang=zh-tw" TargetMode="Externa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207.php?Lang=zh-tw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gsi2usr.nptu.edu.tw/files/11-1172-9207-1.php?Lang=zh-t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221.php?Lang=zh-tw" TargetMode="External"/><Relationship Id="rId7" Type="http://schemas.openxmlformats.org/officeDocument/2006/relationships/hyperlink" Target="&#31243;&#24335;&#35373;&#35336;&#35506;&#31243;&#20840;&#26657;&#25512;&#21205;&#35336;&#30059;/&#22283;&#31435;&#23631;&#26481;&#22823;&#23416;&#20855;&#37007;&#36655;&#36939;&#31639;&#24605;&#32173;&#20043;&#31243;&#24335;&#35373;&#35336;&#35506;&#31243;&#19968;&#35261;&#34920;(&#20381;&#23416;&#26399;&#20998;&#39006;)1071219&#26356;&#26032;.pdf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gsi2usr.nptu.edu.tw/files/13-1172-89827-1.php?Lang=zh-tw" TargetMode="External"/><Relationship Id="rId5" Type="http://schemas.openxmlformats.org/officeDocument/2006/relationships/slide" Target="slide3.xml"/><Relationship Id="rId4" Type="http://schemas.openxmlformats.org/officeDocument/2006/relationships/hyperlink" Target="&#31243;&#24335;&#35373;&#35336;&#35506;&#31243;&#20840;&#26657;&#25512;&#21205;&#35336;&#30059;/&#22283;&#63991;&#23631;&#26481;&#22823;&#23416;&#25512;&#21205;&#31243;&#24335;&#35373;&#35336;&#35506;&#31243;&#23526;&#26045;&#36774;&#27861;1071018&#20462;&#27491;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205.php?Lang=zh-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www.ugsi2usr.nptu.edu.tw/files/11-1172-9206-1.php?Lang=zh-tw" TargetMode="External"/><Relationship Id="rId4" Type="http://schemas.openxmlformats.org/officeDocument/2006/relationships/hyperlink" Target="http://www.ugsi2usr.nptu.edu.tw/files/11-1172-9204.php?Lang=zh-t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ugsi2usr.nptu.edu.tw/files/11-1172-9213-1.php?Lang=zh-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gsi2usr.nptu.edu.tw/files/11-1172-9204.php?Lang=zh-t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203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204.php?Lang=zh-tw" TargetMode="External"/><Relationship Id="rId2" Type="http://schemas.openxmlformats.org/officeDocument/2006/relationships/hyperlink" Target="http://www.ugsi2usr.nptu.edu.tw/files/11-1172-9211.php?Lang=zh-tw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www.ugsi2usr.nptu.edu.tw/files/11-1172-9208.php?Lang=zh-tw" TargetMode="External"/><Relationship Id="rId4" Type="http://schemas.openxmlformats.org/officeDocument/2006/relationships/hyperlink" Target="http://www.ugsi2usr.nptu.edu.tw/files/11-1172-9209-1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1;p14"/>
          <p:cNvSpPr txBox="1">
            <a:spLocks/>
          </p:cNvSpPr>
          <p:nvPr/>
        </p:nvSpPr>
        <p:spPr>
          <a:xfrm>
            <a:off x="2604950" y="1358502"/>
            <a:ext cx="6617427" cy="9928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7200" b="1" dirty="0" smtClean="0">
                <a:solidFill>
                  <a:schemeClr val="tx2">
                    <a:lumMod val="50000"/>
                  </a:schemeClr>
                </a:solidFill>
              </a:rPr>
              <a:t>高教深耕計畫</a:t>
            </a:r>
            <a:endParaRPr lang="zh-TW" altLang="en-US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60617" y="2690949"/>
            <a:ext cx="88827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oogle Shape;141;p14"/>
          <p:cNvSpPr txBox="1">
            <a:spLocks/>
          </p:cNvSpPr>
          <p:nvPr/>
        </p:nvSpPr>
        <p:spPr>
          <a:xfrm>
            <a:off x="4237806" y="2856410"/>
            <a:ext cx="7305404" cy="185492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/>
              <a:t>子計畫</a:t>
            </a:r>
            <a:r>
              <a:rPr lang="en-US" altLang="zh-TW" sz="4800" b="1" dirty="0" smtClean="0"/>
              <a:t>1</a:t>
            </a:r>
            <a:r>
              <a:rPr lang="zh-TW" altLang="en-US" sz="4800" b="1" dirty="0" smtClean="0"/>
              <a:t>：「五力全開」創新教學計畫徵件說明會</a:t>
            </a:r>
            <a:endParaRPr lang="zh-TW" altLang="en-US" sz="48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237806" y="5590903"/>
            <a:ext cx="401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國立屏東大學  </a:t>
            </a:r>
            <a:endParaRPr lang="en-US" altLang="zh-TW" sz="2400" b="1" dirty="0" smtClean="0"/>
          </a:p>
          <a:p>
            <a:r>
              <a:rPr lang="zh-TW" altLang="en-US" sz="2400" b="1" dirty="0"/>
              <a:t>承</a:t>
            </a:r>
            <a:r>
              <a:rPr lang="zh-TW" altLang="en-US" sz="2400" b="1" dirty="0" smtClean="0"/>
              <a:t>辦單位：教學資源中心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230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文字方塊 71"/>
          <p:cNvSpPr txBox="1"/>
          <p:nvPr/>
        </p:nvSpPr>
        <p:spPr>
          <a:xfrm>
            <a:off x="6608139" y="5817717"/>
            <a:ext cx="1207365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defRPr/>
            </a:pPr>
            <a:endParaRPr lang="zh-TW" altLang="en-US" kern="0" dirty="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74" name="群組 73"/>
          <p:cNvGrpSpPr/>
          <p:nvPr/>
        </p:nvGrpSpPr>
        <p:grpSpPr>
          <a:xfrm>
            <a:off x="4424218" y="2225965"/>
            <a:ext cx="2456873" cy="2456873"/>
            <a:chOff x="4424218" y="2225965"/>
            <a:chExt cx="2456873" cy="245687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75" name="橢圓 74"/>
            <p:cNvSpPr/>
            <p:nvPr/>
          </p:nvSpPr>
          <p:spPr>
            <a:xfrm>
              <a:off x="4424218" y="2225965"/>
              <a:ext cx="2456873" cy="24568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4810360" y="3100458"/>
              <a:ext cx="180109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chemeClr val="bg1"/>
                  </a:solidFill>
                  <a:latin typeface="Poppins"/>
                </a:rPr>
                <a:t>跨領</a:t>
              </a:r>
              <a:r>
                <a:rPr lang="zh-TW" altLang="en-US" sz="4000" b="1" dirty="0">
                  <a:solidFill>
                    <a:schemeClr val="bg1"/>
                  </a:solidFill>
                  <a:latin typeface="Poppins"/>
                </a:rPr>
                <a:t>域</a:t>
              </a:r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3185252" y="1226782"/>
            <a:ext cx="1745673" cy="1745673"/>
            <a:chOff x="3168073" y="1215887"/>
            <a:chExt cx="1745673" cy="1745673"/>
          </a:xfrm>
          <a:solidFill>
            <a:schemeClr val="accent6">
              <a:lumMod val="75000"/>
            </a:schemeClr>
          </a:solidFill>
        </p:grpSpPr>
        <p:sp>
          <p:nvSpPr>
            <p:cNvPr id="79" name="橢圓 78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3296952" y="1499248"/>
              <a:ext cx="152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創新教材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與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課程研發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81" name="群組 80"/>
          <p:cNvGrpSpPr/>
          <p:nvPr/>
        </p:nvGrpSpPr>
        <p:grpSpPr>
          <a:xfrm>
            <a:off x="3161976" y="3914728"/>
            <a:ext cx="1745673" cy="1745673"/>
            <a:chOff x="3168072" y="3947240"/>
            <a:chExt cx="1745673" cy="1745673"/>
          </a:xfrm>
          <a:solidFill>
            <a:srgbClr val="990033"/>
          </a:solidFill>
        </p:grpSpPr>
        <p:sp>
          <p:nvSpPr>
            <p:cNvPr id="84" name="橢圓 83"/>
            <p:cNvSpPr/>
            <p:nvPr/>
          </p:nvSpPr>
          <p:spPr>
            <a:xfrm>
              <a:off x="3168072" y="3947240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3295363" y="4420164"/>
              <a:ext cx="152544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學分課程設計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86" name="群組 85"/>
          <p:cNvGrpSpPr/>
          <p:nvPr/>
        </p:nvGrpSpPr>
        <p:grpSpPr>
          <a:xfrm>
            <a:off x="6345087" y="1202207"/>
            <a:ext cx="1745673" cy="1745673"/>
            <a:chOff x="6391563" y="1217545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87" name="橢圓 86"/>
            <p:cNvSpPr/>
            <p:nvPr/>
          </p:nvSpPr>
          <p:spPr>
            <a:xfrm>
              <a:off x="6391563" y="1217545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文字方塊 87"/>
            <p:cNvSpPr txBox="1"/>
            <p:nvPr/>
          </p:nvSpPr>
          <p:spPr>
            <a:xfrm>
              <a:off x="6501677" y="1831635"/>
              <a:ext cx="1525443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師生社群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89" name="群組 88"/>
          <p:cNvGrpSpPr/>
          <p:nvPr/>
        </p:nvGrpSpPr>
        <p:grpSpPr>
          <a:xfrm>
            <a:off x="6278434" y="4026053"/>
            <a:ext cx="1745673" cy="1745673"/>
            <a:chOff x="6391563" y="3947241"/>
            <a:chExt cx="1745673" cy="1745673"/>
          </a:xfrm>
        </p:grpSpPr>
        <p:sp>
          <p:nvSpPr>
            <p:cNvPr id="90" name="橢圓 89"/>
            <p:cNvSpPr/>
            <p:nvPr/>
          </p:nvSpPr>
          <p:spPr>
            <a:xfrm>
              <a:off x="6391563" y="3947241"/>
              <a:ext cx="1745673" cy="174567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6492441" y="4607715"/>
              <a:ext cx="1525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bg1"/>
                  </a:solidFill>
                  <a:latin typeface="Poppins"/>
                </a:rPr>
                <a:t>職能課程</a:t>
              </a:r>
            </a:p>
          </p:txBody>
        </p:sp>
      </p:grpSp>
      <p:grpSp>
        <p:nvGrpSpPr>
          <p:cNvPr id="92" name="群組 91"/>
          <p:cNvGrpSpPr/>
          <p:nvPr/>
        </p:nvGrpSpPr>
        <p:grpSpPr>
          <a:xfrm>
            <a:off x="8276851" y="2945744"/>
            <a:ext cx="1225114" cy="1205345"/>
            <a:chOff x="6025136" y="5550833"/>
            <a:chExt cx="1225114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3" name="橢圓 92"/>
            <p:cNvSpPr/>
            <p:nvPr/>
          </p:nvSpPr>
          <p:spPr>
            <a:xfrm>
              <a:off x="6025136" y="5550833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6042885" y="5782379"/>
              <a:ext cx="120736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職能培訓工作坊</a:t>
              </a:r>
              <a:endParaRPr lang="zh-TW" altLang="en-US" sz="2000" b="1" dirty="0"/>
            </a:p>
          </p:txBody>
        </p:sp>
      </p:grpSp>
      <p:sp>
        <p:nvSpPr>
          <p:cNvPr id="95" name="五邊形 94"/>
          <p:cNvSpPr/>
          <p:nvPr/>
        </p:nvSpPr>
        <p:spPr>
          <a:xfrm rot="2205851" flipV="1">
            <a:off x="7673782" y="2919347"/>
            <a:ext cx="856162" cy="95271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b="1" u="sng" dirty="0" smtClean="0"/>
              <a:t>培</a:t>
            </a:r>
            <a:r>
              <a:rPr lang="zh-TW" altLang="en-US" sz="2000" b="1" u="sng" dirty="0"/>
              <a:t>訓</a:t>
            </a:r>
            <a:r>
              <a:rPr lang="zh-TW" altLang="en-US" sz="2000" b="1" u="sng" dirty="0" smtClean="0"/>
              <a:t>工作坊支援項目</a:t>
            </a:r>
            <a:endParaRPr lang="zh-TW" altLang="en-US" sz="2000" b="1" u="sng" dirty="0"/>
          </a:p>
        </p:txBody>
      </p:sp>
      <p:grpSp>
        <p:nvGrpSpPr>
          <p:cNvPr id="98" name="群組 97"/>
          <p:cNvGrpSpPr/>
          <p:nvPr/>
        </p:nvGrpSpPr>
        <p:grpSpPr>
          <a:xfrm>
            <a:off x="1578399" y="1527425"/>
            <a:ext cx="1225114" cy="1205345"/>
            <a:chOff x="6025136" y="5550833"/>
            <a:chExt cx="1225114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9" name="橢圓 98"/>
            <p:cNvSpPr/>
            <p:nvPr/>
          </p:nvSpPr>
          <p:spPr>
            <a:xfrm>
              <a:off x="6025136" y="5550833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6042885" y="5680779"/>
              <a:ext cx="1207365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程式設計師資培訓工作坊</a:t>
              </a:r>
              <a:endParaRPr lang="zh-TW" altLang="en-US" sz="2000" b="1" dirty="0"/>
            </a:p>
          </p:txBody>
        </p:sp>
      </p:grpSp>
      <p:sp>
        <p:nvSpPr>
          <p:cNvPr id="101" name="五邊形 100"/>
          <p:cNvSpPr/>
          <p:nvPr/>
        </p:nvSpPr>
        <p:spPr>
          <a:xfrm rot="10800000">
            <a:off x="2722510" y="2136212"/>
            <a:ext cx="605930" cy="89753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Google Shape;489;p39">
            <a:hlinkClick r:id="rId3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五邊形 102"/>
          <p:cNvSpPr/>
          <p:nvPr/>
        </p:nvSpPr>
        <p:spPr>
          <a:xfrm rot="19432622" flipV="1">
            <a:off x="7709403" y="4080573"/>
            <a:ext cx="812760" cy="9975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>
          <a:xfrm>
            <a:off x="413776" y="71579"/>
            <a:ext cx="5297129" cy="1325563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</a:rPr>
              <a:t>培訓工作</a:t>
            </a:r>
            <a:r>
              <a:rPr lang="zh-TW" altLang="en-US" b="1" dirty="0" smtClean="0">
                <a:solidFill>
                  <a:schemeClr val="bg1"/>
                </a:solidFill>
              </a:rPr>
              <a:t>坊</a:t>
            </a:r>
            <a:endParaRPr lang="zh-TW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17" y="119910"/>
            <a:ext cx="5297129" cy="1325563"/>
          </a:xfrm>
        </p:spPr>
        <p:txBody>
          <a:bodyPr/>
          <a:lstStyle/>
          <a:p>
            <a:r>
              <a:rPr lang="zh-TW" altLang="en-US" b="1" dirty="0" smtClean="0"/>
              <a:t>教學空間與設備資源</a:t>
            </a:r>
            <a:endParaRPr lang="zh-TW" altLang="en-US" b="1" dirty="0"/>
          </a:p>
        </p:txBody>
      </p:sp>
      <p:pic>
        <p:nvPicPr>
          <p:cNvPr id="2050" name="Picture 2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" b="71627"/>
          <a:stretch/>
        </p:blipFill>
        <p:spPr bwMode="auto">
          <a:xfrm>
            <a:off x="607735" y="4620772"/>
            <a:ext cx="5368495" cy="189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" t="33951" r="1099" b="38405"/>
          <a:stretch/>
        </p:blipFill>
        <p:spPr bwMode="auto">
          <a:xfrm>
            <a:off x="3250788" y="1474430"/>
            <a:ext cx="5317919" cy="184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1" t="66889" r="891" b="5026"/>
          <a:stretch/>
        </p:blipFill>
        <p:spPr bwMode="auto">
          <a:xfrm>
            <a:off x="6331975" y="4639966"/>
            <a:ext cx="5338915" cy="187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34837" y="3524263"/>
            <a:ext cx="4241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虛擬攝影棚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35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lvl="0"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5909" y="1925126"/>
            <a:ext cx="2666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208</a:t>
            </a:r>
            <a:r>
              <a:rPr lang="zh-TW" altLang="en-US" sz="2400" dirty="0"/>
              <a:t>影音製播室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6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73273" y="3527290"/>
            <a:ext cx="4483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實驗劇場暨攝影棚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80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lvl="0"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3F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998964" y="2148958"/>
            <a:ext cx="3039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錄音室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4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向左箭號 21"/>
          <p:cNvSpPr/>
          <p:nvPr/>
        </p:nvSpPr>
        <p:spPr>
          <a:xfrm>
            <a:off x="2807111" y="2405423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左箭號 28"/>
          <p:cNvSpPr/>
          <p:nvPr/>
        </p:nvSpPr>
        <p:spPr>
          <a:xfrm rot="5400000">
            <a:off x="3159383" y="4334143"/>
            <a:ext cx="323371" cy="22077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左箭號 29"/>
          <p:cNvSpPr/>
          <p:nvPr/>
        </p:nvSpPr>
        <p:spPr>
          <a:xfrm rot="5400000">
            <a:off x="8950745" y="4345367"/>
            <a:ext cx="352439" cy="227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左箭號 30"/>
          <p:cNvSpPr/>
          <p:nvPr/>
        </p:nvSpPr>
        <p:spPr>
          <a:xfrm rot="10800000">
            <a:off x="8559119" y="2456603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4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17" y="119910"/>
            <a:ext cx="5297129" cy="1325563"/>
          </a:xfrm>
        </p:spPr>
        <p:txBody>
          <a:bodyPr/>
          <a:lstStyle/>
          <a:p>
            <a:r>
              <a:rPr lang="zh-TW" altLang="en-US" b="1" dirty="0" smtClean="0"/>
              <a:t>教學空間與設備資源</a:t>
            </a:r>
            <a:endParaRPr lang="zh-TW" altLang="en-US" b="1" dirty="0"/>
          </a:p>
        </p:txBody>
      </p:sp>
      <p:sp>
        <p:nvSpPr>
          <p:cNvPr id="31" name="向左箭號 30"/>
          <p:cNvSpPr/>
          <p:nvPr/>
        </p:nvSpPr>
        <p:spPr>
          <a:xfrm rot="10800000">
            <a:off x="3822878" y="1916462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Picture 2" descr="C:\Users\Administrator\AppData\Local\LINE\Cache\tmp\15468489744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4" y="1745959"/>
            <a:ext cx="3064864" cy="207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文字方塊 19"/>
          <p:cNvSpPr txBox="1"/>
          <p:nvPr/>
        </p:nvSpPr>
        <p:spPr>
          <a:xfrm>
            <a:off x="4277025" y="1821861"/>
            <a:ext cx="3716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IMAC</a:t>
            </a:r>
            <a:r>
              <a:rPr lang="zh-TW" altLang="en-US" sz="2400" dirty="0" smtClean="0"/>
              <a:t>影</a:t>
            </a:r>
            <a:r>
              <a:rPr lang="zh-TW" altLang="en-US" sz="2400" dirty="0"/>
              <a:t>音工坊</a:t>
            </a:r>
            <a:r>
              <a:rPr lang="en-US" altLang="zh-TW" sz="2400" dirty="0" smtClean="0"/>
              <a:t>(</a:t>
            </a:r>
            <a:r>
              <a:rPr lang="zh-TW" altLang="en-US" sz="2400" dirty="0"/>
              <a:t>約</a:t>
            </a:r>
            <a:r>
              <a:rPr lang="zh-TW" altLang="en-US" sz="2400" dirty="0" smtClean="0"/>
              <a:t>容納</a:t>
            </a:r>
            <a:r>
              <a:rPr lang="en-US" altLang="zh-TW" sz="2400" dirty="0" smtClean="0"/>
              <a:t>35</a:t>
            </a:r>
            <a:r>
              <a:rPr lang="zh-TW" altLang="en-US" sz="2400" dirty="0" smtClean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1F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277025" y="2747281"/>
            <a:ext cx="38106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蘋果程式工坊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35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屏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商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校區行政大樓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8F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260735" y="5150948"/>
            <a:ext cx="2498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簡易攝影棚</a:t>
            </a:r>
            <a:endParaRPr lang="en-US" altLang="zh-TW" sz="2400" dirty="0" smtClean="0"/>
          </a:p>
          <a:p>
            <a:pPr algn="r"/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屏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商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校區行政大樓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6F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58014" y="4981671"/>
            <a:ext cx="1994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更</a:t>
            </a:r>
            <a:r>
              <a:rPr lang="zh-TW" altLang="en-US" sz="3200" b="1" dirty="0" smtClean="0"/>
              <a:t>多空間及設備</a:t>
            </a:r>
            <a:endParaRPr lang="zh-TW" altLang="en-US" sz="3200" b="1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752075" y="4981671"/>
            <a:ext cx="0" cy="118657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346066" y="5817241"/>
            <a:ext cx="1995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IPAD</a:t>
            </a:r>
            <a:r>
              <a:rPr lang="zh-TW" altLang="en-US" sz="2000" dirty="0"/>
              <a:t>*7台 </a:t>
            </a:r>
            <a:endParaRPr lang="en-US" altLang="zh-TW" sz="2000" dirty="0" smtClean="0"/>
          </a:p>
          <a:p>
            <a:r>
              <a:rPr lang="zh-TW" altLang="en-US" sz="2000" dirty="0" smtClean="0"/>
              <a:t>IPAD </a:t>
            </a:r>
            <a:r>
              <a:rPr lang="zh-TW" altLang="en-US" sz="2000" dirty="0"/>
              <a:t>PRO*3台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r="1610" b="9466"/>
          <a:stretch/>
        </p:blipFill>
        <p:spPr>
          <a:xfrm>
            <a:off x="6239059" y="4146101"/>
            <a:ext cx="1816166" cy="1671140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929306" y="5704946"/>
            <a:ext cx="2119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Surface GO 10吋平板筆電*15</a:t>
            </a:r>
            <a:r>
              <a:rPr lang="zh-TW" altLang="en-US" sz="2000" dirty="0" smtClean="0"/>
              <a:t>台</a:t>
            </a:r>
            <a:endParaRPr lang="zh-TW" altLang="en-US" sz="2000" dirty="0"/>
          </a:p>
        </p:txBody>
      </p:sp>
      <p:pic>
        <p:nvPicPr>
          <p:cNvPr id="3074" name="Picture 2" descr="C:\Users\Administrator\AppData\Local\LINE\Cache\tmp\15468540876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805" y="4475974"/>
            <a:ext cx="2339818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7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第二次徵件說明會</a:t>
            </a:r>
            <a:endParaRPr lang="zh-TW" altLang="en-US" sz="2000" u="sng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608139" y="6203797"/>
            <a:ext cx="1207365" cy="3939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buClr>
                <a:srgbClr val="000000"/>
              </a:buClr>
              <a:defRPr/>
            </a:pPr>
            <a:endParaRPr lang="zh-TW" altLang="en-US" kern="0" dirty="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4424218" y="2612045"/>
            <a:ext cx="2456873" cy="2456873"/>
            <a:chOff x="4424218" y="2225965"/>
            <a:chExt cx="2456873" cy="245687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2" name="橢圓 21"/>
            <p:cNvSpPr/>
            <p:nvPr/>
          </p:nvSpPr>
          <p:spPr>
            <a:xfrm>
              <a:off x="4424218" y="2225965"/>
              <a:ext cx="2456873" cy="24568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4810360" y="3100458"/>
              <a:ext cx="180109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chemeClr val="bg1"/>
                  </a:solidFill>
                  <a:latin typeface="Poppins"/>
                </a:rPr>
                <a:t>跨領</a:t>
              </a:r>
              <a:r>
                <a:rPr lang="zh-TW" altLang="en-US" sz="4000" b="1" dirty="0">
                  <a:solidFill>
                    <a:schemeClr val="bg1"/>
                  </a:solidFill>
                  <a:latin typeface="Poppins"/>
                </a:rPr>
                <a:t>域</a:t>
              </a: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3185252" y="1612862"/>
            <a:ext cx="1745673" cy="1745673"/>
            <a:chOff x="3168073" y="1215887"/>
            <a:chExt cx="1745673" cy="1745673"/>
          </a:xfrm>
          <a:solidFill>
            <a:schemeClr val="accent6">
              <a:lumMod val="75000"/>
            </a:schemeClr>
          </a:solidFill>
        </p:grpSpPr>
        <p:sp>
          <p:nvSpPr>
            <p:cNvPr id="25" name="橢圓 24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3296952" y="1499248"/>
              <a:ext cx="152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創新教材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與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課程研發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161976" y="4300808"/>
            <a:ext cx="1745673" cy="1745673"/>
            <a:chOff x="3168072" y="3947240"/>
            <a:chExt cx="1745673" cy="1745673"/>
          </a:xfrm>
          <a:solidFill>
            <a:srgbClr val="990033"/>
          </a:solidFill>
        </p:grpSpPr>
        <p:sp>
          <p:nvSpPr>
            <p:cNvPr id="28" name="橢圓 27"/>
            <p:cNvSpPr/>
            <p:nvPr/>
          </p:nvSpPr>
          <p:spPr>
            <a:xfrm>
              <a:off x="3168072" y="3947240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295363" y="4420164"/>
              <a:ext cx="152544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學分課程設計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6345087" y="1588287"/>
            <a:ext cx="1745673" cy="1745673"/>
            <a:chOff x="6391563" y="1217545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33" name="橢圓 32"/>
            <p:cNvSpPr/>
            <p:nvPr/>
          </p:nvSpPr>
          <p:spPr>
            <a:xfrm>
              <a:off x="6391563" y="1217545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6501677" y="1831635"/>
              <a:ext cx="1525443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師生社群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6278434" y="4412133"/>
            <a:ext cx="1745673" cy="1745673"/>
            <a:chOff x="6391563" y="3947241"/>
            <a:chExt cx="1745673" cy="1745673"/>
          </a:xfrm>
        </p:grpSpPr>
        <p:sp>
          <p:nvSpPr>
            <p:cNvPr id="36" name="橢圓 35"/>
            <p:cNvSpPr/>
            <p:nvPr/>
          </p:nvSpPr>
          <p:spPr>
            <a:xfrm>
              <a:off x="6391563" y="3947241"/>
              <a:ext cx="1745673" cy="174567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6492441" y="4607715"/>
              <a:ext cx="1525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bg1"/>
                  </a:solidFill>
                  <a:latin typeface="Poppins"/>
                </a:rPr>
                <a:t>職能課程</a:t>
              </a:r>
            </a:p>
          </p:txBody>
        </p:sp>
      </p:grpSp>
      <p:sp>
        <p:nvSpPr>
          <p:cNvPr id="48" name="標題 1"/>
          <p:cNvSpPr>
            <a:spLocks noGrp="1"/>
          </p:cNvSpPr>
          <p:nvPr>
            <p:ph type="title"/>
          </p:nvPr>
        </p:nvSpPr>
        <p:spPr>
          <a:xfrm>
            <a:off x="564879" y="161332"/>
            <a:ext cx="5448775" cy="1325563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第二次徵件說明</a:t>
            </a:r>
            <a:r>
              <a:rPr lang="zh-TW" altLang="en-US" sz="3600" dirty="0" smtClean="0"/>
              <a:t>會</a:t>
            </a:r>
            <a:r>
              <a:rPr lang="en-US" altLang="zh-TW" sz="3600" dirty="0" smtClean="0"/>
              <a:t>-</a:t>
            </a:r>
            <a:r>
              <a:rPr lang="en-US" altLang="zh-TW" sz="5400" b="1" dirty="0" smtClean="0"/>
              <a:t>3</a:t>
            </a:r>
            <a:r>
              <a:rPr lang="zh-TW" altLang="en-US" sz="4800" b="1" dirty="0" smtClean="0"/>
              <a:t>月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830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1;p36"/>
          <p:cNvSpPr txBox="1">
            <a:spLocks/>
          </p:cNvSpPr>
          <p:nvPr/>
        </p:nvSpPr>
        <p:spPr>
          <a:xfrm>
            <a:off x="2760617" y="1032084"/>
            <a:ext cx="8656320" cy="30766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600" b="1" dirty="0" smtClean="0"/>
              <a:t>簡報結束</a:t>
            </a:r>
            <a:r>
              <a:rPr lang="en-US" altLang="zh-TW" sz="6600" b="1" dirty="0" smtClean="0"/>
              <a:t>(Q&amp;A)</a:t>
            </a:r>
            <a:endParaRPr lang="en-US" altLang="zh-TW" sz="6600" b="1" dirty="0"/>
          </a:p>
          <a:p>
            <a:r>
              <a:rPr lang="zh-TW" altLang="en-US" sz="3600" b="1" dirty="0" smtClean="0"/>
              <a:t/>
            </a:r>
            <a:br>
              <a:rPr lang="zh-TW" altLang="en-US" sz="3600" b="1" dirty="0" smtClean="0"/>
            </a:br>
            <a:r>
              <a:rPr lang="zh-TW" altLang="en-US" sz="3600" b="1" dirty="0" smtClean="0"/>
              <a:t>                                       </a:t>
            </a:r>
            <a:r>
              <a:rPr lang="zh-TW" altLang="en-US" sz="7200" b="1" dirty="0" smtClean="0"/>
              <a:t>感謝聆聽</a:t>
            </a:r>
            <a:endParaRPr lang="zh-TW" altLang="en-US" sz="7200" b="1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760617" y="2690949"/>
            <a:ext cx="88827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2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群組 53"/>
          <p:cNvGrpSpPr/>
          <p:nvPr/>
        </p:nvGrpSpPr>
        <p:grpSpPr>
          <a:xfrm>
            <a:off x="4434050" y="2235797"/>
            <a:ext cx="2456873" cy="2456873"/>
            <a:chOff x="4424218" y="2225965"/>
            <a:chExt cx="2456873" cy="245687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" name="橢圓 3"/>
            <p:cNvSpPr/>
            <p:nvPr/>
          </p:nvSpPr>
          <p:spPr>
            <a:xfrm>
              <a:off x="4424218" y="2225965"/>
              <a:ext cx="2456873" cy="24568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808707" y="3100910"/>
              <a:ext cx="180109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chemeClr val="bg1"/>
                  </a:solidFill>
                  <a:latin typeface="Poppins"/>
                </a:rPr>
                <a:t>跨領</a:t>
              </a:r>
              <a:r>
                <a:rPr lang="zh-TW" altLang="en-US" sz="4000" b="1" dirty="0">
                  <a:solidFill>
                    <a:schemeClr val="bg1"/>
                  </a:solidFill>
                  <a:latin typeface="Poppins"/>
                </a:rPr>
                <a:t>域</a:t>
              </a:r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3228828" y="1242761"/>
            <a:ext cx="1745673" cy="1745673"/>
            <a:chOff x="3168073" y="1215887"/>
            <a:chExt cx="1745673" cy="1745673"/>
          </a:xfrm>
          <a:solidFill>
            <a:schemeClr val="accent6">
              <a:lumMod val="75000"/>
            </a:schemeClr>
          </a:solidFill>
        </p:grpSpPr>
        <p:sp>
          <p:nvSpPr>
            <p:cNvPr id="6" name="橢圓 5">
              <a:hlinkClick r:id="rId3" action="ppaction://hlinksldjump"/>
            </p:cNvPr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296952" y="1489088"/>
              <a:ext cx="152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創新教材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與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課程研發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318127" y="641654"/>
            <a:ext cx="1205345" cy="1205345"/>
            <a:chOff x="2086473" y="99059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" name="橢圓 10"/>
            <p:cNvSpPr/>
            <p:nvPr/>
          </p:nvSpPr>
          <p:spPr>
            <a:xfrm>
              <a:off x="2086473" y="99059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145318" y="1222089"/>
              <a:ext cx="10642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新生</a:t>
              </a:r>
              <a:r>
                <a:rPr lang="en-US" altLang="zh-TW" sz="2000" b="1" dirty="0" smtClean="0"/>
                <a:t>MOOCs</a:t>
              </a:r>
              <a:endParaRPr lang="zh-TW" altLang="en-US" sz="2000" b="1" dirty="0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2046552" y="1802651"/>
            <a:ext cx="1205345" cy="1205345"/>
            <a:chOff x="2137066" y="210357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橢圓 9">
              <a:hlinkClick r:id="rId4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2177133" y="2284239"/>
              <a:ext cx="110359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程式設計全校推動計畫</a:t>
              </a:r>
              <a:endParaRPr lang="zh-TW" altLang="en-US" b="1" dirty="0"/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3356333" y="43598"/>
            <a:ext cx="1208667" cy="1205345"/>
            <a:chOff x="2869190" y="114949"/>
            <a:chExt cx="1208667" cy="12053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橢圓 11">
              <a:hlinkClick r:id="rId3" action="ppaction://hlinksldjump"/>
            </p:cNvPr>
            <p:cNvSpPr/>
            <p:nvPr/>
          </p:nvSpPr>
          <p:spPr>
            <a:xfrm>
              <a:off x="2869190" y="114949"/>
              <a:ext cx="1205345" cy="12053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870492" y="532956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翻轉教</a:t>
              </a:r>
              <a:r>
                <a:rPr lang="zh-TW" altLang="en-US" sz="2000" b="1" dirty="0"/>
                <a:t>室</a:t>
              </a: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2013038" y="4531837"/>
            <a:ext cx="1205345" cy="1205345"/>
            <a:chOff x="2137066" y="2103578"/>
            <a:chExt cx="1205345" cy="1205345"/>
          </a:xfrm>
          <a:solidFill>
            <a:srgbClr val="FF9999"/>
          </a:solidFill>
        </p:grpSpPr>
        <p:sp>
          <p:nvSpPr>
            <p:cNvPr id="22" name="橢圓 21">
              <a:hlinkClick r:id="rId5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206484" y="2394255"/>
              <a:ext cx="10642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微學分課程</a:t>
              </a:r>
              <a:endParaRPr lang="zh-TW" altLang="en-US" sz="2000" b="1" dirty="0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2818368" y="5424246"/>
            <a:ext cx="1205345" cy="1205345"/>
            <a:chOff x="2137066" y="2122050"/>
            <a:chExt cx="1205345" cy="1205345"/>
          </a:xfrm>
          <a:solidFill>
            <a:srgbClr val="FF9999"/>
          </a:solidFill>
        </p:grpSpPr>
        <p:sp>
          <p:nvSpPr>
            <p:cNvPr id="25" name="橢圓 24">
              <a:hlinkClick r:id="rId6" action="ppaction://hlinksldjump"/>
            </p:cNvPr>
            <p:cNvSpPr/>
            <p:nvPr/>
          </p:nvSpPr>
          <p:spPr>
            <a:xfrm>
              <a:off x="2137066" y="2122050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159380" y="2336982"/>
              <a:ext cx="117792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微型課程</a:t>
              </a:r>
              <a:r>
                <a:rPr lang="en-US" altLang="zh-TW" b="1" dirty="0" smtClean="0"/>
                <a:t/>
              </a:r>
              <a:br>
                <a:rPr lang="en-US" altLang="zh-TW" b="1" dirty="0" smtClean="0"/>
              </a:br>
              <a:r>
                <a:rPr lang="en-US" altLang="zh-TW" b="1" dirty="0" smtClean="0"/>
                <a:t>Y</a:t>
              </a:r>
              <a:r>
                <a:rPr lang="zh-TW" altLang="en-US" b="1" dirty="0" smtClean="0"/>
                <a:t>型人才培育</a:t>
              </a:r>
              <a:endParaRPr lang="zh-TW" altLang="en-US" b="1" dirty="0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4012538" y="5458596"/>
            <a:ext cx="1216031" cy="1205345"/>
            <a:chOff x="2864713" y="2207063"/>
            <a:chExt cx="1216031" cy="1205345"/>
          </a:xfrm>
        </p:grpSpPr>
        <p:sp>
          <p:nvSpPr>
            <p:cNvPr id="28" name="橢圓 27">
              <a:hlinkClick r:id="rId5" action="ppaction://hlinksldjump"/>
            </p:cNvPr>
            <p:cNvSpPr/>
            <p:nvPr/>
          </p:nvSpPr>
          <p:spPr>
            <a:xfrm>
              <a:off x="2875399" y="2207063"/>
              <a:ext cx="1205345" cy="1205345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864713" y="2609680"/>
              <a:ext cx="12148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深碗課程</a:t>
              </a:r>
              <a:endParaRPr lang="zh-TW" altLang="en-US" sz="2000" b="1" dirty="0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3151816" y="3843608"/>
            <a:ext cx="1745673" cy="1745673"/>
            <a:chOff x="3168072" y="3947240"/>
            <a:chExt cx="1745673" cy="1745673"/>
          </a:xfrm>
          <a:solidFill>
            <a:srgbClr val="990033"/>
          </a:solidFill>
        </p:grpSpPr>
        <p:sp>
          <p:nvSpPr>
            <p:cNvPr id="9" name="橢圓 8">
              <a:hlinkClick r:id="rId5" action="ppaction://hlinksldjump"/>
            </p:cNvPr>
            <p:cNvSpPr/>
            <p:nvPr/>
          </p:nvSpPr>
          <p:spPr>
            <a:xfrm>
              <a:off x="3168072" y="3947240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295363" y="4420164"/>
              <a:ext cx="152544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學分課程設計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6334927" y="1232687"/>
            <a:ext cx="1745673" cy="1745673"/>
            <a:chOff x="6391563" y="1217545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7" name="橢圓 6">
              <a:hlinkClick r:id="rId7" action="ppaction://hlinksldjump"/>
            </p:cNvPr>
            <p:cNvSpPr/>
            <p:nvPr/>
          </p:nvSpPr>
          <p:spPr>
            <a:xfrm>
              <a:off x="6391563" y="1217545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6501677" y="1831635"/>
              <a:ext cx="1525443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師生社群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5598944" y="425026"/>
            <a:ext cx="1210687" cy="1205345"/>
            <a:chOff x="5455374" y="626290"/>
            <a:chExt cx="1210687" cy="1205345"/>
          </a:xfrm>
        </p:grpSpPr>
        <p:sp>
          <p:nvSpPr>
            <p:cNvPr id="32" name="橢圓 31"/>
            <p:cNvSpPr/>
            <p:nvPr/>
          </p:nvSpPr>
          <p:spPr>
            <a:xfrm>
              <a:off x="5455374" y="626290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5458696" y="821156"/>
              <a:ext cx="1207365" cy="7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n-US" altLang="zh-TW" b="1" dirty="0"/>
                <a:t>PBL</a:t>
              </a:r>
              <a:r>
                <a:rPr lang="zh-TW" altLang="en-US" b="1" dirty="0"/>
                <a:t>問題導向社群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6714344" y="34373"/>
            <a:ext cx="1219485" cy="1205345"/>
            <a:chOff x="6475706" y="13931"/>
            <a:chExt cx="1219485" cy="1205345"/>
          </a:xfrm>
        </p:grpSpPr>
        <p:sp>
          <p:nvSpPr>
            <p:cNvPr id="33" name="橢圓 32"/>
            <p:cNvSpPr/>
            <p:nvPr/>
          </p:nvSpPr>
          <p:spPr>
            <a:xfrm>
              <a:off x="6489846" y="13931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6475706" y="123428"/>
              <a:ext cx="1207365" cy="1047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跨領域職能課程導向社群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7779469" y="604178"/>
            <a:ext cx="1209213" cy="1205345"/>
            <a:chOff x="7645402" y="383386"/>
            <a:chExt cx="1209213" cy="1205345"/>
          </a:xfrm>
        </p:grpSpPr>
        <p:sp>
          <p:nvSpPr>
            <p:cNvPr id="34" name="橢圓 33"/>
            <p:cNvSpPr/>
            <p:nvPr/>
          </p:nvSpPr>
          <p:spPr>
            <a:xfrm>
              <a:off x="7645402" y="383386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7647250" y="602182"/>
              <a:ext cx="1207365" cy="7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營隊組織導向社群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8048614" y="1765194"/>
            <a:ext cx="1207365" cy="1205345"/>
            <a:chOff x="8135214" y="1492208"/>
            <a:chExt cx="1207365" cy="1205345"/>
          </a:xfrm>
        </p:grpSpPr>
        <p:sp>
          <p:nvSpPr>
            <p:cNvPr id="35" name="橢圓 34"/>
            <p:cNvSpPr/>
            <p:nvPr/>
          </p:nvSpPr>
          <p:spPr>
            <a:xfrm>
              <a:off x="8137234" y="1492208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135214" y="1624607"/>
              <a:ext cx="1207365" cy="1029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國際學術交流導向社群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6316450" y="3965749"/>
            <a:ext cx="1745673" cy="1745673"/>
            <a:chOff x="6391563" y="3947241"/>
            <a:chExt cx="1745673" cy="1745673"/>
          </a:xfrm>
        </p:grpSpPr>
        <p:sp>
          <p:nvSpPr>
            <p:cNvPr id="8" name="橢圓 7">
              <a:hlinkClick r:id="rId8" action="ppaction://hlinksldjump"/>
            </p:cNvPr>
            <p:cNvSpPr/>
            <p:nvPr/>
          </p:nvSpPr>
          <p:spPr>
            <a:xfrm>
              <a:off x="6391563" y="3947241"/>
              <a:ext cx="1745673" cy="174567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6492441" y="4607715"/>
              <a:ext cx="1525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bg1"/>
                  </a:solidFill>
                  <a:latin typeface="Poppins"/>
                </a:rPr>
                <a:t>職能課程</a:t>
              </a: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8064982" y="4214836"/>
            <a:ext cx="1235073" cy="1205345"/>
            <a:chOff x="5280172" y="4736821"/>
            <a:chExt cx="1235073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5" name="橢圓 44">
              <a:hlinkClick r:id="rId8" action="ppaction://hlinksldjump"/>
            </p:cNvPr>
            <p:cNvSpPr/>
            <p:nvPr/>
          </p:nvSpPr>
          <p:spPr>
            <a:xfrm>
              <a:off x="5280172" y="4736821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307880" y="5124833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總整課程</a:t>
              </a:r>
              <a:endParaRPr lang="zh-TW" altLang="en-US" sz="2000" b="1" dirty="0"/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7569368" y="3137652"/>
            <a:ext cx="1225114" cy="1205345"/>
            <a:chOff x="6025136" y="5550833"/>
            <a:chExt cx="1225114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4" name="橢圓 43">
              <a:hlinkClick r:id="rId8" action="ppaction://hlinksldjump"/>
            </p:cNvPr>
            <p:cNvSpPr/>
            <p:nvPr/>
          </p:nvSpPr>
          <p:spPr>
            <a:xfrm>
              <a:off x="6025136" y="5550833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6042885" y="5969194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課程</a:t>
              </a:r>
              <a:r>
                <a:rPr lang="zh-TW" altLang="en-US" sz="2000" b="1" dirty="0"/>
                <a:t>分流</a:t>
              </a:r>
            </a:p>
          </p:txBody>
        </p:sp>
      </p:grpSp>
      <p:sp>
        <p:nvSpPr>
          <p:cNvPr id="63" name="五邊形 62"/>
          <p:cNvSpPr/>
          <p:nvPr/>
        </p:nvSpPr>
        <p:spPr>
          <a:xfrm rot="13001934">
            <a:off x="6436442" y="1471904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五邊形 64"/>
          <p:cNvSpPr/>
          <p:nvPr/>
        </p:nvSpPr>
        <p:spPr>
          <a:xfrm rot="12559787" flipV="1">
            <a:off x="3219738" y="155245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五邊形 65"/>
          <p:cNvSpPr/>
          <p:nvPr/>
        </p:nvSpPr>
        <p:spPr>
          <a:xfrm rot="19732959" flipV="1">
            <a:off x="7865860" y="163836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五邊形 66"/>
          <p:cNvSpPr/>
          <p:nvPr/>
        </p:nvSpPr>
        <p:spPr>
          <a:xfrm rot="21348752" flipV="1">
            <a:off x="7850071" y="239892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五邊形 68"/>
          <p:cNvSpPr/>
          <p:nvPr/>
        </p:nvSpPr>
        <p:spPr>
          <a:xfrm rot="19164752" flipV="1">
            <a:off x="7649703" y="4132361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五邊形 73"/>
          <p:cNvSpPr/>
          <p:nvPr/>
        </p:nvSpPr>
        <p:spPr>
          <a:xfrm rot="21287954" flipV="1">
            <a:off x="7891254" y="4857791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五邊形 78"/>
          <p:cNvSpPr/>
          <p:nvPr/>
        </p:nvSpPr>
        <p:spPr>
          <a:xfrm rot="3686261" flipV="1">
            <a:off x="4253140" y="5478129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五邊形 79"/>
          <p:cNvSpPr/>
          <p:nvPr/>
        </p:nvSpPr>
        <p:spPr>
          <a:xfrm rot="8697631" flipV="1">
            <a:off x="3496583" y="545667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五邊形 80"/>
          <p:cNvSpPr/>
          <p:nvPr/>
        </p:nvSpPr>
        <p:spPr>
          <a:xfrm rot="10037641" flipV="1">
            <a:off x="3024269" y="4963017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五邊形 82"/>
          <p:cNvSpPr/>
          <p:nvPr/>
        </p:nvSpPr>
        <p:spPr>
          <a:xfrm rot="15258154">
            <a:off x="3847219" y="124643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五邊形 83"/>
          <p:cNvSpPr/>
          <p:nvPr/>
        </p:nvSpPr>
        <p:spPr>
          <a:xfrm rot="9198821" flipV="1">
            <a:off x="3130461" y="222262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2" name="群組 141"/>
          <p:cNvGrpSpPr/>
          <p:nvPr/>
        </p:nvGrpSpPr>
        <p:grpSpPr>
          <a:xfrm>
            <a:off x="7591737" y="5307843"/>
            <a:ext cx="1210074" cy="1244813"/>
            <a:chOff x="5611910" y="5434890"/>
            <a:chExt cx="1210074" cy="1244813"/>
          </a:xfrm>
        </p:grpSpPr>
        <p:sp>
          <p:nvSpPr>
            <p:cNvPr id="143" name="橢圓 142">
              <a:hlinkClick r:id="rId8" action="ppaction://hlinksldjump"/>
            </p:cNvPr>
            <p:cNvSpPr/>
            <p:nvPr/>
          </p:nvSpPr>
          <p:spPr>
            <a:xfrm>
              <a:off x="5611910" y="5434890"/>
              <a:ext cx="1205345" cy="120534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5614619" y="5648652"/>
              <a:ext cx="1207365" cy="10310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  <a:buClr>
                  <a:srgbClr val="000000"/>
                </a:buClr>
                <a:defRPr/>
              </a:pPr>
              <a:r>
                <a:rPr lang="zh-TW" altLang="en-US" b="1" kern="0" dirty="0" smtClean="0">
                  <a:latin typeface="+mn-ea"/>
                  <a:cs typeface="Poppins Light"/>
                  <a:sym typeface="Poppins Light"/>
                </a:rPr>
                <a:t>跨</a:t>
              </a:r>
              <a:r>
                <a:rPr lang="zh-TW" altLang="en-US" b="1" kern="0" dirty="0">
                  <a:latin typeface="+mn-ea"/>
                  <a:cs typeface="Poppins Light"/>
                  <a:sym typeface="Poppins Light"/>
                </a:rPr>
                <a:t>領域</a:t>
              </a:r>
              <a:br>
                <a:rPr lang="zh-TW" altLang="en-US" b="1" kern="0" dirty="0">
                  <a:latin typeface="+mn-ea"/>
                  <a:cs typeface="Poppins Light"/>
                  <a:sym typeface="Poppins Light"/>
                </a:rPr>
              </a:br>
              <a:r>
                <a:rPr lang="zh-TW" altLang="en-US" b="1" kern="0" dirty="0">
                  <a:latin typeface="+mn-ea"/>
                  <a:cs typeface="Poppins Light"/>
                  <a:sym typeface="Poppins Light"/>
                </a:rPr>
                <a:t>共授課程</a:t>
              </a:r>
            </a:p>
            <a:p>
              <a:pPr lvl="0" algn="ctr">
                <a:lnSpc>
                  <a:spcPct val="115000"/>
                </a:lnSpc>
                <a:buClr>
                  <a:srgbClr val="000000"/>
                </a:buClr>
                <a:defRPr/>
              </a:pPr>
              <a:endParaRPr lang="zh-TW" altLang="en-US" kern="0" dirty="0"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157" name="五邊形 156"/>
          <p:cNvSpPr/>
          <p:nvPr/>
        </p:nvSpPr>
        <p:spPr>
          <a:xfrm rot="2436740" flipV="1">
            <a:off x="7714125" y="5412553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五邊形 125"/>
          <p:cNvSpPr/>
          <p:nvPr/>
        </p:nvSpPr>
        <p:spPr>
          <a:xfrm rot="16200000">
            <a:off x="7166745" y="1260470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grpSp>
        <p:nvGrpSpPr>
          <p:cNvPr id="75" name="群組 74"/>
          <p:cNvGrpSpPr/>
          <p:nvPr/>
        </p:nvGrpSpPr>
        <p:grpSpPr>
          <a:xfrm>
            <a:off x="2742710" y="2770967"/>
            <a:ext cx="1205345" cy="1205345"/>
            <a:chOff x="2137066" y="210357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7" name="橢圓 76">
              <a:hlinkClick r:id="rId4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2177133" y="2382562"/>
              <a:ext cx="11035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程式設計補充教材</a:t>
              </a:r>
              <a:endParaRPr lang="zh-TW" altLang="en-US" b="1" dirty="0"/>
            </a:p>
          </p:txBody>
        </p:sp>
      </p:grpSp>
      <p:sp>
        <p:nvSpPr>
          <p:cNvPr id="86" name="五邊形 85"/>
          <p:cNvSpPr/>
          <p:nvPr/>
        </p:nvSpPr>
        <p:spPr>
          <a:xfrm rot="7349647" flipV="1">
            <a:off x="3489679" y="2814038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1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群組 53"/>
          <p:cNvGrpSpPr/>
          <p:nvPr/>
        </p:nvGrpSpPr>
        <p:grpSpPr>
          <a:xfrm>
            <a:off x="4434050" y="2235797"/>
            <a:ext cx="2456873" cy="2456873"/>
            <a:chOff x="4424218" y="2225965"/>
            <a:chExt cx="2456873" cy="245687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" name="橢圓 3"/>
            <p:cNvSpPr/>
            <p:nvPr/>
          </p:nvSpPr>
          <p:spPr>
            <a:xfrm>
              <a:off x="4424218" y="2225965"/>
              <a:ext cx="2456873" cy="24568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808707" y="3100910"/>
              <a:ext cx="180109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chemeClr val="bg1"/>
                  </a:solidFill>
                  <a:latin typeface="Poppins"/>
                </a:rPr>
                <a:t>跨領</a:t>
              </a:r>
              <a:r>
                <a:rPr lang="zh-TW" altLang="en-US" sz="4000" b="1" dirty="0">
                  <a:solidFill>
                    <a:schemeClr val="bg1"/>
                  </a:solidFill>
                  <a:latin typeface="Poppins"/>
                </a:rPr>
                <a:t>域</a:t>
              </a:r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3228828" y="1242761"/>
            <a:ext cx="1745673" cy="1745673"/>
            <a:chOff x="3168073" y="1215887"/>
            <a:chExt cx="1745673" cy="1745673"/>
          </a:xfrm>
          <a:solidFill>
            <a:schemeClr val="accent6">
              <a:lumMod val="75000"/>
            </a:schemeClr>
          </a:solidFill>
        </p:grpSpPr>
        <p:sp>
          <p:nvSpPr>
            <p:cNvPr id="6" name="橢圓 5">
              <a:hlinkClick r:id="rId3" action="ppaction://hlinksldjump"/>
            </p:cNvPr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296952" y="1489088"/>
              <a:ext cx="152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創新教材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與</a:t>
              </a:r>
              <a: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  <a:t/>
              </a:r>
              <a:br>
                <a:rPr lang="en-US" altLang="zh-TW" sz="2400" b="1" dirty="0" smtClean="0">
                  <a:solidFill>
                    <a:schemeClr val="bg1"/>
                  </a:solidFill>
                  <a:latin typeface="Poppins"/>
                </a:rPr>
              </a:br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課程研發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318127" y="641654"/>
            <a:ext cx="1205345" cy="1205345"/>
            <a:chOff x="2086473" y="99059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" name="橢圓 10"/>
            <p:cNvSpPr/>
            <p:nvPr/>
          </p:nvSpPr>
          <p:spPr>
            <a:xfrm>
              <a:off x="2086473" y="99059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145318" y="1222089"/>
              <a:ext cx="10642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新生</a:t>
              </a:r>
              <a:r>
                <a:rPr lang="en-US" altLang="zh-TW" sz="2000" b="1" dirty="0" smtClean="0"/>
                <a:t>MOOCs</a:t>
              </a:r>
              <a:endParaRPr lang="zh-TW" altLang="en-US" sz="2000" b="1" dirty="0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2046552" y="1802651"/>
            <a:ext cx="1205345" cy="1205345"/>
            <a:chOff x="2137066" y="210357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橢圓 9">
              <a:hlinkClick r:id="rId4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2177133" y="2284239"/>
              <a:ext cx="110359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程式設計全校推動計畫</a:t>
              </a:r>
              <a:endParaRPr lang="zh-TW" altLang="en-US" b="1" dirty="0"/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3356333" y="43598"/>
            <a:ext cx="1208667" cy="1205345"/>
            <a:chOff x="2869190" y="114949"/>
            <a:chExt cx="1208667" cy="12053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橢圓 11">
              <a:hlinkClick r:id="rId3" action="ppaction://hlinksldjump"/>
            </p:cNvPr>
            <p:cNvSpPr/>
            <p:nvPr/>
          </p:nvSpPr>
          <p:spPr>
            <a:xfrm>
              <a:off x="2869190" y="114949"/>
              <a:ext cx="1205345" cy="120534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870492" y="532956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翻轉教</a:t>
              </a:r>
              <a:r>
                <a:rPr lang="zh-TW" altLang="en-US" sz="2000" b="1" dirty="0"/>
                <a:t>室</a:t>
              </a: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2013038" y="4531837"/>
            <a:ext cx="1205345" cy="1205345"/>
            <a:chOff x="2137066" y="2103578"/>
            <a:chExt cx="1205345" cy="1205345"/>
          </a:xfrm>
          <a:solidFill>
            <a:srgbClr val="FF9999"/>
          </a:solidFill>
        </p:grpSpPr>
        <p:sp>
          <p:nvSpPr>
            <p:cNvPr id="22" name="橢圓 21">
              <a:hlinkClick r:id="rId5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206484" y="2394255"/>
              <a:ext cx="10642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微學分課程</a:t>
              </a:r>
              <a:endParaRPr lang="zh-TW" altLang="en-US" sz="2000" b="1" dirty="0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2818368" y="5424246"/>
            <a:ext cx="1205345" cy="1205345"/>
            <a:chOff x="2137066" y="2122050"/>
            <a:chExt cx="1205345" cy="1205345"/>
          </a:xfrm>
          <a:solidFill>
            <a:srgbClr val="FF9999"/>
          </a:solidFill>
        </p:grpSpPr>
        <p:sp>
          <p:nvSpPr>
            <p:cNvPr id="25" name="橢圓 24">
              <a:hlinkClick r:id="rId6" action="ppaction://hlinksldjump"/>
            </p:cNvPr>
            <p:cNvSpPr/>
            <p:nvPr/>
          </p:nvSpPr>
          <p:spPr>
            <a:xfrm>
              <a:off x="2137066" y="2122050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159380" y="2336982"/>
              <a:ext cx="117792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微型課程</a:t>
              </a:r>
              <a:r>
                <a:rPr lang="en-US" altLang="zh-TW" b="1" dirty="0" smtClean="0"/>
                <a:t/>
              </a:r>
              <a:br>
                <a:rPr lang="en-US" altLang="zh-TW" b="1" dirty="0" smtClean="0"/>
              </a:br>
              <a:r>
                <a:rPr lang="en-US" altLang="zh-TW" b="1" dirty="0" smtClean="0"/>
                <a:t>Y</a:t>
              </a:r>
              <a:r>
                <a:rPr lang="zh-TW" altLang="en-US" b="1" dirty="0" smtClean="0"/>
                <a:t>型人才培育</a:t>
              </a:r>
              <a:endParaRPr lang="zh-TW" altLang="en-US" b="1" dirty="0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4012538" y="5458596"/>
            <a:ext cx="1216031" cy="1205345"/>
            <a:chOff x="2864713" y="2207063"/>
            <a:chExt cx="1216031" cy="1205345"/>
          </a:xfrm>
        </p:grpSpPr>
        <p:sp>
          <p:nvSpPr>
            <p:cNvPr id="28" name="橢圓 27">
              <a:hlinkClick r:id="rId5" action="ppaction://hlinksldjump"/>
            </p:cNvPr>
            <p:cNvSpPr/>
            <p:nvPr/>
          </p:nvSpPr>
          <p:spPr>
            <a:xfrm>
              <a:off x="2875399" y="2207063"/>
              <a:ext cx="1205345" cy="1205345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864713" y="2609680"/>
              <a:ext cx="12148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/>
                <a:t>深碗課程</a:t>
              </a:r>
              <a:endParaRPr lang="zh-TW" altLang="en-US" sz="2000" b="1" dirty="0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3151816" y="3843608"/>
            <a:ext cx="1745673" cy="1745673"/>
            <a:chOff x="3168072" y="3947240"/>
            <a:chExt cx="1745673" cy="1745673"/>
          </a:xfrm>
          <a:solidFill>
            <a:srgbClr val="990033"/>
          </a:solidFill>
        </p:grpSpPr>
        <p:sp>
          <p:nvSpPr>
            <p:cNvPr id="9" name="橢圓 8">
              <a:hlinkClick r:id="rId5" action="ppaction://hlinksldjump"/>
            </p:cNvPr>
            <p:cNvSpPr/>
            <p:nvPr/>
          </p:nvSpPr>
          <p:spPr>
            <a:xfrm>
              <a:off x="3168072" y="3947240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295363" y="4420164"/>
              <a:ext cx="152544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學分課程設計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6334927" y="1232687"/>
            <a:ext cx="1745673" cy="1745673"/>
            <a:chOff x="6391563" y="1217545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7" name="橢圓 6">
              <a:hlinkClick r:id="rId7" action="ppaction://hlinksldjump"/>
            </p:cNvPr>
            <p:cNvSpPr/>
            <p:nvPr/>
          </p:nvSpPr>
          <p:spPr>
            <a:xfrm>
              <a:off x="6391563" y="1217545"/>
              <a:ext cx="1745673" cy="17456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6501677" y="1831635"/>
              <a:ext cx="1525443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Poppins"/>
                </a:rPr>
                <a:t>師生社群</a:t>
              </a:r>
              <a:endParaRPr lang="zh-TW" altLang="en-US" sz="24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5598944" y="425026"/>
            <a:ext cx="1210687" cy="1205345"/>
            <a:chOff x="5455374" y="626290"/>
            <a:chExt cx="1210687" cy="1205345"/>
          </a:xfrm>
        </p:grpSpPr>
        <p:sp>
          <p:nvSpPr>
            <p:cNvPr id="32" name="橢圓 31">
              <a:hlinkClick r:id="rId8"/>
            </p:cNvPr>
            <p:cNvSpPr/>
            <p:nvPr/>
          </p:nvSpPr>
          <p:spPr>
            <a:xfrm>
              <a:off x="5455374" y="626290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5458696" y="821156"/>
              <a:ext cx="1207365" cy="7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n-US" altLang="zh-TW" b="1" dirty="0"/>
                <a:t>PBL</a:t>
              </a:r>
              <a:r>
                <a:rPr lang="zh-TW" altLang="en-US" b="1" dirty="0"/>
                <a:t>問題導向社群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6714344" y="34373"/>
            <a:ext cx="1219485" cy="1205345"/>
            <a:chOff x="6475706" y="13931"/>
            <a:chExt cx="1219485" cy="1205345"/>
          </a:xfrm>
        </p:grpSpPr>
        <p:sp>
          <p:nvSpPr>
            <p:cNvPr id="33" name="橢圓 32"/>
            <p:cNvSpPr/>
            <p:nvPr/>
          </p:nvSpPr>
          <p:spPr>
            <a:xfrm>
              <a:off x="6489846" y="13931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>
              <a:hlinkClick r:id="rId8"/>
            </p:cNvPr>
            <p:cNvSpPr txBox="1"/>
            <p:nvPr/>
          </p:nvSpPr>
          <p:spPr>
            <a:xfrm>
              <a:off x="6475706" y="123428"/>
              <a:ext cx="1207365" cy="1047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跨領域職能課程導向社群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7779469" y="604178"/>
            <a:ext cx="1209213" cy="1205345"/>
            <a:chOff x="7645402" y="383386"/>
            <a:chExt cx="1209213" cy="1205345"/>
          </a:xfrm>
        </p:grpSpPr>
        <p:sp>
          <p:nvSpPr>
            <p:cNvPr id="34" name="橢圓 33">
              <a:hlinkClick r:id="rId8"/>
            </p:cNvPr>
            <p:cNvSpPr/>
            <p:nvPr/>
          </p:nvSpPr>
          <p:spPr>
            <a:xfrm>
              <a:off x="7645402" y="383386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7647250" y="602182"/>
              <a:ext cx="1207365" cy="7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營隊組織導向社群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8048614" y="1765194"/>
            <a:ext cx="1207365" cy="1205345"/>
            <a:chOff x="8135214" y="1492208"/>
            <a:chExt cx="1207365" cy="1205345"/>
          </a:xfrm>
        </p:grpSpPr>
        <p:sp>
          <p:nvSpPr>
            <p:cNvPr id="35" name="橢圓 34"/>
            <p:cNvSpPr/>
            <p:nvPr/>
          </p:nvSpPr>
          <p:spPr>
            <a:xfrm>
              <a:off x="8137234" y="1492208"/>
              <a:ext cx="1205345" cy="12053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>
              <a:hlinkClick r:id="rId8"/>
            </p:cNvPr>
            <p:cNvSpPr txBox="1"/>
            <p:nvPr/>
          </p:nvSpPr>
          <p:spPr>
            <a:xfrm>
              <a:off x="8135214" y="1624607"/>
              <a:ext cx="1207365" cy="1029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zh-TW" altLang="en-US" b="1" dirty="0"/>
                <a:t>國際學術交流導向社群</a:t>
              </a:r>
              <a:endParaRPr lang="zh-TW" altLang="en-US" dirty="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6316450" y="3965749"/>
            <a:ext cx="1745673" cy="1745673"/>
            <a:chOff x="6391563" y="3947241"/>
            <a:chExt cx="1745673" cy="1745673"/>
          </a:xfrm>
        </p:grpSpPr>
        <p:sp>
          <p:nvSpPr>
            <p:cNvPr id="8" name="橢圓 7">
              <a:hlinkClick r:id="rId9" action="ppaction://hlinksldjump"/>
            </p:cNvPr>
            <p:cNvSpPr/>
            <p:nvPr/>
          </p:nvSpPr>
          <p:spPr>
            <a:xfrm>
              <a:off x="6391563" y="3947241"/>
              <a:ext cx="1745673" cy="174567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6492441" y="4607715"/>
              <a:ext cx="1525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bg1"/>
                  </a:solidFill>
                  <a:latin typeface="Poppins"/>
                </a:rPr>
                <a:t>職能課程</a:t>
              </a: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8064982" y="4214836"/>
            <a:ext cx="1235073" cy="1205345"/>
            <a:chOff x="5280172" y="4736821"/>
            <a:chExt cx="1235073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5" name="橢圓 44">
              <a:hlinkClick r:id="rId9" action="ppaction://hlinksldjump"/>
            </p:cNvPr>
            <p:cNvSpPr/>
            <p:nvPr/>
          </p:nvSpPr>
          <p:spPr>
            <a:xfrm>
              <a:off x="5280172" y="4736821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307880" y="5124833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總整課程</a:t>
              </a:r>
              <a:endParaRPr lang="zh-TW" altLang="en-US" sz="2000" b="1" dirty="0"/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7569368" y="3137652"/>
            <a:ext cx="1225114" cy="1205345"/>
            <a:chOff x="6025136" y="5550833"/>
            <a:chExt cx="1225114" cy="120534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4" name="橢圓 43">
              <a:hlinkClick r:id="rId9" action="ppaction://hlinksldjump"/>
            </p:cNvPr>
            <p:cNvSpPr/>
            <p:nvPr/>
          </p:nvSpPr>
          <p:spPr>
            <a:xfrm>
              <a:off x="6025136" y="5550833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6042885" y="5969194"/>
              <a:ext cx="12073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 smtClean="0"/>
                <a:t>課程</a:t>
              </a:r>
              <a:r>
                <a:rPr lang="zh-TW" altLang="en-US" sz="2000" b="1" dirty="0"/>
                <a:t>分流</a:t>
              </a:r>
            </a:p>
          </p:txBody>
        </p:sp>
      </p:grpSp>
      <p:sp>
        <p:nvSpPr>
          <p:cNvPr id="63" name="五邊形 62"/>
          <p:cNvSpPr/>
          <p:nvPr/>
        </p:nvSpPr>
        <p:spPr>
          <a:xfrm rot="13001934">
            <a:off x="6436442" y="1471904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五邊形 64"/>
          <p:cNvSpPr/>
          <p:nvPr/>
        </p:nvSpPr>
        <p:spPr>
          <a:xfrm rot="12559787" flipV="1">
            <a:off x="3219738" y="155245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五邊形 65"/>
          <p:cNvSpPr/>
          <p:nvPr/>
        </p:nvSpPr>
        <p:spPr>
          <a:xfrm rot="19732959" flipV="1">
            <a:off x="7865860" y="163836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五邊形 66"/>
          <p:cNvSpPr/>
          <p:nvPr/>
        </p:nvSpPr>
        <p:spPr>
          <a:xfrm rot="21348752" flipV="1">
            <a:off x="7850071" y="239892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五邊形 68"/>
          <p:cNvSpPr/>
          <p:nvPr/>
        </p:nvSpPr>
        <p:spPr>
          <a:xfrm rot="19164752" flipV="1">
            <a:off x="7649703" y="4132361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五邊形 73"/>
          <p:cNvSpPr/>
          <p:nvPr/>
        </p:nvSpPr>
        <p:spPr>
          <a:xfrm rot="21287954" flipV="1">
            <a:off x="7891254" y="4857791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五邊形 78"/>
          <p:cNvSpPr/>
          <p:nvPr/>
        </p:nvSpPr>
        <p:spPr>
          <a:xfrm rot="3686261" flipV="1">
            <a:off x="4253140" y="5478129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五邊形 79"/>
          <p:cNvSpPr/>
          <p:nvPr/>
        </p:nvSpPr>
        <p:spPr>
          <a:xfrm rot="8697631" flipV="1">
            <a:off x="3496583" y="545667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五邊形 80"/>
          <p:cNvSpPr/>
          <p:nvPr/>
        </p:nvSpPr>
        <p:spPr>
          <a:xfrm rot="10037641" flipV="1">
            <a:off x="3024269" y="4963017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五邊形 82"/>
          <p:cNvSpPr/>
          <p:nvPr/>
        </p:nvSpPr>
        <p:spPr>
          <a:xfrm rot="15258154">
            <a:off x="3847219" y="1246436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五邊形 83"/>
          <p:cNvSpPr/>
          <p:nvPr/>
        </p:nvSpPr>
        <p:spPr>
          <a:xfrm rot="9198821" flipV="1">
            <a:off x="3130461" y="2222622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2" name="群組 141"/>
          <p:cNvGrpSpPr/>
          <p:nvPr/>
        </p:nvGrpSpPr>
        <p:grpSpPr>
          <a:xfrm>
            <a:off x="7591737" y="5307843"/>
            <a:ext cx="1210074" cy="1244813"/>
            <a:chOff x="5611910" y="5434890"/>
            <a:chExt cx="1210074" cy="1244813"/>
          </a:xfrm>
        </p:grpSpPr>
        <p:sp>
          <p:nvSpPr>
            <p:cNvPr id="143" name="橢圓 142">
              <a:hlinkClick r:id="rId9" action="ppaction://hlinksldjump"/>
            </p:cNvPr>
            <p:cNvSpPr/>
            <p:nvPr/>
          </p:nvSpPr>
          <p:spPr>
            <a:xfrm>
              <a:off x="5611910" y="5434890"/>
              <a:ext cx="1205345" cy="120534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5614619" y="5648652"/>
              <a:ext cx="1207365" cy="10310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15000"/>
                </a:lnSpc>
                <a:buClr>
                  <a:srgbClr val="000000"/>
                </a:buClr>
                <a:defRPr/>
              </a:pPr>
              <a:r>
                <a:rPr lang="zh-TW" altLang="en-US" b="1" kern="0" dirty="0" smtClean="0">
                  <a:latin typeface="+mn-ea"/>
                  <a:cs typeface="Poppins Light"/>
                  <a:sym typeface="Poppins Light"/>
                </a:rPr>
                <a:t>跨</a:t>
              </a:r>
              <a:r>
                <a:rPr lang="zh-TW" altLang="en-US" b="1" kern="0" dirty="0">
                  <a:latin typeface="+mn-ea"/>
                  <a:cs typeface="Poppins Light"/>
                  <a:sym typeface="Poppins Light"/>
                </a:rPr>
                <a:t>領域</a:t>
              </a:r>
              <a:br>
                <a:rPr lang="zh-TW" altLang="en-US" b="1" kern="0" dirty="0">
                  <a:latin typeface="+mn-ea"/>
                  <a:cs typeface="Poppins Light"/>
                  <a:sym typeface="Poppins Light"/>
                </a:rPr>
              </a:br>
              <a:r>
                <a:rPr lang="zh-TW" altLang="en-US" b="1" kern="0" dirty="0">
                  <a:latin typeface="+mn-ea"/>
                  <a:cs typeface="Poppins Light"/>
                  <a:sym typeface="Poppins Light"/>
                </a:rPr>
                <a:t>共授課程</a:t>
              </a:r>
            </a:p>
            <a:p>
              <a:pPr lvl="0" algn="ctr">
                <a:lnSpc>
                  <a:spcPct val="115000"/>
                </a:lnSpc>
                <a:buClr>
                  <a:srgbClr val="000000"/>
                </a:buClr>
                <a:defRPr/>
              </a:pPr>
              <a:endParaRPr lang="zh-TW" altLang="en-US" kern="0" dirty="0"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157" name="五邊形 156"/>
          <p:cNvSpPr/>
          <p:nvPr/>
        </p:nvSpPr>
        <p:spPr>
          <a:xfrm rot="2436740" flipV="1">
            <a:off x="7714125" y="5412553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五邊形 125"/>
          <p:cNvSpPr/>
          <p:nvPr/>
        </p:nvSpPr>
        <p:spPr>
          <a:xfrm rot="16200000">
            <a:off x="7166745" y="1260470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grpSp>
        <p:nvGrpSpPr>
          <p:cNvPr id="75" name="群組 74"/>
          <p:cNvGrpSpPr/>
          <p:nvPr/>
        </p:nvGrpSpPr>
        <p:grpSpPr>
          <a:xfrm>
            <a:off x="2742710" y="2770967"/>
            <a:ext cx="1205345" cy="1205345"/>
            <a:chOff x="2137066" y="2103578"/>
            <a:chExt cx="1205345" cy="120534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7" name="橢圓 76">
              <a:hlinkClick r:id="rId4" action="ppaction://hlinksldjump"/>
            </p:cNvPr>
            <p:cNvSpPr/>
            <p:nvPr/>
          </p:nvSpPr>
          <p:spPr>
            <a:xfrm>
              <a:off x="2137066" y="2103578"/>
              <a:ext cx="1205345" cy="12053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2177133" y="2382562"/>
              <a:ext cx="11035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/>
                <a:t>程式設計補充教材</a:t>
              </a:r>
              <a:endParaRPr lang="zh-TW" altLang="en-US" b="1" dirty="0"/>
            </a:p>
          </p:txBody>
        </p:sp>
      </p:grpSp>
      <p:sp>
        <p:nvSpPr>
          <p:cNvPr id="86" name="五邊形 85"/>
          <p:cNvSpPr/>
          <p:nvPr/>
        </p:nvSpPr>
        <p:spPr>
          <a:xfrm rot="7349647" flipV="1">
            <a:off x="3489679" y="2814038"/>
            <a:ext cx="288000" cy="7200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文字方塊 99">
            <a:hlinkClick r:id="rId10" action="ppaction://hlinksldjump"/>
          </p:cNvPr>
          <p:cNvSpPr txBox="1"/>
          <p:nvPr/>
        </p:nvSpPr>
        <p:spPr>
          <a:xfrm>
            <a:off x="149123" y="5248498"/>
            <a:ext cx="1707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培訓工作</a:t>
            </a:r>
            <a:r>
              <a:rPr lang="zh-TW" altLang="en-US" sz="2000" b="1" dirty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坊</a:t>
            </a:r>
          </a:p>
        </p:txBody>
      </p:sp>
      <p:grpSp>
        <p:nvGrpSpPr>
          <p:cNvPr id="101" name="Google Shape;484;p39"/>
          <p:cNvGrpSpPr/>
          <p:nvPr/>
        </p:nvGrpSpPr>
        <p:grpSpPr>
          <a:xfrm>
            <a:off x="110922" y="4864241"/>
            <a:ext cx="1726975" cy="2794163"/>
            <a:chOff x="4630125" y="278900"/>
            <a:chExt cx="400675" cy="456675"/>
          </a:xfrm>
        </p:grpSpPr>
        <p:sp>
          <p:nvSpPr>
            <p:cNvPr id="102" name="Google Shape;485;p39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486;p39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487;p39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488;p39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文字方塊 105">
            <a:hlinkClick r:id="rId11" action="ppaction://hlinksldjump"/>
          </p:cNvPr>
          <p:cNvSpPr txBox="1"/>
          <p:nvPr/>
        </p:nvSpPr>
        <p:spPr>
          <a:xfrm>
            <a:off x="149123" y="5868298"/>
            <a:ext cx="1754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教學空間</a:t>
            </a:r>
            <a:endParaRPr lang="en-US" altLang="zh-TW" sz="2000" b="1" dirty="0" smtClean="0">
              <a:solidFill>
                <a:schemeClr val="bg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及設備資源</a:t>
            </a:r>
            <a:endParaRPr lang="en-US" altLang="zh-TW" sz="2000" b="1" dirty="0" smtClean="0">
              <a:solidFill>
                <a:schemeClr val="bg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8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橢圓 89"/>
          <p:cNvSpPr/>
          <p:nvPr/>
        </p:nvSpPr>
        <p:spPr>
          <a:xfrm>
            <a:off x="3330221" y="288616"/>
            <a:ext cx="1842670" cy="1875787"/>
          </a:xfrm>
          <a:prstGeom prst="ellipse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3383280" y="918076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翻轉教室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92" name="直線接點 91"/>
          <p:cNvCxnSpPr/>
          <p:nvPr/>
        </p:nvCxnSpPr>
        <p:spPr>
          <a:xfrm flipV="1">
            <a:off x="3398520" y="155766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4" name="矩形 93"/>
          <p:cNvSpPr/>
          <p:nvPr/>
        </p:nvSpPr>
        <p:spPr>
          <a:xfrm>
            <a:off x="3665668" y="4367994"/>
            <a:ext cx="56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32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95" name="Google Shape;619;p39"/>
          <p:cNvGrpSpPr/>
          <p:nvPr/>
        </p:nvGrpSpPr>
        <p:grpSpPr>
          <a:xfrm>
            <a:off x="3790774" y="5215281"/>
            <a:ext cx="342882" cy="350068"/>
            <a:chOff x="3951850" y="2985350"/>
            <a:chExt cx="407950" cy="416500"/>
          </a:xfrm>
        </p:grpSpPr>
        <p:sp>
          <p:nvSpPr>
            <p:cNvPr id="96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04" name="Google Shape;455;p39"/>
          <p:cNvGrpSpPr/>
          <p:nvPr/>
        </p:nvGrpSpPr>
        <p:grpSpPr>
          <a:xfrm>
            <a:off x="3777238" y="3626519"/>
            <a:ext cx="342903" cy="447293"/>
            <a:chOff x="590250" y="244200"/>
            <a:chExt cx="407975" cy="532175"/>
          </a:xfrm>
        </p:grpSpPr>
        <p:sp>
          <p:nvSpPr>
            <p:cNvPr id="105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3383280" y="916197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翻轉教室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3398903" y="157290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grpSp>
        <p:nvGrpSpPr>
          <p:cNvPr id="39" name="Google Shape;532;p39"/>
          <p:cNvGrpSpPr/>
          <p:nvPr/>
        </p:nvGrpSpPr>
        <p:grpSpPr>
          <a:xfrm>
            <a:off x="3741816" y="2902832"/>
            <a:ext cx="369505" cy="369505"/>
            <a:chOff x="2594050" y="1631825"/>
            <a:chExt cx="439625" cy="439625"/>
          </a:xfrm>
        </p:grpSpPr>
        <p:sp>
          <p:nvSpPr>
            <p:cNvPr id="40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89;p39">
            <a:hlinkClick r:id="rId2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525;p39"/>
          <p:cNvGrpSpPr/>
          <p:nvPr/>
        </p:nvGrpSpPr>
        <p:grpSpPr>
          <a:xfrm>
            <a:off x="3775079" y="2102148"/>
            <a:ext cx="366458" cy="366437"/>
            <a:chOff x="1923675" y="1633650"/>
            <a:chExt cx="436000" cy="435975"/>
          </a:xfrm>
        </p:grpSpPr>
        <p:sp>
          <p:nvSpPr>
            <p:cNvPr id="63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內容版面配置區 2"/>
          <p:cNvSpPr>
            <a:spLocks noGrp="1"/>
          </p:cNvSpPr>
          <p:nvPr>
            <p:ph idx="1"/>
          </p:nvPr>
        </p:nvSpPr>
        <p:spPr>
          <a:xfrm>
            <a:off x="4273559" y="1859002"/>
            <a:ext cx="534796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hlinkClick r:id="rId3"/>
              </a:rPr>
              <a:t>申請書</a:t>
            </a:r>
            <a:endParaRPr lang="en-US" altLang="zh-TW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hlinkClick r:id="rId3"/>
              </a:rPr>
              <a:t>徵件說明</a:t>
            </a:r>
            <a:endParaRPr lang="en-US" altLang="zh-TW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hlinkClick r:id="rId3"/>
              </a:rPr>
              <a:t>成果報告 </a:t>
            </a:r>
            <a:r>
              <a:rPr lang="en-US" altLang="zh-TW" b="1" dirty="0" smtClean="0">
                <a:latin typeface="+mn-ea"/>
                <a:hlinkClick r:id="rId3"/>
              </a:rPr>
              <a:t>(</a:t>
            </a:r>
            <a:r>
              <a:rPr lang="zh-TW" altLang="en-US" b="1" dirty="0" smtClean="0">
                <a:latin typeface="+mn-ea"/>
                <a:hlinkClick r:id="rId3"/>
              </a:rPr>
              <a:t>格式</a:t>
            </a:r>
            <a:r>
              <a:rPr lang="en-US" altLang="zh-TW" b="1" dirty="0" smtClean="0">
                <a:latin typeface="+mn-ea"/>
                <a:hlinkClick r:id="rId3"/>
              </a:rPr>
              <a:t>)</a:t>
            </a:r>
            <a:endParaRPr lang="en-US" altLang="zh-TW" b="1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hlinkClick r:id="rId3"/>
              </a:rPr>
              <a:t>成果報告海報 </a:t>
            </a:r>
            <a:r>
              <a:rPr lang="en-US" altLang="zh-TW" b="1" dirty="0" smtClean="0">
                <a:latin typeface="+mn-ea"/>
                <a:hlinkClick r:id="rId3"/>
              </a:rPr>
              <a:t>(</a:t>
            </a:r>
            <a:r>
              <a:rPr lang="zh-TW" altLang="en-US" b="1" dirty="0" smtClean="0">
                <a:latin typeface="+mn-ea"/>
                <a:hlinkClick r:id="rId3"/>
              </a:rPr>
              <a:t>格式</a:t>
            </a:r>
            <a:r>
              <a:rPr lang="en-US" altLang="zh-TW" b="1" dirty="0" smtClean="0">
                <a:latin typeface="+mn-ea"/>
                <a:hlinkClick r:id="rId3"/>
              </a:rPr>
              <a:t>)</a:t>
            </a:r>
            <a:endParaRPr lang="en-US" altLang="zh-TW" b="1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hlinkClick r:id="rId4"/>
              </a:rPr>
              <a:t>網路資訊 </a:t>
            </a:r>
            <a:r>
              <a:rPr lang="en-US" altLang="zh-TW" b="1" dirty="0" smtClean="0">
                <a:latin typeface="+mj-ea"/>
                <a:ea typeface="+mj-ea"/>
                <a:hlinkClick r:id="rId4"/>
              </a:rPr>
              <a:t>(</a:t>
            </a:r>
            <a:r>
              <a:rPr lang="zh-TW" altLang="en-US" b="1" dirty="0" smtClean="0">
                <a:hlinkClick r:id="rId4"/>
              </a:rPr>
              <a:t>教資中心</a:t>
            </a:r>
            <a:r>
              <a:rPr lang="en-US" altLang="zh-TW" b="1" dirty="0" smtClean="0">
                <a:hlinkClick r:id="rId4"/>
              </a:rPr>
              <a:t>-</a:t>
            </a:r>
            <a:r>
              <a:rPr lang="zh-TW" altLang="en-US" b="1" dirty="0" smtClean="0">
                <a:hlinkClick r:id="rId4"/>
              </a:rPr>
              <a:t>高教深耕網</a:t>
            </a:r>
            <a:r>
              <a:rPr lang="en-US" altLang="zh-TW" b="1" dirty="0" smtClean="0">
                <a:latin typeface="+mn-ea"/>
                <a:hlinkClick r:id="rId4"/>
              </a:rPr>
              <a:t>)</a:t>
            </a:r>
            <a:endParaRPr lang="en-US" altLang="zh-TW" b="1" dirty="0" smtClean="0">
              <a:latin typeface="+mn-ea"/>
            </a:endParaRPr>
          </a:p>
          <a:p>
            <a:pPr marL="0" indent="0">
              <a:buNone/>
            </a:pPr>
            <a:endParaRPr lang="zh-TW" altLang="en-US" b="1" dirty="0"/>
          </a:p>
          <a:p>
            <a:endParaRPr lang="zh-TW" altLang="en-US" b="1" dirty="0"/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196425" y="4982738"/>
            <a:ext cx="2149730" cy="132556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600" b="1" kern="0" dirty="0">
                <a:solidFill>
                  <a:prstClr val="white"/>
                </a:solidFill>
                <a:latin typeface="Poppins"/>
                <a:cs typeface="+mn-cs"/>
              </a:rPr>
              <a:t>創新教材</a:t>
            </a:r>
            <a:r>
              <a:rPr lang="en-US" altLang="zh-TW" sz="3600" b="1" kern="0" dirty="0">
                <a:solidFill>
                  <a:prstClr val="white"/>
                </a:solidFill>
                <a:latin typeface="Poppins"/>
                <a:cs typeface="+mn-cs"/>
              </a:rPr>
              <a:t/>
            </a:r>
            <a:br>
              <a:rPr lang="en-US" altLang="zh-TW" sz="3600" b="1" kern="0" dirty="0">
                <a:solidFill>
                  <a:prstClr val="white"/>
                </a:solidFill>
                <a:latin typeface="Poppins"/>
                <a:cs typeface="+mn-cs"/>
              </a:rPr>
            </a:br>
            <a:r>
              <a:rPr lang="zh-TW" altLang="en-US" sz="3600" b="1" kern="0" dirty="0">
                <a:solidFill>
                  <a:prstClr val="white"/>
                </a:solidFill>
                <a:latin typeface="Poppins"/>
                <a:cs typeface="+mn-cs"/>
              </a:rPr>
              <a:t>與</a:t>
            </a:r>
            <a:r>
              <a:rPr lang="en-US" altLang="zh-TW" sz="3600" b="1" kern="0" dirty="0">
                <a:solidFill>
                  <a:prstClr val="white"/>
                </a:solidFill>
                <a:latin typeface="Poppins"/>
                <a:cs typeface="+mn-cs"/>
              </a:rPr>
              <a:t/>
            </a:r>
            <a:br>
              <a:rPr lang="en-US" altLang="zh-TW" sz="3600" b="1" kern="0" dirty="0">
                <a:solidFill>
                  <a:prstClr val="white"/>
                </a:solidFill>
                <a:latin typeface="Poppins"/>
                <a:cs typeface="+mn-cs"/>
              </a:rPr>
            </a:br>
            <a:r>
              <a:rPr lang="zh-TW" altLang="en-US" sz="3600" b="1" kern="0" dirty="0">
                <a:solidFill>
                  <a:prstClr val="white"/>
                </a:solidFill>
                <a:latin typeface="Poppins"/>
                <a:cs typeface="+mn-cs"/>
              </a:rPr>
              <a:t>課程研發</a:t>
            </a:r>
          </a:p>
        </p:txBody>
      </p:sp>
    </p:spTree>
    <p:extLst>
      <p:ext uri="{BB962C8B-B14F-4D97-AF65-F5344CB8AC3E}">
        <p14:creationId xmlns:p14="http://schemas.microsoft.com/office/powerpoint/2010/main" val="394130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537 0.00555 L -2.08333E-6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8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25 0.0037 L 8.33333E-7 1.1111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5" y="-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0" grpId="1" animBg="1"/>
      <p:bldP spid="90" grpId="2" animBg="1"/>
      <p:bldP spid="91" grpId="0"/>
      <p:bldP spid="91" grpId="1"/>
      <p:bldP spid="94" grpId="0"/>
      <p:bldP spid="127" grpId="0"/>
      <p:bldP spid="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2435090" y="2308918"/>
            <a:ext cx="2504918" cy="13509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3250190" y="2592606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3250189" y="337520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2435090" y="2357556"/>
            <a:ext cx="2514645" cy="1996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2346155" y="1038401"/>
            <a:ext cx="2682788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+mn-cs"/>
              </a:rPr>
              <a:t>程式設計課程補充教材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9" name="Google Shape;532;p39"/>
          <p:cNvGrpSpPr/>
          <p:nvPr/>
        </p:nvGrpSpPr>
        <p:grpSpPr>
          <a:xfrm>
            <a:off x="2709041" y="3497372"/>
            <a:ext cx="369505" cy="369505"/>
            <a:chOff x="2594050" y="1631825"/>
            <a:chExt cx="439625" cy="439625"/>
          </a:xfrm>
        </p:grpSpPr>
        <p:sp>
          <p:nvSpPr>
            <p:cNvPr id="60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525;p39"/>
          <p:cNvGrpSpPr/>
          <p:nvPr/>
        </p:nvGrpSpPr>
        <p:grpSpPr>
          <a:xfrm>
            <a:off x="2742304" y="2696688"/>
            <a:ext cx="366458" cy="366437"/>
            <a:chOff x="1923675" y="1633650"/>
            <a:chExt cx="436000" cy="435975"/>
          </a:xfrm>
        </p:grpSpPr>
        <p:sp>
          <p:nvSpPr>
            <p:cNvPr id="65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橢圓 74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6" name="標題 1"/>
          <p:cNvSpPr txBox="1">
            <a:spLocks/>
          </p:cNvSpPr>
          <p:nvPr/>
        </p:nvSpPr>
        <p:spPr>
          <a:xfrm>
            <a:off x="196425" y="4982738"/>
            <a:ext cx="21497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600" b="1" kern="0" smtClean="0">
                <a:solidFill>
                  <a:prstClr val="white"/>
                </a:solidFill>
                <a:latin typeface="Poppins"/>
                <a:cs typeface="+mn-cs"/>
              </a:rPr>
              <a:t>創新教材</a:t>
            </a:r>
            <a:r>
              <a:rPr lang="en-US" altLang="zh-TW" sz="3600" b="1" kern="0" smtClean="0">
                <a:solidFill>
                  <a:prstClr val="white"/>
                </a:solidFill>
                <a:latin typeface="Poppins"/>
                <a:cs typeface="+mn-cs"/>
              </a:rPr>
              <a:t/>
            </a:r>
            <a:br>
              <a:rPr lang="en-US" altLang="zh-TW" sz="3600" b="1" kern="0" smtClean="0">
                <a:solidFill>
                  <a:prstClr val="white"/>
                </a:solidFill>
                <a:latin typeface="Poppins"/>
                <a:cs typeface="+mn-cs"/>
              </a:rPr>
            </a:br>
            <a:r>
              <a:rPr lang="zh-TW" altLang="en-US" sz="3600" b="1" kern="0" smtClean="0">
                <a:solidFill>
                  <a:prstClr val="white"/>
                </a:solidFill>
                <a:latin typeface="Poppins"/>
                <a:cs typeface="+mn-cs"/>
              </a:rPr>
              <a:t>與</a:t>
            </a:r>
            <a:r>
              <a:rPr lang="en-US" altLang="zh-TW" sz="3600" b="1" kern="0" smtClean="0">
                <a:solidFill>
                  <a:prstClr val="white"/>
                </a:solidFill>
                <a:latin typeface="Poppins"/>
                <a:cs typeface="+mn-cs"/>
              </a:rPr>
              <a:t/>
            </a:r>
            <a:br>
              <a:rPr lang="en-US" altLang="zh-TW" sz="3600" b="1" kern="0" smtClean="0">
                <a:solidFill>
                  <a:prstClr val="white"/>
                </a:solidFill>
                <a:latin typeface="Poppins"/>
                <a:cs typeface="+mn-cs"/>
              </a:rPr>
            </a:br>
            <a:r>
              <a:rPr lang="zh-TW" altLang="en-US" sz="3600" b="1" kern="0" smtClean="0">
                <a:solidFill>
                  <a:prstClr val="white"/>
                </a:solidFill>
                <a:latin typeface="Poppins"/>
                <a:cs typeface="+mn-cs"/>
              </a:rPr>
              <a:t>課程研發</a:t>
            </a:r>
            <a:endParaRPr lang="zh-TW" altLang="en-US" sz="3600" b="1" kern="0" dirty="0">
              <a:solidFill>
                <a:prstClr val="white"/>
              </a:solidFill>
              <a:latin typeface="Poppins"/>
              <a:cs typeface="+mn-cs"/>
            </a:endParaRPr>
          </a:p>
        </p:txBody>
      </p:sp>
      <p:cxnSp>
        <p:nvCxnSpPr>
          <p:cNvPr id="28" name="直線接點 27"/>
          <p:cNvCxnSpPr/>
          <p:nvPr/>
        </p:nvCxnSpPr>
        <p:spPr>
          <a:xfrm flipV="1">
            <a:off x="6181330" y="2302510"/>
            <a:ext cx="2504918" cy="13509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9" name="直線接點 28"/>
          <p:cNvCxnSpPr/>
          <p:nvPr/>
        </p:nvCxnSpPr>
        <p:spPr>
          <a:xfrm flipV="1">
            <a:off x="6181330" y="2351148"/>
            <a:ext cx="2514645" cy="1996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0" name="標題 1"/>
          <p:cNvSpPr txBox="1">
            <a:spLocks/>
          </p:cNvSpPr>
          <p:nvPr/>
        </p:nvSpPr>
        <p:spPr>
          <a:xfrm>
            <a:off x="6092395" y="1031993"/>
            <a:ext cx="26827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+mn-cs"/>
              </a:rPr>
              <a:t>程式設計課程</a:t>
            </a:r>
            <a:endParaRPr lang="en-US" altLang="zh-TW" sz="3200" b="1" dirty="0" smtClean="0">
              <a:solidFill>
                <a:schemeClr val="accent6">
                  <a:lumMod val="50000"/>
                </a:schemeClr>
              </a:solidFill>
              <a:latin typeface="Calibri" panose="020F0502020204030204"/>
              <a:cs typeface="+mn-cs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  <a:cs typeface="+mn-cs"/>
              </a:rPr>
              <a:t>全校推動計畫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48258" y="2592606"/>
            <a:ext cx="3681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DFKaiShu-SB-Estd-BF"/>
                <a:hlinkClick r:id="rId4" action="ppaction://hlinkfile"/>
              </a:rPr>
              <a:t>推動程式設計課程實施辦法</a:t>
            </a:r>
            <a:endParaRPr lang="zh-TW" altLang="en-US" sz="2800" b="1" dirty="0"/>
          </a:p>
        </p:txBody>
      </p:sp>
      <p:sp>
        <p:nvSpPr>
          <p:cNvPr id="32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532;p39"/>
          <p:cNvGrpSpPr/>
          <p:nvPr/>
        </p:nvGrpSpPr>
        <p:grpSpPr>
          <a:xfrm>
            <a:off x="6181330" y="2715115"/>
            <a:ext cx="369505" cy="369505"/>
            <a:chOff x="2594050" y="1631825"/>
            <a:chExt cx="439625" cy="439625"/>
          </a:xfrm>
        </p:grpSpPr>
        <p:sp>
          <p:nvSpPr>
            <p:cNvPr id="34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619;p39"/>
          <p:cNvGrpSpPr/>
          <p:nvPr/>
        </p:nvGrpSpPr>
        <p:grpSpPr>
          <a:xfrm>
            <a:off x="3783704" y="5215281"/>
            <a:ext cx="342882" cy="350068"/>
            <a:chOff x="3951850" y="2985350"/>
            <a:chExt cx="407950" cy="416500"/>
          </a:xfrm>
        </p:grpSpPr>
        <p:sp>
          <p:nvSpPr>
            <p:cNvPr id="40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4" name="文字方塊 43"/>
          <p:cNvSpPr txBox="1"/>
          <p:nvPr/>
        </p:nvSpPr>
        <p:spPr>
          <a:xfrm>
            <a:off x="4261696" y="5085965"/>
            <a:ext cx="527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網路資訊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教資中心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-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高教深耕網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6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648258" y="3718775"/>
            <a:ext cx="3681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DFKaiShu-SB-Estd-BF"/>
                <a:hlinkClick r:id="rId7" action="ppaction://hlinkfile"/>
              </a:rPr>
              <a:t>程式設計課程</a:t>
            </a:r>
            <a:r>
              <a:rPr lang="zh-TW" altLang="en-US" sz="2800" b="1" dirty="0" smtClean="0">
                <a:latin typeface="DFKaiShu-SB-Estd-BF"/>
                <a:hlinkClick r:id="rId7" action="ppaction://hlinkfile"/>
              </a:rPr>
              <a:t>一覽表</a:t>
            </a:r>
            <a:endParaRPr lang="zh-TW" altLang="en-US" sz="2800" b="1" dirty="0"/>
          </a:p>
        </p:txBody>
      </p:sp>
      <p:grpSp>
        <p:nvGrpSpPr>
          <p:cNvPr id="51" name="Google Shape;829;p39"/>
          <p:cNvGrpSpPr/>
          <p:nvPr/>
        </p:nvGrpSpPr>
        <p:grpSpPr>
          <a:xfrm>
            <a:off x="6196681" y="3865756"/>
            <a:ext cx="363369" cy="221115"/>
            <a:chOff x="3269900" y="3064500"/>
            <a:chExt cx="432325" cy="263075"/>
          </a:xfrm>
        </p:grpSpPr>
        <p:sp>
          <p:nvSpPr>
            <p:cNvPr id="52" name="Google Shape;830;p39"/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31;p39"/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32;p39"/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7103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7" grpId="0"/>
      <p:bldP spid="44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6109953" y="952604"/>
            <a:ext cx="2182430" cy="23083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/>
          <p:cNvSpPr txBox="1"/>
          <p:nvPr/>
        </p:nvSpPr>
        <p:spPr>
          <a:xfrm>
            <a:off x="3207913" y="1265138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3207912" y="200709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3207912" y="381334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3207911" y="458327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3704873" y="5348433"/>
            <a:ext cx="527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網路資訊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教資中心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-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高教深耕網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9900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6065584" y="361587"/>
            <a:ext cx="229928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990033"/>
                </a:solidFill>
                <a:latin typeface="Calibri" panose="020F0502020204030204"/>
              </a:rPr>
              <a:t>微學分課程</a:t>
            </a:r>
            <a:endParaRPr lang="zh-TW" altLang="en-US" sz="3200" b="1" dirty="0">
              <a:solidFill>
                <a:srgbClr val="990033"/>
              </a:solidFill>
              <a:latin typeface="Calibri" panose="020F0502020204030204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6109953" y="988638"/>
            <a:ext cx="2182430" cy="2351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9" name="矩形 38"/>
          <p:cNvSpPr/>
          <p:nvPr/>
        </p:nvSpPr>
        <p:spPr>
          <a:xfrm>
            <a:off x="2590616" y="4630746"/>
            <a:ext cx="56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32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40" name="Google Shape;619;p39"/>
          <p:cNvGrpSpPr/>
          <p:nvPr/>
        </p:nvGrpSpPr>
        <p:grpSpPr>
          <a:xfrm>
            <a:off x="3346309" y="5487778"/>
            <a:ext cx="342882" cy="350068"/>
            <a:chOff x="3951850" y="2985350"/>
            <a:chExt cx="407950" cy="416500"/>
          </a:xfrm>
        </p:grpSpPr>
        <p:sp>
          <p:nvSpPr>
            <p:cNvPr id="41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5" name="Google Shape;455;p39"/>
          <p:cNvGrpSpPr/>
          <p:nvPr/>
        </p:nvGrpSpPr>
        <p:grpSpPr>
          <a:xfrm>
            <a:off x="2702186" y="3889271"/>
            <a:ext cx="342903" cy="447293"/>
            <a:chOff x="590250" y="244200"/>
            <a:chExt cx="407975" cy="532175"/>
          </a:xfrm>
        </p:grpSpPr>
        <p:sp>
          <p:nvSpPr>
            <p:cNvPr id="46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532;p39"/>
          <p:cNvGrpSpPr/>
          <p:nvPr/>
        </p:nvGrpSpPr>
        <p:grpSpPr>
          <a:xfrm>
            <a:off x="2666764" y="2119104"/>
            <a:ext cx="369505" cy="369505"/>
            <a:chOff x="2594050" y="1631825"/>
            <a:chExt cx="439625" cy="439625"/>
          </a:xfrm>
        </p:grpSpPr>
        <p:sp>
          <p:nvSpPr>
            <p:cNvPr id="61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525;p39"/>
          <p:cNvGrpSpPr/>
          <p:nvPr/>
        </p:nvGrpSpPr>
        <p:grpSpPr>
          <a:xfrm>
            <a:off x="2700027" y="1369220"/>
            <a:ext cx="366458" cy="366437"/>
            <a:chOff x="1923675" y="1633650"/>
            <a:chExt cx="436000" cy="435975"/>
          </a:xfrm>
        </p:grpSpPr>
        <p:sp>
          <p:nvSpPr>
            <p:cNvPr id="66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5" name="直線接點 144"/>
          <p:cNvCxnSpPr/>
          <p:nvPr/>
        </p:nvCxnSpPr>
        <p:spPr>
          <a:xfrm flipV="1">
            <a:off x="2609831" y="99358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46" name="文字方塊 145"/>
          <p:cNvSpPr txBox="1"/>
          <p:nvPr/>
        </p:nvSpPr>
        <p:spPr>
          <a:xfrm>
            <a:off x="6808576" y="1208392"/>
            <a:ext cx="177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相關表單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47" name="文字方塊 146"/>
          <p:cNvSpPr txBox="1"/>
          <p:nvPr/>
        </p:nvSpPr>
        <p:spPr>
          <a:xfrm>
            <a:off x="6808574" y="285193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49" name="文字方塊 148"/>
          <p:cNvSpPr txBox="1"/>
          <p:nvPr/>
        </p:nvSpPr>
        <p:spPr>
          <a:xfrm>
            <a:off x="6808574" y="442612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2575295" y="392067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990033"/>
                </a:solidFill>
                <a:latin typeface="Calibri" panose="020F0502020204030204"/>
              </a:rPr>
              <a:t>深碗課程</a:t>
            </a:r>
            <a:endParaRPr lang="zh-TW" altLang="en-US" sz="3200" b="1" dirty="0">
              <a:solidFill>
                <a:srgbClr val="990033"/>
              </a:solidFill>
              <a:latin typeface="Calibri" panose="020F0502020204030204"/>
            </a:endParaRPr>
          </a:p>
        </p:txBody>
      </p:sp>
      <p:cxnSp>
        <p:nvCxnSpPr>
          <p:cNvPr id="151" name="直線接點 150"/>
          <p:cNvCxnSpPr/>
          <p:nvPr/>
        </p:nvCxnSpPr>
        <p:spPr>
          <a:xfrm flipV="1">
            <a:off x="2610214" y="1018327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2" name="矩形 151"/>
          <p:cNvSpPr/>
          <p:nvPr/>
        </p:nvSpPr>
        <p:spPr>
          <a:xfrm>
            <a:off x="6191279" y="4473596"/>
            <a:ext cx="56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32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68" name="Google Shape;532;p39"/>
          <p:cNvGrpSpPr/>
          <p:nvPr/>
        </p:nvGrpSpPr>
        <p:grpSpPr>
          <a:xfrm>
            <a:off x="6267426" y="2974104"/>
            <a:ext cx="369505" cy="369505"/>
            <a:chOff x="2594050" y="1631825"/>
            <a:chExt cx="439625" cy="439625"/>
          </a:xfrm>
        </p:grpSpPr>
        <p:sp>
          <p:nvSpPr>
            <p:cNvPr id="169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525;p39"/>
          <p:cNvGrpSpPr/>
          <p:nvPr/>
        </p:nvGrpSpPr>
        <p:grpSpPr>
          <a:xfrm>
            <a:off x="6300690" y="1312474"/>
            <a:ext cx="366458" cy="366437"/>
            <a:chOff x="1923675" y="1633650"/>
            <a:chExt cx="436000" cy="435975"/>
          </a:xfrm>
        </p:grpSpPr>
        <p:sp>
          <p:nvSpPr>
            <p:cNvPr id="174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標題 1"/>
          <p:cNvSpPr>
            <a:spLocks noGrp="1"/>
          </p:cNvSpPr>
          <p:nvPr>
            <p:ph type="title"/>
          </p:nvPr>
        </p:nvSpPr>
        <p:spPr>
          <a:xfrm>
            <a:off x="196425" y="4982738"/>
            <a:ext cx="214973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Poppins"/>
              </a:rPr>
              <a:t>學分課程設計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7074060" y="1793392"/>
            <a:ext cx="0" cy="76992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直線接點 180"/>
          <p:cNvCxnSpPr/>
          <p:nvPr/>
        </p:nvCxnSpPr>
        <p:spPr>
          <a:xfrm>
            <a:off x="7074060" y="2041055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>
            <a:off x="7074060" y="2563321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文字方塊 182"/>
          <p:cNvSpPr txBox="1"/>
          <p:nvPr/>
        </p:nvSpPr>
        <p:spPr>
          <a:xfrm>
            <a:off x="7475207" y="1750244"/>
            <a:ext cx="177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課程總表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7475207" y="2261761"/>
            <a:ext cx="177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選課名單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85" name="Google Shape;489;p39">
            <a:hlinkClick r:id="rId6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532;p39"/>
          <p:cNvGrpSpPr/>
          <p:nvPr/>
        </p:nvGrpSpPr>
        <p:grpSpPr>
          <a:xfrm>
            <a:off x="2666763" y="2917810"/>
            <a:ext cx="369505" cy="369505"/>
            <a:chOff x="2594050" y="1631825"/>
            <a:chExt cx="439625" cy="439625"/>
          </a:xfrm>
        </p:grpSpPr>
        <p:sp>
          <p:nvSpPr>
            <p:cNvPr id="73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文字方塊 76"/>
          <p:cNvSpPr txBox="1"/>
          <p:nvPr/>
        </p:nvSpPr>
        <p:spPr>
          <a:xfrm>
            <a:off x="3207911" y="2768516"/>
            <a:ext cx="2333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深碗課程實施要點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808574" y="3648151"/>
            <a:ext cx="5000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徵學分暨微型課程實施要點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79" name="Google Shape;532;p39"/>
          <p:cNvGrpSpPr/>
          <p:nvPr/>
        </p:nvGrpSpPr>
        <p:grpSpPr>
          <a:xfrm>
            <a:off x="6267426" y="3770320"/>
            <a:ext cx="369505" cy="369505"/>
            <a:chOff x="2594050" y="1631825"/>
            <a:chExt cx="439625" cy="439625"/>
          </a:xfrm>
        </p:grpSpPr>
        <p:sp>
          <p:nvSpPr>
            <p:cNvPr id="80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9374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0" grpId="0"/>
      <p:bldP spid="127" grpId="0"/>
      <p:bldP spid="39" grpId="0"/>
      <p:bldP spid="146" grpId="0"/>
      <p:bldP spid="147" grpId="0"/>
      <p:bldP spid="149" grpId="0"/>
      <p:bldP spid="152" grpId="0"/>
      <p:bldP spid="183" grpId="0"/>
      <p:bldP spid="184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99003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grpSp>
        <p:nvGrpSpPr>
          <p:cNvPr id="40" name="Google Shape;619;p39"/>
          <p:cNvGrpSpPr/>
          <p:nvPr/>
        </p:nvGrpSpPr>
        <p:grpSpPr>
          <a:xfrm>
            <a:off x="3294752" y="5805508"/>
            <a:ext cx="342882" cy="350068"/>
            <a:chOff x="3951850" y="2985350"/>
            <a:chExt cx="407950" cy="416500"/>
          </a:xfrm>
        </p:grpSpPr>
        <p:sp>
          <p:nvSpPr>
            <p:cNvPr id="41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73" name="直線接點 72"/>
          <p:cNvCxnSpPr/>
          <p:nvPr/>
        </p:nvCxnSpPr>
        <p:spPr>
          <a:xfrm flipV="1">
            <a:off x="2964458" y="1512105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7605009" y="178076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相關辦法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3473645" y="400590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3473644" y="477583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2929266" y="910589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990033"/>
                </a:solidFill>
                <a:latin typeface="Calibri" panose="020F0502020204030204"/>
              </a:rPr>
              <a:t>微型課程</a:t>
            </a:r>
            <a:endParaRPr lang="zh-TW" altLang="en-US" sz="3200" b="1" dirty="0">
              <a:solidFill>
                <a:srgbClr val="990033"/>
              </a:solidFill>
              <a:latin typeface="Calibri" panose="020F0502020204030204"/>
            </a:endParaRPr>
          </a:p>
        </p:txBody>
      </p:sp>
      <p:cxnSp>
        <p:nvCxnSpPr>
          <p:cNvPr id="79" name="直線接點 78"/>
          <p:cNvCxnSpPr/>
          <p:nvPr/>
        </p:nvCxnSpPr>
        <p:spPr>
          <a:xfrm flipV="1">
            <a:off x="2964841" y="1537505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80" name="矩形 79"/>
          <p:cNvSpPr/>
          <p:nvPr/>
        </p:nvSpPr>
        <p:spPr>
          <a:xfrm>
            <a:off x="2856349" y="4823303"/>
            <a:ext cx="56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32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81" name="Google Shape;455;p39"/>
          <p:cNvGrpSpPr/>
          <p:nvPr/>
        </p:nvGrpSpPr>
        <p:grpSpPr>
          <a:xfrm>
            <a:off x="2967919" y="4081828"/>
            <a:ext cx="342903" cy="447293"/>
            <a:chOff x="590250" y="244200"/>
            <a:chExt cx="407975" cy="532175"/>
          </a:xfrm>
        </p:grpSpPr>
        <p:sp>
          <p:nvSpPr>
            <p:cNvPr id="82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532;p39"/>
          <p:cNvGrpSpPr/>
          <p:nvPr/>
        </p:nvGrpSpPr>
        <p:grpSpPr>
          <a:xfrm>
            <a:off x="7143705" y="1876380"/>
            <a:ext cx="369505" cy="369505"/>
            <a:chOff x="2594050" y="1631825"/>
            <a:chExt cx="439625" cy="439625"/>
          </a:xfrm>
        </p:grpSpPr>
        <p:sp>
          <p:nvSpPr>
            <p:cNvPr id="134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標題 1"/>
          <p:cNvSpPr>
            <a:spLocks noGrp="1"/>
          </p:cNvSpPr>
          <p:nvPr>
            <p:ph type="title"/>
          </p:nvPr>
        </p:nvSpPr>
        <p:spPr>
          <a:xfrm>
            <a:off x="196425" y="4982738"/>
            <a:ext cx="214973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Poppins"/>
              </a:rPr>
              <a:t>學分課程設計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21793" y="373971"/>
            <a:ext cx="219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zh-TW" altLang="en-US" sz="2400" dirty="0" smtClean="0"/>
              <a:t>型人才培育</a:t>
            </a:r>
            <a:endParaRPr lang="zh-TW" altLang="en-US" sz="2400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3473644" y="1806867"/>
            <a:ext cx="177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相關表單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08" name="Google Shape;525;p39"/>
          <p:cNvGrpSpPr/>
          <p:nvPr/>
        </p:nvGrpSpPr>
        <p:grpSpPr>
          <a:xfrm>
            <a:off x="2965758" y="1910949"/>
            <a:ext cx="366458" cy="366437"/>
            <a:chOff x="1923675" y="1633650"/>
            <a:chExt cx="436000" cy="435975"/>
          </a:xfrm>
        </p:grpSpPr>
        <p:sp>
          <p:nvSpPr>
            <p:cNvPr id="109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15" name="直線接點 114"/>
          <p:cNvCxnSpPr/>
          <p:nvPr/>
        </p:nvCxnSpPr>
        <p:spPr>
          <a:xfrm flipH="1">
            <a:off x="3738867" y="2442667"/>
            <a:ext cx="18892" cy="11664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3757756" y="3064793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>
            <a:off x="3757756" y="358705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文字方塊 117"/>
          <p:cNvSpPr txBox="1"/>
          <p:nvPr/>
        </p:nvSpPr>
        <p:spPr>
          <a:xfrm>
            <a:off x="4140012" y="2785892"/>
            <a:ext cx="269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新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增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課程申請表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19" name="文字方塊 118"/>
          <p:cNvSpPr txBox="1"/>
          <p:nvPr/>
        </p:nvSpPr>
        <p:spPr>
          <a:xfrm>
            <a:off x="4158902" y="3285499"/>
            <a:ext cx="308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滿意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度問卷調查表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21" name="直線接點 120"/>
          <p:cNvCxnSpPr/>
          <p:nvPr/>
        </p:nvCxnSpPr>
        <p:spPr>
          <a:xfrm>
            <a:off x="7836969" y="2391867"/>
            <a:ext cx="0" cy="200880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>
            <a:off x="7836969" y="2639530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>
          <a:xfrm>
            <a:off x="7836969" y="3507236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文字方塊 152"/>
          <p:cNvSpPr txBox="1"/>
          <p:nvPr/>
        </p:nvSpPr>
        <p:spPr>
          <a:xfrm>
            <a:off x="8238115" y="2348719"/>
            <a:ext cx="3202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微學分暨微型課程實施要點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4" name="文字方塊 153"/>
          <p:cNvSpPr txBox="1"/>
          <p:nvPr/>
        </p:nvSpPr>
        <p:spPr>
          <a:xfrm>
            <a:off x="8238114" y="3231275"/>
            <a:ext cx="3130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跨領域共授課程實施要點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8273675" y="4137752"/>
            <a:ext cx="3130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業界專家協同教學實施要點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58" name="直線接點 157"/>
          <p:cNvCxnSpPr/>
          <p:nvPr/>
        </p:nvCxnSpPr>
        <p:spPr>
          <a:xfrm>
            <a:off x="7836969" y="440066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直線接點 158"/>
          <p:cNvCxnSpPr/>
          <p:nvPr/>
        </p:nvCxnSpPr>
        <p:spPr>
          <a:xfrm>
            <a:off x="3757758" y="2639530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文字方塊 159"/>
          <p:cNvSpPr txBox="1"/>
          <p:nvPr/>
        </p:nvSpPr>
        <p:spPr>
          <a:xfrm>
            <a:off x="4113250" y="2308776"/>
            <a:ext cx="269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61" name="Google Shape;489;p39">
            <a:hlinkClick r:id="rId3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直線圖說文字 1 1"/>
          <p:cNvSpPr/>
          <p:nvPr/>
        </p:nvSpPr>
        <p:spPr>
          <a:xfrm>
            <a:off x="5454007" y="286192"/>
            <a:ext cx="1980547" cy="641465"/>
          </a:xfrm>
          <a:prstGeom prst="borderCallout1">
            <a:avLst>
              <a:gd name="adj1" fmla="val 64554"/>
              <a:gd name="adj2" fmla="val -6626"/>
              <a:gd name="adj3" fmla="val 139575"/>
              <a:gd name="adj4" fmla="val -44670"/>
            </a:avLst>
          </a:prstGeom>
          <a:noFill/>
          <a:ln w="22225" cap="rnd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文字方塊 64"/>
          <p:cNvSpPr txBox="1"/>
          <p:nvPr/>
        </p:nvSpPr>
        <p:spPr>
          <a:xfrm>
            <a:off x="3795461" y="5680295"/>
            <a:ext cx="527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網路資訊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教資中心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-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高教深耕網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7403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75" grpId="0"/>
      <p:bldP spid="76" grpId="0"/>
      <p:bldP spid="77" grpId="0"/>
      <p:bldP spid="80" grpId="0"/>
      <p:bldP spid="5" grpId="0"/>
      <p:bldP spid="107" grpId="0"/>
      <p:bldP spid="118" grpId="0"/>
      <p:bldP spid="119" grpId="0"/>
      <p:bldP spid="153" grpId="0"/>
      <p:bldP spid="154" grpId="0"/>
      <p:bldP spid="155" grpId="0"/>
      <p:bldP spid="160" grpId="0"/>
      <p:bldP spid="2" grpId="0" animBg="1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3418184" y="1531245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282965" y="1977746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282964" y="276034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282964" y="3530272"/>
            <a:ext cx="311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成果報告書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282963" y="4300201"/>
            <a:ext cx="264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4282963" y="5070130"/>
            <a:ext cx="527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網路資訊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教資中心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-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高教深耕網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師生社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群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418184" y="1568020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23411" y="530755"/>
            <a:ext cx="273913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教師專業社</a:t>
            </a:r>
            <a:r>
              <a:rPr lang="zh-TW" altLang="en-US" sz="32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群</a:t>
            </a:r>
            <a:endParaRPr lang="zh-TW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3665668" y="4347674"/>
            <a:ext cx="567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32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39" name="Google Shape;619;p39"/>
          <p:cNvGrpSpPr/>
          <p:nvPr/>
        </p:nvGrpSpPr>
        <p:grpSpPr>
          <a:xfrm>
            <a:off x="3790774" y="5194961"/>
            <a:ext cx="342882" cy="350068"/>
            <a:chOff x="3951850" y="2985350"/>
            <a:chExt cx="407950" cy="416500"/>
          </a:xfrm>
        </p:grpSpPr>
        <p:sp>
          <p:nvSpPr>
            <p:cNvPr id="40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4" name="Google Shape;455;p39"/>
          <p:cNvGrpSpPr/>
          <p:nvPr/>
        </p:nvGrpSpPr>
        <p:grpSpPr>
          <a:xfrm>
            <a:off x="3777238" y="3606199"/>
            <a:ext cx="342903" cy="447293"/>
            <a:chOff x="590250" y="244200"/>
            <a:chExt cx="407975" cy="532175"/>
          </a:xfrm>
        </p:grpSpPr>
        <p:sp>
          <p:nvSpPr>
            <p:cNvPr id="45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32;p39"/>
          <p:cNvGrpSpPr/>
          <p:nvPr/>
        </p:nvGrpSpPr>
        <p:grpSpPr>
          <a:xfrm>
            <a:off x="3741816" y="2882512"/>
            <a:ext cx="369505" cy="369505"/>
            <a:chOff x="2594050" y="1631825"/>
            <a:chExt cx="439625" cy="439625"/>
          </a:xfrm>
        </p:grpSpPr>
        <p:sp>
          <p:nvSpPr>
            <p:cNvPr id="60" name="Google Shape;533;p3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34;p3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35;p3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36;p3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525;p39"/>
          <p:cNvGrpSpPr/>
          <p:nvPr/>
        </p:nvGrpSpPr>
        <p:grpSpPr>
          <a:xfrm>
            <a:off x="3775079" y="2081828"/>
            <a:ext cx="366458" cy="366437"/>
            <a:chOff x="1923675" y="1633650"/>
            <a:chExt cx="436000" cy="435975"/>
          </a:xfrm>
        </p:grpSpPr>
        <p:sp>
          <p:nvSpPr>
            <p:cNvPr id="65" name="Google Shape;526;p3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27;p3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28;p3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29;p3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30;p3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31;p3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0" grpId="0"/>
      <p:bldP spid="12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文字方塊 90"/>
          <p:cNvSpPr txBox="1"/>
          <p:nvPr/>
        </p:nvSpPr>
        <p:spPr>
          <a:xfrm>
            <a:off x="459422" y="263848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總整課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程</a:t>
            </a:r>
          </a:p>
        </p:txBody>
      </p:sp>
      <p:cxnSp>
        <p:nvCxnSpPr>
          <p:cNvPr id="92" name="直線接點 91"/>
          <p:cNvCxnSpPr/>
          <p:nvPr/>
        </p:nvCxnSpPr>
        <p:spPr>
          <a:xfrm flipV="1">
            <a:off x="513990" y="89360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3" name="矩形 92"/>
          <p:cNvSpPr/>
          <p:nvPr/>
        </p:nvSpPr>
        <p:spPr>
          <a:xfrm>
            <a:off x="521149" y="2772277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21149" y="352812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95" name="Google Shape;619;p39"/>
          <p:cNvGrpSpPr/>
          <p:nvPr/>
        </p:nvGrpSpPr>
        <p:grpSpPr>
          <a:xfrm>
            <a:off x="3790774" y="5640689"/>
            <a:ext cx="342882" cy="350068"/>
            <a:chOff x="3951850" y="2985350"/>
            <a:chExt cx="407950" cy="416500"/>
          </a:xfrm>
        </p:grpSpPr>
        <p:sp>
          <p:nvSpPr>
            <p:cNvPr id="96" name="Google Shape;620;p3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Google Shape;621;p3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Google Shape;622;p39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Google Shape;623;p39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0" name="文字方塊 99"/>
          <p:cNvSpPr txBox="1"/>
          <p:nvPr/>
        </p:nvSpPr>
        <p:spPr>
          <a:xfrm>
            <a:off x="1158770" y="1158196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1158769" y="194079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1158769" y="2710722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1158768" y="348065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04" name="Google Shape;455;p39"/>
          <p:cNvGrpSpPr/>
          <p:nvPr/>
        </p:nvGrpSpPr>
        <p:grpSpPr>
          <a:xfrm>
            <a:off x="643719" y="1226936"/>
            <a:ext cx="342903" cy="447293"/>
            <a:chOff x="590250" y="244200"/>
            <a:chExt cx="407975" cy="532175"/>
          </a:xfrm>
        </p:grpSpPr>
        <p:sp>
          <p:nvSpPr>
            <p:cNvPr id="105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矩形 118"/>
          <p:cNvSpPr/>
          <p:nvPr/>
        </p:nvSpPr>
        <p:spPr>
          <a:xfrm>
            <a:off x="530844" y="1972172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 smtClean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4282963" y="5515858"/>
            <a:ext cx="527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網路資訊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教資中心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-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高教深耕網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2">
              <a:lumMod val="50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職能課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程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514373" y="90884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295560" y="263848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課程分流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3350128" y="89360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1" name="矩形 40"/>
          <p:cNvSpPr/>
          <p:nvPr/>
        </p:nvSpPr>
        <p:spPr>
          <a:xfrm>
            <a:off x="3357287" y="2772277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357287" y="352812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3994908" y="1158196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4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3994907" y="194079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994907" y="2710722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994906" y="348065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47" name="Google Shape;455;p39"/>
          <p:cNvGrpSpPr/>
          <p:nvPr/>
        </p:nvGrpSpPr>
        <p:grpSpPr>
          <a:xfrm>
            <a:off x="3479857" y="1226936"/>
            <a:ext cx="342903" cy="447293"/>
            <a:chOff x="590250" y="244200"/>
            <a:chExt cx="407975" cy="532175"/>
          </a:xfrm>
        </p:grpSpPr>
        <p:sp>
          <p:nvSpPr>
            <p:cNvPr id="48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矩形 61"/>
          <p:cNvSpPr/>
          <p:nvPr/>
        </p:nvSpPr>
        <p:spPr>
          <a:xfrm>
            <a:off x="3366982" y="1972172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3" name="直線接點 62"/>
          <p:cNvCxnSpPr/>
          <p:nvPr/>
        </p:nvCxnSpPr>
        <p:spPr>
          <a:xfrm flipV="1">
            <a:off x="3350511" y="90884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4" name="文字方塊 63"/>
          <p:cNvSpPr txBox="1"/>
          <p:nvPr/>
        </p:nvSpPr>
        <p:spPr>
          <a:xfrm>
            <a:off x="6769442" y="262985"/>
            <a:ext cx="195949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跨領域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  <a:p>
            <a:pPr algn="ctr"/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共授課程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65" name="直線接點 64"/>
          <p:cNvCxnSpPr/>
          <p:nvPr/>
        </p:nvCxnSpPr>
        <p:spPr>
          <a:xfrm flipV="1">
            <a:off x="6920240" y="1381919"/>
            <a:ext cx="1820355" cy="495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6" name="矩形 65"/>
          <p:cNvSpPr/>
          <p:nvPr/>
        </p:nvSpPr>
        <p:spPr>
          <a:xfrm>
            <a:off x="6747513" y="3220068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747513" y="396608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🎨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7385134" y="1635483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5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7385133" y="2378752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7385133" y="315851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7385132" y="391861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72" name="Google Shape;455;p39"/>
          <p:cNvGrpSpPr/>
          <p:nvPr/>
        </p:nvGrpSpPr>
        <p:grpSpPr>
          <a:xfrm>
            <a:off x="6870083" y="1704223"/>
            <a:ext cx="342903" cy="447293"/>
            <a:chOff x="590250" y="244200"/>
            <a:chExt cx="407975" cy="532175"/>
          </a:xfrm>
        </p:grpSpPr>
        <p:sp>
          <p:nvSpPr>
            <p:cNvPr id="73" name="Google Shape;456;p3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57;p3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58;p3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459;p3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460;p3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461;p3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62;p3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463;p3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464;p3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65;p3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66;p3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67;p3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68;p3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69;p3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矩形 86"/>
          <p:cNvSpPr/>
          <p:nvPr/>
        </p:nvSpPr>
        <p:spPr>
          <a:xfrm>
            <a:off x="6757208" y="2419963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8" name="直線接點 87"/>
          <p:cNvCxnSpPr/>
          <p:nvPr/>
        </p:nvCxnSpPr>
        <p:spPr>
          <a:xfrm flipV="1">
            <a:off x="6897061" y="1398053"/>
            <a:ext cx="1843534" cy="1953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89" name="標題 1"/>
          <p:cNvSpPr>
            <a:spLocks noGrp="1"/>
          </p:cNvSpPr>
          <p:nvPr>
            <p:ph type="title"/>
          </p:nvPr>
        </p:nvSpPr>
        <p:spPr>
          <a:xfrm>
            <a:off x="196425" y="4901458"/>
            <a:ext cx="214973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職能課程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90" name="Google Shape;489;p39">
            <a:hlinkClick r:id="rId6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文字方塊 152"/>
          <p:cNvSpPr txBox="1"/>
          <p:nvPr/>
        </p:nvSpPr>
        <p:spPr>
          <a:xfrm>
            <a:off x="3956244" y="4191695"/>
            <a:ext cx="2402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業界專家協同教學實施要點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3357287" y="4235789"/>
            <a:ext cx="541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7385131" y="4664710"/>
            <a:ext cx="465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跨領域共授課程實施要點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6786175" y="4708804"/>
            <a:ext cx="1047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TW" sz="2800" dirty="0">
                <a:solidFill>
                  <a:prstClr val="black"/>
                </a:solidFill>
                <a:latin typeface="Poppins Light"/>
                <a:ea typeface="Poppins Light"/>
                <a:cs typeface="Poppins Light"/>
                <a:sym typeface="Poppins Light"/>
              </a:rPr>
              <a:t>📌</a:t>
            </a:r>
            <a:endParaRPr lang="zh-TW" alt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579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100" grpId="0"/>
      <p:bldP spid="101" grpId="0"/>
      <p:bldP spid="102" grpId="0"/>
      <p:bldP spid="103" grpId="0"/>
      <p:bldP spid="119" grpId="0"/>
      <p:bldP spid="120" grpId="0"/>
      <p:bldP spid="127" grpId="0"/>
      <p:bldP spid="41" grpId="0"/>
      <p:bldP spid="42" grpId="0"/>
      <p:bldP spid="43" grpId="0"/>
      <p:bldP spid="44" grpId="0"/>
      <p:bldP spid="45" grpId="0"/>
      <p:bldP spid="46" grpId="0"/>
      <p:bldP spid="62" grpId="0"/>
      <p:bldP spid="66" grpId="0"/>
      <p:bldP spid="67" grpId="0"/>
      <p:bldP spid="68" grpId="0"/>
      <p:bldP spid="69" grpId="0"/>
      <p:bldP spid="70" grpId="0"/>
      <p:bldP spid="71" grpId="0"/>
      <p:bldP spid="87" grpId="0"/>
      <p:bldP spid="153" grpId="0"/>
      <p:bldP spid="154" grpId="0"/>
      <p:bldP spid="155" grpId="0"/>
      <p:bldP spid="15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873</Words>
  <Application>Microsoft Office PowerPoint</Application>
  <PresentationFormat>寬螢幕</PresentationFormat>
  <Paragraphs>197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DFKaiShu-SB-Estd-BF</vt:lpstr>
      <vt:lpstr>Poppins</vt:lpstr>
      <vt:lpstr>Poppins Light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創新教材 與 課程研發</vt:lpstr>
      <vt:lpstr>程式設計課程補充教材</vt:lpstr>
      <vt:lpstr>學分課程設計</vt:lpstr>
      <vt:lpstr>學分課程設計</vt:lpstr>
      <vt:lpstr>教師專業社群</vt:lpstr>
      <vt:lpstr>職能課程</vt:lpstr>
      <vt:lpstr>培訓工作坊</vt:lpstr>
      <vt:lpstr>教學空間與設備資源</vt:lpstr>
      <vt:lpstr>教學空間與設備資源</vt:lpstr>
      <vt:lpstr>第二次徵件說明會-3月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User</cp:lastModifiedBy>
  <cp:revision>157</cp:revision>
  <cp:lastPrinted>2019-01-04T01:21:31Z</cp:lastPrinted>
  <dcterms:created xsi:type="dcterms:W3CDTF">2019-01-02T01:37:27Z</dcterms:created>
  <dcterms:modified xsi:type="dcterms:W3CDTF">2019-04-02T03:06:13Z</dcterms:modified>
</cp:coreProperties>
</file>