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79" r:id="rId3"/>
    <p:sldId id="267" r:id="rId4"/>
    <p:sldId id="295" r:id="rId5"/>
    <p:sldId id="287" r:id="rId6"/>
    <p:sldId id="288" r:id="rId7"/>
    <p:sldId id="294" r:id="rId8"/>
    <p:sldId id="265" r:id="rId9"/>
    <p:sldId id="285" r:id="rId10"/>
    <p:sldId id="286" r:id="rId11"/>
    <p:sldId id="266" r:id="rId12"/>
    <p:sldId id="270" r:id="rId13"/>
    <p:sldId id="291" r:id="rId14"/>
    <p:sldId id="290" r:id="rId15"/>
    <p:sldId id="268" r:id="rId16"/>
    <p:sldId id="289" r:id="rId17"/>
    <p:sldId id="298" r:id="rId18"/>
    <p:sldId id="292" r:id="rId19"/>
    <p:sldId id="299" r:id="rId20"/>
    <p:sldId id="293" r:id="rId21"/>
    <p:sldId id="297" r:id="rId22"/>
    <p:sldId id="273" r:id="rId23"/>
    <p:sldId id="296" r:id="rId24"/>
    <p:sldId id="275" r:id="rId25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66"/>
    <a:srgbClr val="990000"/>
    <a:srgbClr val="A8D08C"/>
    <a:srgbClr val="68A042"/>
    <a:srgbClr val="76B54B"/>
    <a:srgbClr val="FFCCCC"/>
    <a:srgbClr val="FF9999"/>
    <a:srgbClr val="9900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7935" autoAdjust="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A45ED-B931-472E-B597-1AF90BF57B1B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87535-7E46-4353-AEAC-48A5D01B68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50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580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11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38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2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57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92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87535-7E46-4353-AEAC-48A5D01B6896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53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019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1FD5-9770-4A07-ACC6-5A2862792CCD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50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5AEF-9DA3-4CDD-9AD1-FED271E5F7DA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92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03FD-DDD3-468F-B51F-0D383288B055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53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D391-1E5D-4DDF-9563-0675AFCF0230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6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5A40-DB5F-4071-84FE-FF8B283647B7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4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1B19-083D-4A54-88CF-3420CAD351C8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21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624F-7A9A-4B13-B822-1BC571C3AD7F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99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4D8BD-8D2D-460C-ACD6-B96780EF7FE5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19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D71C-7C44-4008-851D-2A78ADEAC206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9F8A-E07F-441E-A9DA-AE1B4EA53455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3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F695-BA45-457F-9138-5C8E19EEA94A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CA92-D566-4A22-9E30-1CFD5C009DDF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E4BE-4043-4F46-96D9-2CF57C973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43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43-1.php?Lang=zh-t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hyperlink" Target="http://www.ugsi2usr.nptu.edu.tw/files/11-1172-9431.php?Lang=zh-tw" TargetMode="External"/><Relationship Id="rId7" Type="http://schemas.openxmlformats.org/officeDocument/2006/relationships/slide" Target="slide13.xml"/><Relationship Id="rId2" Type="http://schemas.openxmlformats.org/officeDocument/2006/relationships/hyperlink" Target="http://www.ugsi2usr.nptu.edu.tw/files/11-1172-9435-1.php?Lang=zh-tw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hyperlink" Target="http://www.ugsi2usr.nptu.edu.tw/files/11-1172-9441-1.php?Lang=zh-tw" TargetMode="External"/><Relationship Id="rId7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Relationship Id="rId9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hyperlink" Target="http://www.ugsi2usr.nptu.edu.tw/files/11-1172-9460-1.php?Lang=zh-tw" TargetMode="External"/><Relationship Id="rId7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hyperlink" Target="http://www.ugsi2usr.nptu.edu.tw/files/11-1172-9431.php?Lang=zh-tw" TargetMode="External"/><Relationship Id="rId7" Type="http://schemas.openxmlformats.org/officeDocument/2006/relationships/slide" Target="slide13.xml"/><Relationship Id="rId2" Type="http://schemas.openxmlformats.org/officeDocument/2006/relationships/hyperlink" Target="http://www.ugsi2usr.nptu.edu.tw/files/11-1172-9458-1.php?Lang=zh-tw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38-1.php?Lang=zh-tw" TargetMode="External"/><Relationship Id="rId2" Type="http://schemas.openxmlformats.org/officeDocument/2006/relationships/hyperlink" Target="http://www.ugsi2usr.nptu.edu.tw/files/11-1172-9439-1.php?Lang=zh-tw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ugsi2usr.nptu.edu.tw/files/11-1172-9431.php?Lang=zh-tw" TargetMode="External"/><Relationship Id="rId4" Type="http://schemas.openxmlformats.org/officeDocument/2006/relationships/hyperlink" Target="http://www.ugsi2usr.nptu.edu.tw/files/11-1172-9437-1.php?Lang=zh-tw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2-1.php?Lang=zh-tw" TargetMode="External"/><Relationship Id="rId2" Type="http://schemas.openxmlformats.org/officeDocument/2006/relationships/hyperlink" Target="http://www.ugsi2usr.nptu.edu.tw/files/11-1172-9461.php?Lang=zh-tw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8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69-1.php?Lang=zh-tw" TargetMode="External"/><Relationship Id="rId7" Type="http://schemas.openxmlformats.org/officeDocument/2006/relationships/slide" Target="slide7.xm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tld.nptu.edu.tw/files/14-1074-96037,r892-1.php?Lang=zh-tw" TargetMode="External"/><Relationship Id="rId4" Type="http://schemas.openxmlformats.org/officeDocument/2006/relationships/hyperlink" Target="http://www.ugsi2usr.nptu.edu.tw/files/11-1172-9431.php?Lang=zh-tw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9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17" Type="http://schemas.openxmlformats.org/officeDocument/2006/relationships/slide" Target="slide7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5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80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59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7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gsi2usr.nptu.edu.tw/files/11-1172-9431.php?Lang=zh-tw" TargetMode="Externa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6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gsi2usr.nptu.edu.tw/files/11-1172-9431.php?Lang=zh-tw" TargetMode="Externa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34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gsi2usr.nptu.edu.tw/files/11-1172-9431.php?Lang=zh-tw" TargetMode="Externa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71-1.php?Lang=zh-tw" TargetMode="External"/><Relationship Id="rId2" Type="http://schemas.openxmlformats.org/officeDocument/2006/relationships/hyperlink" Target="&#25945;&#24107;&#31038;&#32676;/2-&#30003;&#35531;&#34920;-&#25945;&#24107;&#23560;&#26989;&#31038;&#32676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ugsi2usr.nptu.edu.tw/files/11-1172-9431.php?Lang=zh-t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l.nptu.edu.tw/files/14-1021-95019,r917-1.php?Lang=zh-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31.php?Lang=zh-tw" TargetMode="External"/><Relationship Id="rId2" Type="http://schemas.openxmlformats.org/officeDocument/2006/relationships/hyperlink" Target="http://www.ugsi2usr.nptu.edu.tw/files/11-1172-9456.php?Lang=zh-tw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si2usr.nptu.edu.tw/files/11-1172-9431.php?Lang=zh-tw" TargetMode="External"/><Relationship Id="rId2" Type="http://schemas.openxmlformats.org/officeDocument/2006/relationships/hyperlink" Target="http://www.ugsi2usr.nptu.edu.tw/files/11-1172-9442-1.php?Lang=zh-tw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4"/>
          <p:cNvGrpSpPr/>
          <p:nvPr/>
        </p:nvGrpSpPr>
        <p:grpSpPr>
          <a:xfrm>
            <a:off x="1748105" y="1314034"/>
            <a:ext cx="1109475" cy="1109469"/>
            <a:chOff x="1923675" y="1633650"/>
            <a:chExt cx="436000" cy="435975"/>
          </a:xfrm>
        </p:grpSpPr>
        <p:sp>
          <p:nvSpPr>
            <p:cNvPr id="143" name="Google Shape;143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文字方塊 1"/>
          <p:cNvSpPr txBox="1"/>
          <p:nvPr/>
        </p:nvSpPr>
        <p:spPr>
          <a:xfrm>
            <a:off x="108065" y="5543502"/>
            <a:ext cx="5714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主</a:t>
            </a:r>
            <a:r>
              <a:rPr lang="zh-TW" altLang="en-US" sz="2400" b="1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講</a:t>
            </a:r>
            <a:r>
              <a:rPr lang="zh-TW" altLang="en-US" sz="2400" b="1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人：歐陽彥晶 副教務長暨中心主任</a:t>
            </a:r>
            <a:endParaRPr lang="en-US" altLang="zh-TW" sz="2400" b="1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2400" b="1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單　位：教學資源中心</a:t>
            </a:r>
            <a:endParaRPr lang="en-US" altLang="zh-TW" sz="2400" b="1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日　期</a:t>
            </a:r>
            <a:r>
              <a:rPr lang="zh-TW" altLang="en-US" sz="2400" b="1" dirty="0">
                <a:latin typeface="Calibri" panose="020F0502020204030204" pitchFamily="34" charset="0"/>
                <a:ea typeface="Adobe 楷体 Std R" panose="02020400000000000000" pitchFamily="18" charset="-128"/>
              </a:rPr>
              <a:t>：</a:t>
            </a:r>
            <a:r>
              <a:rPr lang="en-US" altLang="zh-TW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108</a:t>
            </a:r>
            <a:r>
              <a:rPr lang="zh-TW" altLang="en-US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年</a:t>
            </a:r>
            <a:r>
              <a:rPr lang="en-US" altLang="zh-TW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4</a:t>
            </a:r>
            <a:r>
              <a:rPr lang="zh-TW" altLang="en-US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月</a:t>
            </a:r>
            <a:r>
              <a:rPr lang="en-US" altLang="zh-TW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16</a:t>
            </a:r>
            <a:r>
              <a:rPr lang="zh-TW" altLang="en-US" sz="2400" b="1" dirty="0" smtClean="0">
                <a:latin typeface="Calibri" panose="020F0502020204030204" pitchFamily="34" charset="0"/>
                <a:ea typeface="Adobe 楷体 Std R" panose="02020400000000000000" pitchFamily="18" charset="-128"/>
              </a:rPr>
              <a:t>日、</a:t>
            </a:r>
            <a:r>
              <a:rPr lang="en-US" altLang="zh-TW" sz="2400" b="1" dirty="0">
                <a:latin typeface="Calibri" panose="020F0502020204030204" pitchFamily="34" charset="0"/>
                <a:ea typeface="Adobe 楷体 Std R" panose="02020400000000000000" pitchFamily="18" charset="-128"/>
              </a:rPr>
              <a:t>4</a:t>
            </a:r>
            <a:r>
              <a:rPr lang="zh-TW" altLang="en-US" sz="2400" b="1" dirty="0">
                <a:latin typeface="Calibri" panose="020F0502020204030204" pitchFamily="34" charset="0"/>
                <a:ea typeface="Adobe 楷体 Std R" panose="02020400000000000000" pitchFamily="18" charset="-128"/>
              </a:rPr>
              <a:t>月</a:t>
            </a:r>
            <a:r>
              <a:rPr lang="en-US" altLang="zh-TW" sz="2400" b="1" dirty="0">
                <a:latin typeface="Calibri" panose="020F0502020204030204" pitchFamily="34" charset="0"/>
                <a:ea typeface="Adobe 楷体 Std R" panose="02020400000000000000" pitchFamily="18" charset="-128"/>
              </a:rPr>
              <a:t>17</a:t>
            </a:r>
            <a:r>
              <a:rPr lang="zh-TW" altLang="en-US" sz="2400" b="1" dirty="0">
                <a:latin typeface="Calibri" panose="020F0502020204030204" pitchFamily="34" charset="0"/>
                <a:ea typeface="Adobe 楷体 Std R" panose="02020400000000000000" pitchFamily="18" charset="-128"/>
              </a:rPr>
              <a:t>日</a:t>
            </a:r>
          </a:p>
        </p:txBody>
      </p:sp>
      <p:sp>
        <p:nvSpPr>
          <p:cNvPr id="11" name="Google Shape;141;p14"/>
          <p:cNvSpPr txBox="1">
            <a:spLocks/>
          </p:cNvSpPr>
          <p:nvPr/>
        </p:nvSpPr>
        <p:spPr>
          <a:xfrm>
            <a:off x="2604950" y="1358502"/>
            <a:ext cx="6617427" cy="9928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7200" b="1" dirty="0" smtClean="0">
                <a:solidFill>
                  <a:schemeClr val="tx2">
                    <a:lumMod val="50000"/>
                  </a:schemeClr>
                </a:solidFill>
              </a:rPr>
              <a:t>高教深耕計畫</a:t>
            </a:r>
            <a:endParaRPr lang="zh-TW" altLang="en-US" sz="7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2760617" y="2690949"/>
            <a:ext cx="888274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141;p14"/>
          <p:cNvSpPr txBox="1">
            <a:spLocks/>
          </p:cNvSpPr>
          <p:nvPr/>
        </p:nvSpPr>
        <p:spPr>
          <a:xfrm>
            <a:off x="4237806" y="2856410"/>
            <a:ext cx="7305404" cy="185492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/>
              <a:t>子計畫</a:t>
            </a:r>
            <a:r>
              <a:rPr lang="en-US" altLang="zh-TW" sz="4800" b="1" dirty="0" smtClean="0"/>
              <a:t>1</a:t>
            </a:r>
            <a:r>
              <a:rPr lang="zh-TW" altLang="en-US" sz="4800" b="1" dirty="0" smtClean="0"/>
              <a:t>：「五力全開」創新教學計畫徵件說明會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72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565262" y="912936"/>
            <a:ext cx="347778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565645" y="928176"/>
            <a:ext cx="347740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492380" y="120635"/>
            <a:ext cx="3623545" cy="96045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Poppins"/>
                <a:ea typeface="+mn-ea"/>
                <a:cs typeface="+mn-cs"/>
              </a:rPr>
              <a:t>業界專家協同教學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Poppins"/>
              <a:ea typeface="+mn-ea"/>
              <a:cs typeface="+mn-cs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2286638" y="1838631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2286638" y="121211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2313751" y="248642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2313750" y="318123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88" name="直線接點 87"/>
          <p:cNvCxnSpPr/>
          <p:nvPr/>
        </p:nvCxnSpPr>
        <p:spPr>
          <a:xfrm>
            <a:off x="7559533" y="3655265"/>
            <a:ext cx="6202" cy="178672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文字方塊 99"/>
          <p:cNvSpPr txBox="1"/>
          <p:nvPr/>
        </p:nvSpPr>
        <p:spPr>
          <a:xfrm>
            <a:off x="7922892" y="4440175"/>
            <a:ext cx="314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linkClick r:id="rId3"/>
              </a:rPr>
              <a:t>鐘點費領款單格式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02" name="直線接點 101"/>
          <p:cNvCxnSpPr/>
          <p:nvPr/>
        </p:nvCxnSpPr>
        <p:spPr>
          <a:xfrm>
            <a:off x="7559528" y="3966428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文字方塊 102"/>
          <p:cNvSpPr txBox="1"/>
          <p:nvPr/>
        </p:nvSpPr>
        <p:spPr>
          <a:xfrm>
            <a:off x="7922891" y="3543387"/>
            <a:ext cx="2802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linkClick r:id="rId3"/>
              </a:rPr>
              <a:t>簽到退及課堂照片紀錄表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19" name="文字方塊 118"/>
          <p:cNvSpPr txBox="1"/>
          <p:nvPr/>
        </p:nvSpPr>
        <p:spPr>
          <a:xfrm>
            <a:off x="6037501" y="1097970"/>
            <a:ext cx="3122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</a:rPr>
              <a:t>審核</a:t>
            </a:r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</a:rPr>
              <a:t>通過後</a:t>
            </a:r>
            <a:r>
              <a:rPr lang="zh-TW" altLang="en-US" sz="2400" b="1" dirty="0">
                <a:solidFill>
                  <a:prstClr val="black"/>
                </a:solidFill>
                <a:latin typeface="Poppins Light"/>
              </a:rPr>
              <a:t>繳文件</a:t>
            </a:r>
          </a:p>
        </p:txBody>
      </p:sp>
      <p:cxnSp>
        <p:nvCxnSpPr>
          <p:cNvPr id="131" name="直線接點 130"/>
          <p:cNvCxnSpPr/>
          <p:nvPr/>
        </p:nvCxnSpPr>
        <p:spPr>
          <a:xfrm>
            <a:off x="6920595" y="1633502"/>
            <a:ext cx="3" cy="97415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接點 131"/>
          <p:cNvCxnSpPr/>
          <p:nvPr/>
        </p:nvCxnSpPr>
        <p:spPr>
          <a:xfrm>
            <a:off x="6920595" y="2606978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文字方塊 133"/>
          <p:cNvSpPr txBox="1"/>
          <p:nvPr/>
        </p:nvSpPr>
        <p:spPr>
          <a:xfrm>
            <a:off x="7283641" y="2143431"/>
            <a:ext cx="269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linkClick r:id="rId3"/>
              </a:rPr>
              <a:t>學系內部審查業界專家資格確認表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36" name="直線接點 135"/>
          <p:cNvCxnSpPr/>
          <p:nvPr/>
        </p:nvCxnSpPr>
        <p:spPr>
          <a:xfrm>
            <a:off x="6920598" y="1900363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文字方塊 136"/>
          <p:cNvSpPr txBox="1"/>
          <p:nvPr/>
        </p:nvSpPr>
        <p:spPr>
          <a:xfrm>
            <a:off x="7276090" y="1607709"/>
            <a:ext cx="174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linkClick r:id="rId3"/>
              </a:rPr>
              <a:t>業師履歷表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42" name="直線接點 141"/>
          <p:cNvCxnSpPr/>
          <p:nvPr/>
        </p:nvCxnSpPr>
        <p:spPr>
          <a:xfrm>
            <a:off x="7559530" y="4732157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6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6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文字方塊 6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78" name="文字方塊 77"/>
          <p:cNvSpPr txBox="1"/>
          <p:nvPr/>
        </p:nvSpPr>
        <p:spPr>
          <a:xfrm>
            <a:off x="2932986" y="3885020"/>
            <a:ext cx="3154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業界專家協同教學實施要點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1" name="文字方塊 80"/>
          <p:cNvSpPr txBox="1"/>
          <p:nvPr/>
        </p:nvSpPr>
        <p:spPr>
          <a:xfrm>
            <a:off x="6666150" y="3061637"/>
            <a:ext cx="340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</a:rPr>
              <a:t>課程執行</a:t>
            </a:r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</a:rPr>
              <a:t>期間繳交</a:t>
            </a:r>
            <a:r>
              <a:rPr lang="zh-TW" altLang="en-US" sz="2400" b="1" dirty="0">
                <a:solidFill>
                  <a:prstClr val="black"/>
                </a:solidFill>
                <a:latin typeface="Poppins Light"/>
              </a:rPr>
              <a:t>文件</a:t>
            </a:r>
          </a:p>
        </p:txBody>
      </p:sp>
      <p:sp>
        <p:nvSpPr>
          <p:cNvPr id="82" name="文字方塊 81"/>
          <p:cNvSpPr txBox="1"/>
          <p:nvPr/>
        </p:nvSpPr>
        <p:spPr>
          <a:xfrm>
            <a:off x="7922891" y="5026494"/>
            <a:ext cx="2799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linkClick r:id="rId3"/>
              </a:rPr>
              <a:t>交通補助費領款單格式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83" name="直線接點 82"/>
          <p:cNvCxnSpPr/>
          <p:nvPr/>
        </p:nvCxnSpPr>
        <p:spPr>
          <a:xfrm>
            <a:off x="7565735" y="5441992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文字方塊 93"/>
          <p:cNvSpPr txBox="1"/>
          <p:nvPr/>
        </p:nvSpPr>
        <p:spPr>
          <a:xfrm>
            <a:off x="174855" y="5217445"/>
            <a:ext cx="219429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師生產學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DDDF-7757-41C2-947A-D8BAC5C8E474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1753791" y="1365683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向右箭號 83"/>
          <p:cNvSpPr/>
          <p:nvPr/>
        </p:nvSpPr>
        <p:spPr>
          <a:xfrm>
            <a:off x="1753791" y="2035165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向右箭號 84"/>
          <p:cNvSpPr/>
          <p:nvPr/>
        </p:nvSpPr>
        <p:spPr>
          <a:xfrm>
            <a:off x="1753791" y="2691016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向右箭號 85"/>
          <p:cNvSpPr/>
          <p:nvPr/>
        </p:nvSpPr>
        <p:spPr>
          <a:xfrm>
            <a:off x="1753791" y="3354106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向右箭號 86"/>
          <p:cNvSpPr/>
          <p:nvPr/>
        </p:nvSpPr>
        <p:spPr>
          <a:xfrm>
            <a:off x="2346937" y="4094151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93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51" grpId="0"/>
      <p:bldP spid="52" grpId="0"/>
      <p:bldP spid="53" grpId="0"/>
      <p:bldP spid="54" grpId="0"/>
      <p:bldP spid="100" grpId="0"/>
      <p:bldP spid="103" grpId="0"/>
      <p:bldP spid="134" grpId="0"/>
      <p:bldP spid="137" grpId="0"/>
      <p:bldP spid="78" grpId="0"/>
      <p:bldP spid="82" grpId="0"/>
      <p:bldP spid="80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字方塊 99"/>
          <p:cNvSpPr txBox="1"/>
          <p:nvPr/>
        </p:nvSpPr>
        <p:spPr>
          <a:xfrm>
            <a:off x="4111997" y="2258093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119132" y="150735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145260" y="379239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145259" y="456231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cxnSp>
        <p:nvCxnSpPr>
          <p:cNvPr id="145" name="直線接點 144"/>
          <p:cNvCxnSpPr/>
          <p:nvPr/>
        </p:nvCxnSpPr>
        <p:spPr>
          <a:xfrm flipV="1">
            <a:off x="3547179" y="1233899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151" name="直線接點 150"/>
          <p:cNvCxnSpPr/>
          <p:nvPr/>
        </p:nvCxnSpPr>
        <p:spPr>
          <a:xfrm flipV="1">
            <a:off x="3547562" y="125864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7" name="文字方塊 76"/>
          <p:cNvSpPr txBox="1"/>
          <p:nvPr/>
        </p:nvSpPr>
        <p:spPr>
          <a:xfrm>
            <a:off x="4145259" y="3040731"/>
            <a:ext cx="3306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深碗課程實施要點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84" name="群組 83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85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87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8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9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90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86" name="文字方塊 85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91" name="橢圓 90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8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標題 1"/>
          <p:cNvSpPr>
            <a:spLocks noGrp="1"/>
          </p:cNvSpPr>
          <p:nvPr>
            <p:ph type="title"/>
          </p:nvPr>
        </p:nvSpPr>
        <p:spPr>
          <a:xfrm>
            <a:off x="3273212" y="298078"/>
            <a:ext cx="2275827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Poppins"/>
              </a:rPr>
              <a:t>深碗課程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Poppins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0779780" y="2820295"/>
            <a:ext cx="1476375" cy="377074"/>
            <a:chOff x="10779780" y="2820295"/>
            <a:chExt cx="1476375" cy="377074"/>
          </a:xfrm>
        </p:grpSpPr>
        <p:sp>
          <p:nvSpPr>
            <p:cNvPr id="2" name="五邊形 1">
              <a:hlinkClick r:id="rId5" action="ppaction://hlinksldjump"/>
            </p:cNvPr>
            <p:cNvSpPr/>
            <p:nvPr/>
          </p:nvSpPr>
          <p:spPr>
            <a:xfrm rot="10800000">
              <a:off x="10779780" y="2820295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>
              <a:hlinkClick r:id="rId5" action="ppaction://hlinksldjump"/>
            </p:cNvPr>
            <p:cNvSpPr txBox="1"/>
            <p:nvPr/>
          </p:nvSpPr>
          <p:spPr>
            <a:xfrm>
              <a:off x="11117785" y="2858815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深碗課程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80" name="群組 79"/>
          <p:cNvGrpSpPr/>
          <p:nvPr/>
        </p:nvGrpSpPr>
        <p:grpSpPr>
          <a:xfrm>
            <a:off x="10776082" y="3369491"/>
            <a:ext cx="1476375" cy="377074"/>
            <a:chOff x="10791825" y="2914650"/>
            <a:chExt cx="1476375" cy="377074"/>
          </a:xfrm>
        </p:grpSpPr>
        <p:sp>
          <p:nvSpPr>
            <p:cNvPr id="81" name="五邊形 80">
              <a:hlinkClick r:id="rId6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文字方塊 81">
              <a:hlinkClick r:id="rId6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微型課程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83" name="群組 82"/>
          <p:cNvGrpSpPr/>
          <p:nvPr/>
        </p:nvGrpSpPr>
        <p:grpSpPr>
          <a:xfrm>
            <a:off x="10776082" y="3931366"/>
            <a:ext cx="1476375" cy="377074"/>
            <a:chOff x="10791825" y="2914650"/>
            <a:chExt cx="1476375" cy="377074"/>
          </a:xfrm>
        </p:grpSpPr>
        <p:sp>
          <p:nvSpPr>
            <p:cNvPr id="92" name="五邊形 91">
              <a:hlinkClick r:id="rId7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文字方塊 93">
              <a:hlinkClick r:id="rId7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程式課程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10776082" y="4473889"/>
            <a:ext cx="1476375" cy="377074"/>
            <a:chOff x="10791825" y="2914650"/>
            <a:chExt cx="1476375" cy="377074"/>
          </a:xfrm>
        </p:grpSpPr>
        <p:sp>
          <p:nvSpPr>
            <p:cNvPr id="96" name="五邊形 95">
              <a:hlinkClick r:id="rId8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文字方塊 96">
              <a:hlinkClick r:id="rId8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移地教學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sp>
        <p:nvSpPr>
          <p:cNvPr id="104" name="標題 1"/>
          <p:cNvSpPr txBox="1">
            <a:spLocks/>
          </p:cNvSpPr>
          <p:nvPr/>
        </p:nvSpPr>
        <p:spPr>
          <a:xfrm>
            <a:off x="179989" y="4853076"/>
            <a:ext cx="2275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創新教學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E98A-47B1-4144-8096-CD6CBAA5D5C7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93" name="向右箭號 92"/>
          <p:cNvSpPr/>
          <p:nvPr/>
        </p:nvSpPr>
        <p:spPr>
          <a:xfrm>
            <a:off x="3628671" y="170222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向右箭號 97"/>
          <p:cNvSpPr/>
          <p:nvPr/>
        </p:nvSpPr>
        <p:spPr>
          <a:xfrm>
            <a:off x="3628671" y="2467406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向右箭號 98"/>
          <p:cNvSpPr/>
          <p:nvPr/>
        </p:nvSpPr>
        <p:spPr>
          <a:xfrm>
            <a:off x="3628671" y="324021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向右箭號 104"/>
          <p:cNvSpPr/>
          <p:nvPr/>
        </p:nvSpPr>
        <p:spPr>
          <a:xfrm>
            <a:off x="3628671" y="400963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向右箭號 105"/>
          <p:cNvSpPr/>
          <p:nvPr/>
        </p:nvSpPr>
        <p:spPr>
          <a:xfrm>
            <a:off x="3628671" y="4797893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74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0.04076 -0.0006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77" grpId="0"/>
      <p:bldP spid="93" grpId="0" animBg="1"/>
      <p:bldP spid="98" grpId="0" animBg="1"/>
      <p:bldP spid="99" grpId="0" animBg="1"/>
      <p:bldP spid="105" grpId="0" animBg="1"/>
      <p:bldP spid="1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cxnSp>
        <p:nvCxnSpPr>
          <p:cNvPr id="73" name="直線接點 72"/>
          <p:cNvCxnSpPr/>
          <p:nvPr/>
        </p:nvCxnSpPr>
        <p:spPr>
          <a:xfrm flipV="1">
            <a:off x="2964458" y="1512105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5" name="文字方塊 74"/>
          <p:cNvSpPr txBox="1"/>
          <p:nvPr/>
        </p:nvSpPr>
        <p:spPr>
          <a:xfrm>
            <a:off x="7605009" y="178076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相關辦法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3473645" y="400590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3473644" y="477583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79" name="直線接點 78"/>
          <p:cNvCxnSpPr/>
          <p:nvPr/>
        </p:nvCxnSpPr>
        <p:spPr>
          <a:xfrm flipV="1">
            <a:off x="2964841" y="1537505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" name="文字方塊 4"/>
          <p:cNvSpPr txBox="1"/>
          <p:nvPr/>
        </p:nvSpPr>
        <p:spPr>
          <a:xfrm>
            <a:off x="5321793" y="373971"/>
            <a:ext cx="219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zh-TW" altLang="en-US" sz="2400" dirty="0" smtClean="0"/>
              <a:t>型人才培育</a:t>
            </a:r>
            <a:endParaRPr lang="zh-TW" altLang="en-US" sz="2400" dirty="0"/>
          </a:p>
        </p:txBody>
      </p:sp>
      <p:sp>
        <p:nvSpPr>
          <p:cNvPr id="107" name="文字方塊 106"/>
          <p:cNvSpPr txBox="1"/>
          <p:nvPr/>
        </p:nvSpPr>
        <p:spPr>
          <a:xfrm>
            <a:off x="3473644" y="1806867"/>
            <a:ext cx="177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相關表單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15" name="直線接點 114"/>
          <p:cNvCxnSpPr/>
          <p:nvPr/>
        </p:nvCxnSpPr>
        <p:spPr>
          <a:xfrm flipH="1">
            <a:off x="3738867" y="2442667"/>
            <a:ext cx="18892" cy="116640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>
            <a:off x="3757756" y="3064793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>
            <a:off x="3757756" y="358705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文字方塊 117"/>
          <p:cNvSpPr txBox="1"/>
          <p:nvPr/>
        </p:nvSpPr>
        <p:spPr>
          <a:xfrm>
            <a:off x="4140012" y="2785892"/>
            <a:ext cx="269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新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增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課程申請表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19" name="文字方塊 118"/>
          <p:cNvSpPr txBox="1"/>
          <p:nvPr/>
        </p:nvSpPr>
        <p:spPr>
          <a:xfrm>
            <a:off x="4158902" y="3285499"/>
            <a:ext cx="308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業界專家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履歷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21" name="直線接點 120"/>
          <p:cNvCxnSpPr/>
          <p:nvPr/>
        </p:nvCxnSpPr>
        <p:spPr>
          <a:xfrm>
            <a:off x="7836969" y="2391867"/>
            <a:ext cx="0" cy="200880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>
            <a:off x="7836969" y="2639530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>
          <a:xfrm>
            <a:off x="7836969" y="3507236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文字方塊 152"/>
          <p:cNvSpPr txBox="1"/>
          <p:nvPr/>
        </p:nvSpPr>
        <p:spPr>
          <a:xfrm>
            <a:off x="8238115" y="2348719"/>
            <a:ext cx="3202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微學分暨微型課程實施要點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4" name="文字方塊 153"/>
          <p:cNvSpPr txBox="1"/>
          <p:nvPr/>
        </p:nvSpPr>
        <p:spPr>
          <a:xfrm>
            <a:off x="8238114" y="3231275"/>
            <a:ext cx="3130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跨領域共授課程實施要點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8273675" y="4137752"/>
            <a:ext cx="3130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業界專家協同教學實施要點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58" name="直線接點 157"/>
          <p:cNvCxnSpPr/>
          <p:nvPr/>
        </p:nvCxnSpPr>
        <p:spPr>
          <a:xfrm>
            <a:off x="7836969" y="440066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直線接點 158"/>
          <p:cNvCxnSpPr/>
          <p:nvPr/>
        </p:nvCxnSpPr>
        <p:spPr>
          <a:xfrm>
            <a:off x="3757758" y="2639530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文字方塊 159"/>
          <p:cNvSpPr txBox="1"/>
          <p:nvPr/>
        </p:nvSpPr>
        <p:spPr>
          <a:xfrm>
            <a:off x="4113250" y="2308776"/>
            <a:ext cx="2692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2" name="直線圖說文字 1 1"/>
          <p:cNvSpPr/>
          <p:nvPr/>
        </p:nvSpPr>
        <p:spPr>
          <a:xfrm>
            <a:off x="5454007" y="286192"/>
            <a:ext cx="1980547" cy="641465"/>
          </a:xfrm>
          <a:prstGeom prst="borderCallout1">
            <a:avLst>
              <a:gd name="adj1" fmla="val 64554"/>
              <a:gd name="adj2" fmla="val -6626"/>
              <a:gd name="adj3" fmla="val 139575"/>
              <a:gd name="adj4" fmla="val -44670"/>
            </a:avLst>
          </a:prstGeom>
          <a:noFill/>
          <a:ln w="22225" cap="rnd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66" name="群組 65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67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69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1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2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8" name="文字方塊 67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65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0" name="群組 89"/>
          <p:cNvGrpSpPr/>
          <p:nvPr/>
        </p:nvGrpSpPr>
        <p:grpSpPr>
          <a:xfrm rot="16200000">
            <a:off x="7674555" y="6249847"/>
            <a:ext cx="1485279" cy="377075"/>
            <a:chOff x="10791825" y="2914650"/>
            <a:chExt cx="1485279" cy="377075"/>
          </a:xfrm>
        </p:grpSpPr>
        <p:sp>
          <p:nvSpPr>
            <p:cNvPr id="91" name="五邊形 90">
              <a:hlinkClick r:id="rId6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文字方塊 91">
              <a:hlinkClick r:id="rId6" action="ppaction://hlinksldjump"/>
            </p:cNvPr>
            <p:cNvSpPr txBox="1"/>
            <p:nvPr/>
          </p:nvSpPr>
          <p:spPr>
            <a:xfrm>
              <a:off x="11107553" y="2953171"/>
              <a:ext cx="1169551" cy="338554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深碗課程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93" name="群組 92"/>
          <p:cNvGrpSpPr/>
          <p:nvPr/>
        </p:nvGrpSpPr>
        <p:grpSpPr>
          <a:xfrm rot="16200000">
            <a:off x="8171298" y="6253041"/>
            <a:ext cx="1485279" cy="377074"/>
            <a:chOff x="10791825" y="2914650"/>
            <a:chExt cx="1485279" cy="377074"/>
          </a:xfrm>
        </p:grpSpPr>
        <p:sp>
          <p:nvSpPr>
            <p:cNvPr id="94" name="五邊形 93">
              <a:hlinkClick r:id="rId7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11107553" y="2953170"/>
              <a:ext cx="1169551" cy="338554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微型課程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96" name="群組 95"/>
          <p:cNvGrpSpPr/>
          <p:nvPr/>
        </p:nvGrpSpPr>
        <p:grpSpPr>
          <a:xfrm rot="16200000">
            <a:off x="8697749" y="6274987"/>
            <a:ext cx="1485280" cy="377075"/>
            <a:chOff x="10791825" y="2914650"/>
            <a:chExt cx="1485280" cy="377075"/>
          </a:xfrm>
        </p:grpSpPr>
        <p:sp>
          <p:nvSpPr>
            <p:cNvPr id="97" name="五邊形 96">
              <a:hlinkClick r:id="rId8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文字方塊 97">
              <a:hlinkClick r:id="rId8" action="ppaction://hlinksldjump"/>
            </p:cNvPr>
            <p:cNvSpPr txBox="1"/>
            <p:nvPr/>
          </p:nvSpPr>
          <p:spPr>
            <a:xfrm>
              <a:off x="11107554" y="2953171"/>
              <a:ext cx="1169551" cy="338554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程式課程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99" name="群組 98"/>
          <p:cNvGrpSpPr/>
          <p:nvPr/>
        </p:nvGrpSpPr>
        <p:grpSpPr>
          <a:xfrm rot="16200000">
            <a:off x="9230274" y="6271551"/>
            <a:ext cx="1485279" cy="377074"/>
            <a:chOff x="10791825" y="2914650"/>
            <a:chExt cx="1485279" cy="377074"/>
          </a:xfrm>
        </p:grpSpPr>
        <p:sp>
          <p:nvSpPr>
            <p:cNvPr id="100" name="五邊形 99">
              <a:hlinkClick r:id="rId9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文字方塊 100">
              <a:hlinkClick r:id="rId9" action="ppaction://hlinksldjump"/>
            </p:cNvPr>
            <p:cNvSpPr txBox="1"/>
            <p:nvPr/>
          </p:nvSpPr>
          <p:spPr>
            <a:xfrm>
              <a:off x="11107553" y="2953170"/>
              <a:ext cx="1169551" cy="338554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移地教學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964458" y="574638"/>
            <a:ext cx="1953082" cy="1325563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</a:rPr>
              <a:t>微型課程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5" name="標題 1"/>
          <p:cNvSpPr txBox="1">
            <a:spLocks/>
          </p:cNvSpPr>
          <p:nvPr/>
        </p:nvSpPr>
        <p:spPr>
          <a:xfrm>
            <a:off x="179989" y="4853076"/>
            <a:ext cx="2275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創新教學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4F7F-7433-4EEC-AF16-A8863F1C2E33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120" name="向右箭號 119"/>
          <p:cNvSpPr/>
          <p:nvPr/>
        </p:nvSpPr>
        <p:spPr>
          <a:xfrm>
            <a:off x="3065146" y="197868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向右箭號 121"/>
          <p:cNvSpPr/>
          <p:nvPr/>
        </p:nvSpPr>
        <p:spPr>
          <a:xfrm>
            <a:off x="7176258" y="194080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向右箭號 124"/>
          <p:cNvSpPr/>
          <p:nvPr/>
        </p:nvSpPr>
        <p:spPr>
          <a:xfrm>
            <a:off x="3065146" y="4179758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向右箭號 137"/>
          <p:cNvSpPr/>
          <p:nvPr/>
        </p:nvSpPr>
        <p:spPr>
          <a:xfrm>
            <a:off x="3065146" y="4968016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03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0.00013 0.0747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75" grpId="0"/>
      <p:bldP spid="76" grpId="0"/>
      <p:bldP spid="77" grpId="0"/>
      <p:bldP spid="5" grpId="0"/>
      <p:bldP spid="107" grpId="0"/>
      <p:bldP spid="118" grpId="0"/>
      <p:bldP spid="119" grpId="0"/>
      <p:bldP spid="153" grpId="0"/>
      <p:bldP spid="154" grpId="0"/>
      <p:bldP spid="155" grpId="0"/>
      <p:bldP spid="160" grpId="0"/>
      <p:bldP spid="2" grpId="0" animBg="1"/>
      <p:bldP spid="120" grpId="0" animBg="1"/>
      <p:bldP spid="122" grpId="0" animBg="1"/>
      <p:bldP spid="125" grpId="0" animBg="1"/>
      <p:bldP spid="1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cxnSp>
        <p:nvCxnSpPr>
          <p:cNvPr id="65" name="直線接點 64"/>
          <p:cNvCxnSpPr/>
          <p:nvPr/>
        </p:nvCxnSpPr>
        <p:spPr>
          <a:xfrm>
            <a:off x="2995749" y="1750413"/>
            <a:ext cx="2595154" cy="0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8" name="文字方塊 67"/>
          <p:cNvSpPr txBox="1"/>
          <p:nvPr/>
        </p:nvSpPr>
        <p:spPr>
          <a:xfrm>
            <a:off x="4345842" y="2783722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335844" y="207898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4371967" y="342084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88" name="直線接點 87"/>
          <p:cNvCxnSpPr/>
          <p:nvPr/>
        </p:nvCxnSpPr>
        <p:spPr>
          <a:xfrm>
            <a:off x="2995749" y="1746353"/>
            <a:ext cx="2595154" cy="4060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5" name="文字方塊 154"/>
          <p:cNvSpPr txBox="1"/>
          <p:nvPr/>
        </p:nvSpPr>
        <p:spPr>
          <a:xfrm>
            <a:off x="4354382" y="4166948"/>
            <a:ext cx="4510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推動程式設計課程實施辦法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4" name="群組 123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126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129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0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1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2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28" name="文字方塊 127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38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標題 1"/>
          <p:cNvSpPr txBox="1">
            <a:spLocks/>
          </p:cNvSpPr>
          <p:nvPr/>
        </p:nvSpPr>
        <p:spPr>
          <a:xfrm>
            <a:off x="179989" y="4853076"/>
            <a:ext cx="2275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創新</a:t>
            </a:r>
            <a:r>
              <a:rPr lang="zh-TW" altLang="en-US" sz="3600" b="1" dirty="0">
                <a:solidFill>
                  <a:schemeClr val="bg1"/>
                </a:solidFill>
                <a:latin typeface="Poppins"/>
              </a:rPr>
              <a:t>教學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52" name="標題 2"/>
          <p:cNvSpPr>
            <a:spLocks noGrp="1"/>
          </p:cNvSpPr>
          <p:nvPr>
            <p:ph type="title"/>
          </p:nvPr>
        </p:nvSpPr>
        <p:spPr>
          <a:xfrm>
            <a:off x="2937769" y="502689"/>
            <a:ext cx="2711114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chemeClr val="accent4">
                    <a:lumMod val="50000"/>
                  </a:schemeClr>
                </a:solidFill>
              </a:rPr>
              <a:t>程式課程全校推動計畫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53" name="五邊形 52">
            <a:hlinkClick r:id="rId6" action="ppaction://hlinksldjump"/>
          </p:cNvPr>
          <p:cNvSpPr/>
          <p:nvPr/>
        </p:nvSpPr>
        <p:spPr>
          <a:xfrm rot="10800000">
            <a:off x="10779780" y="2820295"/>
            <a:ext cx="1476375" cy="377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文字方塊 53">
            <a:hlinkClick r:id="rId6" action="ppaction://hlinksldjump"/>
          </p:cNvPr>
          <p:cNvSpPr txBox="1"/>
          <p:nvPr/>
        </p:nvSpPr>
        <p:spPr>
          <a:xfrm>
            <a:off x="11117785" y="2858815"/>
            <a:ext cx="1124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深碗課程</a:t>
            </a:r>
            <a:endParaRPr lang="zh-TW" altLang="en-US" sz="16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grpSp>
        <p:nvGrpSpPr>
          <p:cNvPr id="55" name="群組 54"/>
          <p:cNvGrpSpPr/>
          <p:nvPr/>
        </p:nvGrpSpPr>
        <p:grpSpPr>
          <a:xfrm>
            <a:off x="10776082" y="3369491"/>
            <a:ext cx="1476375" cy="377074"/>
            <a:chOff x="10791825" y="2914650"/>
            <a:chExt cx="1476375" cy="377074"/>
          </a:xfrm>
        </p:grpSpPr>
        <p:sp>
          <p:nvSpPr>
            <p:cNvPr id="56" name="五邊形 55">
              <a:hlinkClick r:id="rId7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>
              <a:hlinkClick r:id="rId7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微型課程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10776082" y="3931366"/>
            <a:ext cx="1476375" cy="377074"/>
            <a:chOff x="10791825" y="2914650"/>
            <a:chExt cx="1476375" cy="377074"/>
          </a:xfrm>
        </p:grpSpPr>
        <p:sp>
          <p:nvSpPr>
            <p:cNvPr id="59" name="五邊形 58">
              <a:hlinkClick r:id="rId8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文字方塊 59">
              <a:hlinkClick r:id="rId8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程式課程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61" name="群組 60"/>
          <p:cNvGrpSpPr/>
          <p:nvPr/>
        </p:nvGrpSpPr>
        <p:grpSpPr>
          <a:xfrm>
            <a:off x="10776082" y="4473889"/>
            <a:ext cx="1476375" cy="377074"/>
            <a:chOff x="10791825" y="2914650"/>
            <a:chExt cx="1476375" cy="377074"/>
          </a:xfrm>
        </p:grpSpPr>
        <p:sp>
          <p:nvSpPr>
            <p:cNvPr id="62" name="五邊形 61">
              <a:hlinkClick r:id="rId9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文字方塊 62">
              <a:hlinkClick r:id="rId9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移地教學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770B-A61A-44ED-8295-6F7A4A85396F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1" name="向右箭號 50"/>
          <p:cNvSpPr/>
          <p:nvPr/>
        </p:nvSpPr>
        <p:spPr>
          <a:xfrm>
            <a:off x="3828048" y="2257753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向右箭號 63"/>
          <p:cNvSpPr/>
          <p:nvPr/>
        </p:nvSpPr>
        <p:spPr>
          <a:xfrm>
            <a:off x="3828048" y="297018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向右箭號 65"/>
          <p:cNvSpPr/>
          <p:nvPr/>
        </p:nvSpPr>
        <p:spPr>
          <a:xfrm>
            <a:off x="3828048" y="3619901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向右箭號 69"/>
          <p:cNvSpPr/>
          <p:nvPr/>
        </p:nvSpPr>
        <p:spPr>
          <a:xfrm>
            <a:off x="3828048" y="4389321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87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0.04076 -0.0006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68" grpId="0"/>
      <p:bldP spid="69" grpId="0"/>
      <p:bldP spid="71" grpId="0"/>
      <p:bldP spid="155" grpId="0"/>
      <p:bldP spid="51" grpId="0" animBg="1"/>
      <p:bldP spid="64" grpId="0" animBg="1"/>
      <p:bldP spid="66" grpId="0" animBg="1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2926103" y="1259381"/>
            <a:ext cx="2630864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3" name="文字方塊 42"/>
          <p:cNvSpPr txBox="1"/>
          <p:nvPr/>
        </p:nvSpPr>
        <p:spPr>
          <a:xfrm>
            <a:off x="3563059" y="2145733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3576875" y="148792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571087" y="288574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571086" y="365567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63" name="直線接點 62"/>
          <p:cNvCxnSpPr/>
          <p:nvPr/>
        </p:nvCxnSpPr>
        <p:spPr>
          <a:xfrm>
            <a:off x="2908689" y="1283325"/>
            <a:ext cx="2649992" cy="0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53" name="文字方塊 152"/>
          <p:cNvSpPr txBox="1"/>
          <p:nvPr/>
        </p:nvSpPr>
        <p:spPr>
          <a:xfrm>
            <a:off x="6533965" y="3721575"/>
            <a:ext cx="240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學生心得報告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4" name="群組 123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126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129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0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1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2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28" name="文字方塊 127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96" name="文字方塊 95"/>
          <p:cNvSpPr txBox="1"/>
          <p:nvPr/>
        </p:nvSpPr>
        <p:spPr>
          <a:xfrm>
            <a:off x="6551788" y="4422608"/>
            <a:ext cx="3129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未獲其他單位補助切結書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4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標題 1"/>
          <p:cNvSpPr txBox="1">
            <a:spLocks/>
          </p:cNvSpPr>
          <p:nvPr/>
        </p:nvSpPr>
        <p:spPr>
          <a:xfrm>
            <a:off x="179989" y="4853076"/>
            <a:ext cx="22758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創新教學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91" name="標題 2"/>
          <p:cNvSpPr>
            <a:spLocks noGrp="1"/>
          </p:cNvSpPr>
          <p:nvPr>
            <p:ph type="title"/>
          </p:nvPr>
        </p:nvSpPr>
        <p:spPr>
          <a:xfrm>
            <a:off x="2935883" y="279363"/>
            <a:ext cx="2711114" cy="1325563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</a:rPr>
              <a:t>境外移地教學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2" name="五邊形 91">
            <a:hlinkClick r:id="rId5" action="ppaction://hlinksldjump"/>
          </p:cNvPr>
          <p:cNvSpPr/>
          <p:nvPr/>
        </p:nvSpPr>
        <p:spPr>
          <a:xfrm rot="10800000">
            <a:off x="10779780" y="2820295"/>
            <a:ext cx="1476375" cy="37707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文字方塊 92">
            <a:hlinkClick r:id="rId5" action="ppaction://hlinksldjump"/>
          </p:cNvPr>
          <p:cNvSpPr txBox="1"/>
          <p:nvPr/>
        </p:nvSpPr>
        <p:spPr>
          <a:xfrm>
            <a:off x="11117785" y="2858815"/>
            <a:ext cx="1124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深碗課程</a:t>
            </a:r>
            <a:endParaRPr lang="zh-TW" altLang="en-US" sz="16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grpSp>
        <p:nvGrpSpPr>
          <p:cNvPr id="94" name="群組 93"/>
          <p:cNvGrpSpPr/>
          <p:nvPr/>
        </p:nvGrpSpPr>
        <p:grpSpPr>
          <a:xfrm>
            <a:off x="10776082" y="3369491"/>
            <a:ext cx="1476375" cy="377074"/>
            <a:chOff x="10791825" y="2914650"/>
            <a:chExt cx="1476375" cy="377074"/>
          </a:xfrm>
        </p:grpSpPr>
        <p:sp>
          <p:nvSpPr>
            <p:cNvPr id="95" name="五邊形 94">
              <a:hlinkClick r:id="rId6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文字方塊 97">
              <a:hlinkClick r:id="rId6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微型課程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99" name="群組 98"/>
          <p:cNvGrpSpPr/>
          <p:nvPr/>
        </p:nvGrpSpPr>
        <p:grpSpPr>
          <a:xfrm>
            <a:off x="10776082" y="3931366"/>
            <a:ext cx="1476375" cy="377074"/>
            <a:chOff x="10791825" y="2914650"/>
            <a:chExt cx="1476375" cy="377074"/>
          </a:xfrm>
        </p:grpSpPr>
        <p:sp>
          <p:nvSpPr>
            <p:cNvPr id="100" name="五邊形 99">
              <a:hlinkClick r:id="rId7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文字方塊 100">
              <a:hlinkClick r:id="rId7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程式課程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grpSp>
        <p:nvGrpSpPr>
          <p:cNvPr id="102" name="群組 101"/>
          <p:cNvGrpSpPr/>
          <p:nvPr/>
        </p:nvGrpSpPr>
        <p:grpSpPr>
          <a:xfrm>
            <a:off x="10776082" y="4473889"/>
            <a:ext cx="1476375" cy="377074"/>
            <a:chOff x="10791825" y="2914650"/>
            <a:chExt cx="1476375" cy="377074"/>
          </a:xfrm>
        </p:grpSpPr>
        <p:sp>
          <p:nvSpPr>
            <p:cNvPr id="103" name="五邊形 102">
              <a:hlinkClick r:id="rId8" action="ppaction://hlinksldjump"/>
            </p:cNvPr>
            <p:cNvSpPr/>
            <p:nvPr/>
          </p:nvSpPr>
          <p:spPr>
            <a:xfrm rot="10800000">
              <a:off x="10791825" y="2914650"/>
              <a:ext cx="1476375" cy="377074"/>
            </a:xfrm>
            <a:prstGeom prst="homePlat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文字方塊 103">
              <a:hlinkClick r:id="rId8" action="ppaction://hlinksldjump"/>
            </p:cNvPr>
            <p:cNvSpPr txBox="1"/>
            <p:nvPr/>
          </p:nvSpPr>
          <p:spPr>
            <a:xfrm>
              <a:off x="11129830" y="2953170"/>
              <a:ext cx="11249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>
                  <a:latin typeface="Adobe 仿宋 Std R" panose="02020400000000000000" pitchFamily="18" charset="-128"/>
                  <a:ea typeface="Adobe 仿宋 Std R" panose="02020400000000000000" pitchFamily="18" charset="-128"/>
                </a:rPr>
                <a:t>移地教學</a:t>
              </a:r>
              <a:endParaRPr lang="zh-TW" altLang="en-US" sz="1600" dirty="0">
                <a:latin typeface="Adobe 仿宋 Std R" panose="02020400000000000000" pitchFamily="18" charset="-128"/>
                <a:ea typeface="Adobe 仿宋 Std R" panose="02020400000000000000" pitchFamily="18" charset="-128"/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056-347B-4331-9680-7B8149742B7C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6" name="向右箭號 65"/>
          <p:cNvSpPr/>
          <p:nvPr/>
        </p:nvSpPr>
        <p:spPr>
          <a:xfrm>
            <a:off x="3125184" y="171236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向右箭號 66"/>
          <p:cNvSpPr/>
          <p:nvPr/>
        </p:nvSpPr>
        <p:spPr>
          <a:xfrm>
            <a:off x="3125184" y="2424794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向右箭號 67"/>
          <p:cNvSpPr/>
          <p:nvPr/>
        </p:nvSpPr>
        <p:spPr>
          <a:xfrm>
            <a:off x="3125184" y="307451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向右箭號 68"/>
          <p:cNvSpPr/>
          <p:nvPr/>
        </p:nvSpPr>
        <p:spPr>
          <a:xfrm>
            <a:off x="3142768" y="384393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向右箭號 69"/>
          <p:cNvSpPr/>
          <p:nvPr/>
        </p:nvSpPr>
        <p:spPr>
          <a:xfrm>
            <a:off x="6116865" y="3903941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向右箭號 70"/>
          <p:cNvSpPr/>
          <p:nvPr/>
        </p:nvSpPr>
        <p:spPr>
          <a:xfrm>
            <a:off x="6160825" y="464698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1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0.04076 -0.0006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43" grpId="0"/>
      <p:bldP spid="44" grpId="0"/>
      <p:bldP spid="45" grpId="0"/>
      <p:bldP spid="46" grpId="0"/>
      <p:bldP spid="153" grpId="0"/>
      <p:bldP spid="96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文字方塊 90"/>
          <p:cNvSpPr txBox="1"/>
          <p:nvPr/>
        </p:nvSpPr>
        <p:spPr>
          <a:xfrm>
            <a:off x="459422" y="263848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總整課</a:t>
            </a:r>
            <a:r>
              <a:rPr lang="zh-TW" altLang="en-US" sz="3200" b="1" dirty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程</a:t>
            </a:r>
          </a:p>
        </p:txBody>
      </p:sp>
      <p:cxnSp>
        <p:nvCxnSpPr>
          <p:cNvPr id="92" name="直線接點 91"/>
          <p:cNvCxnSpPr/>
          <p:nvPr/>
        </p:nvCxnSpPr>
        <p:spPr>
          <a:xfrm flipV="1">
            <a:off x="513990" y="89360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/>
          <p:cNvSpPr txBox="1"/>
          <p:nvPr/>
        </p:nvSpPr>
        <p:spPr>
          <a:xfrm>
            <a:off x="1144953" y="1857340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1158769" y="113956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1158769" y="260521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1158768" y="337514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514373" y="90884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295560" y="263848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課程分流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3350128" y="89360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3" name="文字方塊 42"/>
          <p:cNvSpPr txBox="1"/>
          <p:nvPr/>
        </p:nvSpPr>
        <p:spPr>
          <a:xfrm>
            <a:off x="3989883" y="1848544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3994907" y="113956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986115" y="2596422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986114" y="336635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63" name="直線接點 62"/>
          <p:cNvCxnSpPr/>
          <p:nvPr/>
        </p:nvCxnSpPr>
        <p:spPr>
          <a:xfrm flipV="1">
            <a:off x="3350511" y="908843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4" name="文字方塊 63"/>
          <p:cNvSpPr txBox="1"/>
          <p:nvPr/>
        </p:nvSpPr>
        <p:spPr>
          <a:xfrm>
            <a:off x="6490750" y="262985"/>
            <a:ext cx="195949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跨領域</a:t>
            </a:r>
            <a:endParaRPr lang="en-US" altLang="zh-TW" sz="3200" b="1" dirty="0" smtClean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  <a:p>
            <a:pPr algn="ctr"/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共授課程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65" name="直線接點 64"/>
          <p:cNvCxnSpPr/>
          <p:nvPr/>
        </p:nvCxnSpPr>
        <p:spPr>
          <a:xfrm flipV="1">
            <a:off x="6641548" y="1381919"/>
            <a:ext cx="1820355" cy="495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8" name="文字方塊 67"/>
          <p:cNvSpPr txBox="1"/>
          <p:nvPr/>
        </p:nvSpPr>
        <p:spPr>
          <a:xfrm>
            <a:off x="7080315" y="2436711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4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7079109" y="169680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7106441" y="315851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7106440" y="391861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88" name="直線接點 87"/>
          <p:cNvCxnSpPr/>
          <p:nvPr/>
        </p:nvCxnSpPr>
        <p:spPr>
          <a:xfrm flipV="1">
            <a:off x="6618369" y="1398053"/>
            <a:ext cx="1843534" cy="1953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89" name="標題 1"/>
          <p:cNvSpPr>
            <a:spLocks noGrp="1"/>
          </p:cNvSpPr>
          <p:nvPr>
            <p:ph type="title"/>
          </p:nvPr>
        </p:nvSpPr>
        <p:spPr>
          <a:xfrm>
            <a:off x="170464" y="4853076"/>
            <a:ext cx="2275827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職能培育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155" name="文字方塊 154"/>
          <p:cNvSpPr txBox="1"/>
          <p:nvPr/>
        </p:nvSpPr>
        <p:spPr>
          <a:xfrm>
            <a:off x="7106440" y="4670959"/>
            <a:ext cx="4653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4"/>
              </a:rPr>
              <a:t>跨領域共授課程實施要點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4" name="群組 123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126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129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0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1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2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28" name="文字方塊 127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95" name="Google Shape;489;p39">
            <a:hlinkClick r:id="rId6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86862-05E9-4AAA-A33D-B90F83DBB222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96" name="向右箭號 95"/>
          <p:cNvSpPr/>
          <p:nvPr/>
        </p:nvSpPr>
        <p:spPr>
          <a:xfrm>
            <a:off x="663988" y="1381919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向右箭號 96"/>
          <p:cNvSpPr/>
          <p:nvPr/>
        </p:nvSpPr>
        <p:spPr>
          <a:xfrm>
            <a:off x="663988" y="206797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向右箭號 97"/>
          <p:cNvSpPr/>
          <p:nvPr/>
        </p:nvSpPr>
        <p:spPr>
          <a:xfrm>
            <a:off x="663988" y="282319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向右箭號 98"/>
          <p:cNvSpPr/>
          <p:nvPr/>
        </p:nvSpPr>
        <p:spPr>
          <a:xfrm>
            <a:off x="681572" y="359261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向右箭號 119"/>
          <p:cNvSpPr/>
          <p:nvPr/>
        </p:nvSpPr>
        <p:spPr>
          <a:xfrm>
            <a:off x="3541932" y="1336919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向右箭號 120"/>
          <p:cNvSpPr/>
          <p:nvPr/>
        </p:nvSpPr>
        <p:spPr>
          <a:xfrm>
            <a:off x="3541932" y="202297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向右箭號 122"/>
          <p:cNvSpPr/>
          <p:nvPr/>
        </p:nvSpPr>
        <p:spPr>
          <a:xfrm>
            <a:off x="3541932" y="277819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向右箭號 132"/>
          <p:cNvSpPr/>
          <p:nvPr/>
        </p:nvSpPr>
        <p:spPr>
          <a:xfrm>
            <a:off x="3559516" y="354761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4" name="向右箭號 133"/>
          <p:cNvSpPr/>
          <p:nvPr/>
        </p:nvSpPr>
        <p:spPr>
          <a:xfrm>
            <a:off x="6637915" y="1887994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向右箭號 134"/>
          <p:cNvSpPr/>
          <p:nvPr/>
        </p:nvSpPr>
        <p:spPr>
          <a:xfrm>
            <a:off x="6637915" y="2609213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向右箭號 135"/>
          <p:cNvSpPr/>
          <p:nvPr/>
        </p:nvSpPr>
        <p:spPr>
          <a:xfrm>
            <a:off x="6637915" y="338202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向右箭號 136"/>
          <p:cNvSpPr/>
          <p:nvPr/>
        </p:nvSpPr>
        <p:spPr>
          <a:xfrm>
            <a:off x="6637915" y="415144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向右箭號 137"/>
          <p:cNvSpPr/>
          <p:nvPr/>
        </p:nvSpPr>
        <p:spPr>
          <a:xfrm>
            <a:off x="6637915" y="489574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79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43" grpId="0"/>
      <p:bldP spid="44" grpId="0"/>
      <p:bldP spid="45" grpId="0"/>
      <p:bldP spid="46" grpId="0"/>
      <p:bldP spid="68" grpId="0"/>
      <p:bldP spid="69" grpId="0"/>
      <p:bldP spid="70" grpId="0"/>
      <p:bldP spid="71" grpId="0"/>
      <p:bldP spid="155" grpId="0"/>
      <p:bldP spid="96" grpId="0" animBg="1"/>
      <p:bldP spid="97" grpId="0" animBg="1"/>
      <p:bldP spid="98" grpId="0" animBg="1"/>
      <p:bldP spid="99" grpId="0" animBg="1"/>
      <p:bldP spid="120" grpId="0" animBg="1"/>
      <p:bldP spid="121" grpId="0" animBg="1"/>
      <p:bldP spid="123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直線接點 87"/>
          <p:cNvCxnSpPr/>
          <p:nvPr/>
        </p:nvCxnSpPr>
        <p:spPr>
          <a:xfrm>
            <a:off x="5774601" y="1763210"/>
            <a:ext cx="2745156" cy="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3" name="直線接點 62"/>
          <p:cNvCxnSpPr/>
          <p:nvPr/>
        </p:nvCxnSpPr>
        <p:spPr>
          <a:xfrm flipV="1">
            <a:off x="2263626" y="1724998"/>
            <a:ext cx="2118782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2192204" y="1097426"/>
            <a:ext cx="23737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accent4">
                    <a:lumMod val="50000"/>
                  </a:schemeClr>
                </a:solidFill>
              </a:rPr>
              <a:t>磨課師課程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40" name="直線接點 39"/>
          <p:cNvCxnSpPr/>
          <p:nvPr/>
        </p:nvCxnSpPr>
        <p:spPr>
          <a:xfrm flipV="1">
            <a:off x="2246772" y="1751403"/>
            <a:ext cx="2135636" cy="6292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3" name="文字方塊 42"/>
          <p:cNvSpPr txBox="1"/>
          <p:nvPr/>
        </p:nvSpPr>
        <p:spPr>
          <a:xfrm>
            <a:off x="2849924" y="2714568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2844163" y="202732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891550" y="344332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5774601" y="647780"/>
            <a:ext cx="274515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</a:rPr>
              <a:t>  </a:t>
            </a:r>
            <a:r>
              <a:rPr lang="zh-TW" altLang="en-US" sz="3200" b="1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/>
              </a:rPr>
              <a:t>磨課師教材教學應用課程</a:t>
            </a:r>
            <a:endParaRPr lang="zh-TW" altLang="en-US" sz="3200" b="1" dirty="0">
              <a:solidFill>
                <a:schemeClr val="accent4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65" name="直線接點 64"/>
          <p:cNvCxnSpPr/>
          <p:nvPr/>
        </p:nvCxnSpPr>
        <p:spPr>
          <a:xfrm>
            <a:off x="5774601" y="1781140"/>
            <a:ext cx="2745156" cy="3505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8" name="文字方塊 67"/>
          <p:cNvSpPr txBox="1"/>
          <p:nvPr/>
        </p:nvSpPr>
        <p:spPr>
          <a:xfrm>
            <a:off x="6657534" y="2845516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6654220" y="211981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6654222" y="353636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6654221" y="429646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9" name="標題 1"/>
          <p:cNvSpPr>
            <a:spLocks noGrp="1"/>
          </p:cNvSpPr>
          <p:nvPr>
            <p:ph type="title"/>
          </p:nvPr>
        </p:nvSpPr>
        <p:spPr>
          <a:xfrm>
            <a:off x="-51438" y="4851726"/>
            <a:ext cx="2649625" cy="1325563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教學課程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/>
            </a:r>
            <a:br>
              <a:rPr lang="en-US" altLang="zh-TW" sz="3600" b="1" dirty="0" smtClean="0">
                <a:solidFill>
                  <a:schemeClr val="bg1"/>
                </a:solidFill>
                <a:latin typeface="Poppins"/>
              </a:rPr>
            </a:b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數位科技</a:t>
            </a:r>
            <a:r>
              <a:rPr lang="en-US" altLang="zh-TW" sz="3600" b="1" dirty="0" smtClean="0">
                <a:solidFill>
                  <a:schemeClr val="bg1"/>
                </a:solidFill>
                <a:latin typeface="Poppins"/>
              </a:rPr>
              <a:t>)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grpSp>
        <p:nvGrpSpPr>
          <p:cNvPr id="124" name="群組 123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126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129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0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1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2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28" name="文字方塊 127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91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1E80-0877-4805-A6F6-23371D602E72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90" name="向右箭號 89"/>
          <p:cNvSpPr/>
          <p:nvPr/>
        </p:nvSpPr>
        <p:spPr>
          <a:xfrm>
            <a:off x="6211846" y="228752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向右箭號 91"/>
          <p:cNvSpPr/>
          <p:nvPr/>
        </p:nvSpPr>
        <p:spPr>
          <a:xfrm>
            <a:off x="6211846" y="297358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向右箭號 92"/>
          <p:cNvSpPr/>
          <p:nvPr/>
        </p:nvSpPr>
        <p:spPr>
          <a:xfrm>
            <a:off x="6211846" y="372880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向右箭號 93"/>
          <p:cNvSpPr/>
          <p:nvPr/>
        </p:nvSpPr>
        <p:spPr>
          <a:xfrm>
            <a:off x="6229430" y="449822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向右箭號 94"/>
          <p:cNvSpPr/>
          <p:nvPr/>
        </p:nvSpPr>
        <p:spPr>
          <a:xfrm>
            <a:off x="2454943" y="217847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向右箭號 95"/>
          <p:cNvSpPr/>
          <p:nvPr/>
        </p:nvSpPr>
        <p:spPr>
          <a:xfrm>
            <a:off x="2454943" y="2864523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向右箭號 96"/>
          <p:cNvSpPr/>
          <p:nvPr/>
        </p:nvSpPr>
        <p:spPr>
          <a:xfrm>
            <a:off x="2454943" y="3619748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0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43" grpId="0"/>
      <p:bldP spid="44" grpId="0"/>
      <p:bldP spid="46" grpId="0"/>
      <p:bldP spid="68" grpId="0"/>
      <p:bldP spid="69" grpId="0"/>
      <p:bldP spid="70" grpId="0"/>
      <p:bldP spid="71" grpId="0"/>
      <p:bldP spid="90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2977153" y="1743075"/>
            <a:ext cx="4547597" cy="39345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3869848" y="2736168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3868102" y="204639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rgbClr val="C00000"/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競賽辦理</a:t>
              </a:r>
              <a:endParaRPr lang="zh-TW" altLang="en-US" sz="36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2977153" y="1782420"/>
            <a:ext cx="4547597" cy="5509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2914753" y="712554"/>
            <a:ext cx="4943372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辦理跨領域競賽補助計畫</a:t>
            </a:r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56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文字方塊 81"/>
          <p:cNvSpPr txBox="1"/>
          <p:nvPr/>
        </p:nvSpPr>
        <p:spPr>
          <a:xfrm>
            <a:off x="3878397" y="344414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3878396" y="420424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9167-4D93-464E-8BA6-C5E18232EE25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38" name="向右箭號 37"/>
          <p:cNvSpPr/>
          <p:nvPr/>
        </p:nvSpPr>
        <p:spPr>
          <a:xfrm>
            <a:off x="3407607" y="223780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向右箭號 38"/>
          <p:cNvSpPr/>
          <p:nvPr/>
        </p:nvSpPr>
        <p:spPr>
          <a:xfrm>
            <a:off x="3407607" y="292385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向右箭號 39"/>
          <p:cNvSpPr/>
          <p:nvPr/>
        </p:nvSpPr>
        <p:spPr>
          <a:xfrm>
            <a:off x="3407607" y="367908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3425191" y="444850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42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82" grpId="0"/>
      <p:bldP spid="83" grpId="0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1424578" y="2569123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2317273" y="3732402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2315527" y="2947377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rgbClr val="C00000"/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競賽辦理</a:t>
              </a:r>
              <a:endParaRPr lang="zh-TW" altLang="en-US" sz="36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1424578" y="2605898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1362178" y="1394463"/>
            <a:ext cx="2885604" cy="13255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優良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創新課程及教學教材競賽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cxnSp>
        <p:nvCxnSpPr>
          <p:cNvPr id="97" name="直線接點 96"/>
          <p:cNvCxnSpPr/>
          <p:nvPr/>
        </p:nvCxnSpPr>
        <p:spPr>
          <a:xfrm flipV="1">
            <a:off x="5295512" y="2556430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8" name="文字方塊 97">
            <a:hlinkClick r:id="rId2" action="ppaction://hlinkfile"/>
          </p:cNvPr>
          <p:cNvSpPr txBox="1"/>
          <p:nvPr/>
        </p:nvSpPr>
        <p:spPr>
          <a:xfrm>
            <a:off x="6188207" y="3719709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5"/>
              </a:rPr>
              <a:t>報名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6186461" y="293468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5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04" name="直線接點 103"/>
          <p:cNvCxnSpPr/>
          <p:nvPr/>
        </p:nvCxnSpPr>
        <p:spPr>
          <a:xfrm flipV="1">
            <a:off x="5295512" y="2593205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5" name="標題 1"/>
          <p:cNvSpPr txBox="1">
            <a:spLocks/>
          </p:cNvSpPr>
          <p:nvPr/>
        </p:nvSpPr>
        <p:spPr>
          <a:xfrm>
            <a:off x="5233112" y="1381770"/>
            <a:ext cx="28856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高教深耕</a:t>
            </a:r>
            <a:r>
              <a:rPr lang="en-US" altLang="zh-TW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in</a:t>
            </a:r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屏大微電影競賽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8" name="文字方塊 117">
            <a:hlinkClick r:id="rId2" action="ppaction://hlinkfile"/>
          </p:cNvPr>
          <p:cNvSpPr txBox="1"/>
          <p:nvPr/>
        </p:nvSpPr>
        <p:spPr>
          <a:xfrm>
            <a:off x="6176671" y="4473710"/>
            <a:ext cx="3063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5"/>
              </a:rPr>
              <a:t>著作授權同意書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6" name="Google Shape;489;p39">
            <a:hlinkClick r:id="rId6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文字方塊 56">
            <a:hlinkClick r:id="rId7" action="ppaction://hlinksldjump"/>
          </p:cNvPr>
          <p:cNvSpPr txBox="1"/>
          <p:nvPr/>
        </p:nvSpPr>
        <p:spPr>
          <a:xfrm>
            <a:off x="6495199" y="667865"/>
            <a:ext cx="2108229" cy="338554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FF0066"/>
                </a:solidFill>
              </a:rPr>
              <a:t>參賽資格：本校學生</a:t>
            </a:r>
            <a:endParaRPr lang="zh-TW" altLang="en-US" sz="1600" dirty="0">
              <a:solidFill>
                <a:srgbClr val="FF0066"/>
              </a:solidFill>
            </a:endParaRPr>
          </a:p>
        </p:txBody>
      </p:sp>
      <p:cxnSp>
        <p:nvCxnSpPr>
          <p:cNvPr id="58" name="肘形接點 57"/>
          <p:cNvCxnSpPr/>
          <p:nvPr/>
        </p:nvCxnSpPr>
        <p:spPr>
          <a:xfrm rot="5400000">
            <a:off x="7282837" y="1139438"/>
            <a:ext cx="454959" cy="218634"/>
          </a:xfrm>
          <a:prstGeom prst="bentConnector3">
            <a:avLst/>
          </a:prstGeom>
          <a:ln w="22225">
            <a:solidFill>
              <a:srgbClr val="CC0066"/>
            </a:solidFill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>
            <a:hlinkClick r:id="rId7" action="ppaction://hlinksldjump"/>
          </p:cNvPr>
          <p:cNvSpPr txBox="1"/>
          <p:nvPr/>
        </p:nvSpPr>
        <p:spPr>
          <a:xfrm>
            <a:off x="2421674" y="669145"/>
            <a:ext cx="2108229" cy="338554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FF0066"/>
                </a:solidFill>
              </a:rPr>
              <a:t>參賽資格：本校教師</a:t>
            </a:r>
            <a:endParaRPr lang="zh-TW" altLang="en-US" sz="1600" dirty="0">
              <a:solidFill>
                <a:srgbClr val="FF0066"/>
              </a:solidFill>
            </a:endParaRPr>
          </a:p>
        </p:txBody>
      </p:sp>
      <p:cxnSp>
        <p:nvCxnSpPr>
          <p:cNvPr id="79" name="肘形接點 78"/>
          <p:cNvCxnSpPr/>
          <p:nvPr/>
        </p:nvCxnSpPr>
        <p:spPr>
          <a:xfrm rot="5400000">
            <a:off x="3209312" y="1140718"/>
            <a:ext cx="454959" cy="218634"/>
          </a:xfrm>
          <a:prstGeom prst="bentConnector3">
            <a:avLst>
              <a:gd name="adj1" fmla="val 52010"/>
            </a:avLst>
          </a:prstGeom>
          <a:ln w="22225">
            <a:solidFill>
              <a:srgbClr val="CC0066"/>
            </a:solidFill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33C8-5A4B-4D77-A7A2-72BFB5B65678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1869172" y="3186080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向右箭號 80"/>
          <p:cNvSpPr/>
          <p:nvPr/>
        </p:nvSpPr>
        <p:spPr>
          <a:xfrm>
            <a:off x="1869172" y="392488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向右箭號 81"/>
          <p:cNvSpPr/>
          <p:nvPr/>
        </p:nvSpPr>
        <p:spPr>
          <a:xfrm>
            <a:off x="5658240" y="315091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向右箭號 82"/>
          <p:cNvSpPr/>
          <p:nvPr/>
        </p:nvSpPr>
        <p:spPr>
          <a:xfrm>
            <a:off x="5658240" y="392488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向右箭號 83"/>
          <p:cNvSpPr/>
          <p:nvPr/>
        </p:nvSpPr>
        <p:spPr>
          <a:xfrm>
            <a:off x="5658240" y="4690943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10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98" grpId="0"/>
      <p:bldP spid="99" grpId="0"/>
      <p:bldP spid="118" grpId="0"/>
      <p:bldP spid="57" grpId="0" animBg="1"/>
      <p:bldP spid="71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2977153" y="1753700"/>
            <a:ext cx="3385547" cy="28723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3869848" y="2736168"/>
            <a:ext cx="2492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計畫書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申請表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3868102" y="204639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rgbClr val="C00000"/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競賽辦理</a:t>
              </a:r>
              <a:endParaRPr lang="zh-TW" altLang="en-US" sz="3600" b="1" dirty="0">
                <a:solidFill>
                  <a:schemeClr val="bg1"/>
                </a:solidFill>
                <a:latin typeface="Poppins"/>
              </a:endParaRP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2977153" y="1795363"/>
            <a:ext cx="3385547" cy="4215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2914753" y="712554"/>
            <a:ext cx="4943372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cs typeface="+mn-cs"/>
              </a:rPr>
              <a:t>國際展演競賽計畫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latin typeface="Calibri" panose="020F0502020204030204"/>
              <a:cs typeface="+mn-cs"/>
            </a:endParaRPr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56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文字方塊 81"/>
          <p:cNvSpPr txBox="1"/>
          <p:nvPr/>
        </p:nvSpPr>
        <p:spPr>
          <a:xfrm>
            <a:off x="3878397" y="422519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3878396" y="498529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863688" y="3480401"/>
            <a:ext cx="436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未獲其他單位補助切結書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3" name="文字方塊 42">
            <a:hlinkClick r:id="rId6" action="ppaction://hlinksldjump"/>
          </p:cNvPr>
          <p:cNvSpPr txBox="1"/>
          <p:nvPr/>
        </p:nvSpPr>
        <p:spPr>
          <a:xfrm>
            <a:off x="8225550" y="2039362"/>
            <a:ext cx="1470900" cy="338554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FF0066"/>
                </a:solidFill>
              </a:rPr>
              <a:t>補助參加競賽</a:t>
            </a:r>
            <a:endParaRPr lang="zh-TW" altLang="en-US" sz="1600" dirty="0">
              <a:solidFill>
                <a:srgbClr val="FF0066"/>
              </a:solidFill>
            </a:endParaRPr>
          </a:p>
        </p:txBody>
      </p:sp>
      <p:cxnSp>
        <p:nvCxnSpPr>
          <p:cNvPr id="44" name="肘形接點 43"/>
          <p:cNvCxnSpPr>
            <a:stCxn id="43" idx="1"/>
          </p:cNvCxnSpPr>
          <p:nvPr/>
        </p:nvCxnSpPr>
        <p:spPr>
          <a:xfrm rot="10800000">
            <a:off x="6686584" y="1480127"/>
            <a:ext cx="1538966" cy="728512"/>
          </a:xfrm>
          <a:prstGeom prst="bentConnector3">
            <a:avLst>
              <a:gd name="adj1" fmla="val 50000"/>
            </a:avLst>
          </a:prstGeom>
          <a:ln w="22225">
            <a:solidFill>
              <a:srgbClr val="CC0066"/>
            </a:solidFill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A9B0-7370-499E-849B-A40F5801D16C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3354160" y="2208639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向右箭號 41"/>
          <p:cNvSpPr/>
          <p:nvPr/>
        </p:nvSpPr>
        <p:spPr>
          <a:xfrm>
            <a:off x="3354160" y="2929858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向右箭號 44"/>
          <p:cNvSpPr/>
          <p:nvPr/>
        </p:nvSpPr>
        <p:spPr>
          <a:xfrm>
            <a:off x="3354160" y="370266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3354160" y="4472087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向右箭號 46"/>
          <p:cNvSpPr/>
          <p:nvPr/>
        </p:nvSpPr>
        <p:spPr>
          <a:xfrm>
            <a:off x="3354160" y="521638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90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82" grpId="0"/>
      <p:bldP spid="83" grpId="0"/>
      <p:bldP spid="35" grpId="0"/>
      <p:bldP spid="43" grpId="0" animBg="1"/>
      <p:bldP spid="41" grpId="0" animBg="1"/>
      <p:bldP spid="42" grpId="0" animBg="1"/>
      <p:bldP spid="45" grpId="0" animBg="1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7"/>
          <p:cNvSpPr/>
          <p:nvPr/>
        </p:nvSpPr>
        <p:spPr>
          <a:xfrm>
            <a:off x="589447" y="1231708"/>
            <a:ext cx="2096018" cy="5018723"/>
          </a:xfrm>
          <a:custGeom>
            <a:avLst/>
            <a:gdLst>
              <a:gd name="connsiteX0" fmla="*/ 0 w 2096018"/>
              <a:gd name="connsiteY0" fmla="*/ 209602 h 5018723"/>
              <a:gd name="connsiteX1" fmla="*/ 209602 w 2096018"/>
              <a:gd name="connsiteY1" fmla="*/ 0 h 5018723"/>
              <a:gd name="connsiteX2" fmla="*/ 1886416 w 2096018"/>
              <a:gd name="connsiteY2" fmla="*/ 0 h 5018723"/>
              <a:gd name="connsiteX3" fmla="*/ 2096018 w 2096018"/>
              <a:gd name="connsiteY3" fmla="*/ 209602 h 5018723"/>
              <a:gd name="connsiteX4" fmla="*/ 2096018 w 2096018"/>
              <a:gd name="connsiteY4" fmla="*/ 4809121 h 5018723"/>
              <a:gd name="connsiteX5" fmla="*/ 1886416 w 2096018"/>
              <a:gd name="connsiteY5" fmla="*/ 5018723 h 5018723"/>
              <a:gd name="connsiteX6" fmla="*/ 209602 w 2096018"/>
              <a:gd name="connsiteY6" fmla="*/ 5018723 h 5018723"/>
              <a:gd name="connsiteX7" fmla="*/ 0 w 2096018"/>
              <a:gd name="connsiteY7" fmla="*/ 4809121 h 5018723"/>
              <a:gd name="connsiteX8" fmla="*/ 0 w 2096018"/>
              <a:gd name="connsiteY8" fmla="*/ 209602 h 50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018" h="5018723">
                <a:moveTo>
                  <a:pt x="0" y="209602"/>
                </a:moveTo>
                <a:cubicBezTo>
                  <a:pt x="0" y="93842"/>
                  <a:pt x="93842" y="0"/>
                  <a:pt x="209602" y="0"/>
                </a:cubicBezTo>
                <a:lnTo>
                  <a:pt x="1886416" y="0"/>
                </a:lnTo>
                <a:cubicBezTo>
                  <a:pt x="2002176" y="0"/>
                  <a:pt x="2096018" y="93842"/>
                  <a:pt x="2096018" y="209602"/>
                </a:cubicBezTo>
                <a:lnTo>
                  <a:pt x="2096018" y="4809121"/>
                </a:lnTo>
                <a:cubicBezTo>
                  <a:pt x="2096018" y="4924881"/>
                  <a:pt x="2002176" y="5018723"/>
                  <a:pt x="1886416" y="5018723"/>
                </a:cubicBezTo>
                <a:lnTo>
                  <a:pt x="209602" y="5018723"/>
                </a:lnTo>
                <a:cubicBezTo>
                  <a:pt x="93842" y="5018723"/>
                  <a:pt x="0" y="4924881"/>
                  <a:pt x="0" y="4809121"/>
                </a:cubicBezTo>
                <a:lnTo>
                  <a:pt x="0" y="209602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590" tIns="148590" rIns="148590" bIns="3661697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師生社群</a:t>
            </a:r>
          </a:p>
        </p:txBody>
      </p:sp>
      <p:sp>
        <p:nvSpPr>
          <p:cNvPr id="9" name="手繪多邊形 8">
            <a:hlinkClick r:id="rId3" action="ppaction://hlinksldjump"/>
          </p:cNvPr>
          <p:cNvSpPr/>
          <p:nvPr/>
        </p:nvSpPr>
        <p:spPr>
          <a:xfrm>
            <a:off x="799048" y="2737447"/>
            <a:ext cx="1676815" cy="731121"/>
          </a:xfrm>
          <a:custGeom>
            <a:avLst/>
            <a:gdLst>
              <a:gd name="connsiteX0" fmla="*/ 0 w 1676815"/>
              <a:gd name="connsiteY0" fmla="*/ 73112 h 731121"/>
              <a:gd name="connsiteX1" fmla="*/ 73112 w 1676815"/>
              <a:gd name="connsiteY1" fmla="*/ 0 h 731121"/>
              <a:gd name="connsiteX2" fmla="*/ 1603703 w 1676815"/>
              <a:gd name="connsiteY2" fmla="*/ 0 h 731121"/>
              <a:gd name="connsiteX3" fmla="*/ 1676815 w 1676815"/>
              <a:gd name="connsiteY3" fmla="*/ 73112 h 731121"/>
              <a:gd name="connsiteX4" fmla="*/ 1676815 w 1676815"/>
              <a:gd name="connsiteY4" fmla="*/ 658009 h 731121"/>
              <a:gd name="connsiteX5" fmla="*/ 1603703 w 1676815"/>
              <a:gd name="connsiteY5" fmla="*/ 731121 h 731121"/>
              <a:gd name="connsiteX6" fmla="*/ 73112 w 1676815"/>
              <a:gd name="connsiteY6" fmla="*/ 731121 h 731121"/>
              <a:gd name="connsiteX7" fmla="*/ 0 w 1676815"/>
              <a:gd name="connsiteY7" fmla="*/ 658009 h 731121"/>
              <a:gd name="connsiteX8" fmla="*/ 0 w 1676815"/>
              <a:gd name="connsiteY8" fmla="*/ 73112 h 7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731121">
                <a:moveTo>
                  <a:pt x="0" y="73112"/>
                </a:moveTo>
                <a:cubicBezTo>
                  <a:pt x="0" y="32733"/>
                  <a:pt x="32733" y="0"/>
                  <a:pt x="73112" y="0"/>
                </a:cubicBezTo>
                <a:lnTo>
                  <a:pt x="1603703" y="0"/>
                </a:lnTo>
                <a:cubicBezTo>
                  <a:pt x="1644082" y="0"/>
                  <a:pt x="1676815" y="32733"/>
                  <a:pt x="1676815" y="73112"/>
                </a:cubicBezTo>
                <a:lnTo>
                  <a:pt x="1676815" y="658009"/>
                </a:lnTo>
                <a:cubicBezTo>
                  <a:pt x="1676815" y="698388"/>
                  <a:pt x="1644082" y="731121"/>
                  <a:pt x="1603703" y="731121"/>
                </a:cubicBezTo>
                <a:lnTo>
                  <a:pt x="73112" y="731121"/>
                </a:lnTo>
                <a:cubicBezTo>
                  <a:pt x="32733" y="731121"/>
                  <a:pt x="0" y="698388"/>
                  <a:pt x="0" y="658009"/>
                </a:cubicBezTo>
                <a:lnTo>
                  <a:pt x="0" y="7311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8084" rIns="56974" bIns="4808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增能輔導社群</a:t>
            </a:r>
            <a:endParaRPr lang="zh-TW" altLang="en-US" sz="1400" b="0" kern="1200" dirty="0"/>
          </a:p>
        </p:txBody>
      </p:sp>
      <p:sp>
        <p:nvSpPr>
          <p:cNvPr id="10" name="手繪多邊形 9">
            <a:hlinkClick r:id="rId4" action="ppaction://hlinksldjump"/>
          </p:cNvPr>
          <p:cNvSpPr/>
          <p:nvPr/>
        </p:nvSpPr>
        <p:spPr>
          <a:xfrm>
            <a:off x="799048" y="3581048"/>
            <a:ext cx="1676815" cy="731121"/>
          </a:xfrm>
          <a:custGeom>
            <a:avLst/>
            <a:gdLst>
              <a:gd name="connsiteX0" fmla="*/ 0 w 1676815"/>
              <a:gd name="connsiteY0" fmla="*/ 73112 h 731121"/>
              <a:gd name="connsiteX1" fmla="*/ 73112 w 1676815"/>
              <a:gd name="connsiteY1" fmla="*/ 0 h 731121"/>
              <a:gd name="connsiteX2" fmla="*/ 1603703 w 1676815"/>
              <a:gd name="connsiteY2" fmla="*/ 0 h 731121"/>
              <a:gd name="connsiteX3" fmla="*/ 1676815 w 1676815"/>
              <a:gd name="connsiteY3" fmla="*/ 73112 h 731121"/>
              <a:gd name="connsiteX4" fmla="*/ 1676815 w 1676815"/>
              <a:gd name="connsiteY4" fmla="*/ 658009 h 731121"/>
              <a:gd name="connsiteX5" fmla="*/ 1603703 w 1676815"/>
              <a:gd name="connsiteY5" fmla="*/ 731121 h 731121"/>
              <a:gd name="connsiteX6" fmla="*/ 73112 w 1676815"/>
              <a:gd name="connsiteY6" fmla="*/ 731121 h 731121"/>
              <a:gd name="connsiteX7" fmla="*/ 0 w 1676815"/>
              <a:gd name="connsiteY7" fmla="*/ 658009 h 731121"/>
              <a:gd name="connsiteX8" fmla="*/ 0 w 1676815"/>
              <a:gd name="connsiteY8" fmla="*/ 73112 h 7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731121">
                <a:moveTo>
                  <a:pt x="0" y="73112"/>
                </a:moveTo>
                <a:cubicBezTo>
                  <a:pt x="0" y="32733"/>
                  <a:pt x="32733" y="0"/>
                  <a:pt x="73112" y="0"/>
                </a:cubicBezTo>
                <a:lnTo>
                  <a:pt x="1603703" y="0"/>
                </a:lnTo>
                <a:cubicBezTo>
                  <a:pt x="1644082" y="0"/>
                  <a:pt x="1676815" y="32733"/>
                  <a:pt x="1676815" y="73112"/>
                </a:cubicBezTo>
                <a:lnTo>
                  <a:pt x="1676815" y="658009"/>
                </a:lnTo>
                <a:cubicBezTo>
                  <a:pt x="1676815" y="698388"/>
                  <a:pt x="1644082" y="731121"/>
                  <a:pt x="1603703" y="731121"/>
                </a:cubicBezTo>
                <a:lnTo>
                  <a:pt x="73112" y="731121"/>
                </a:lnTo>
                <a:cubicBezTo>
                  <a:pt x="32733" y="731121"/>
                  <a:pt x="0" y="698388"/>
                  <a:pt x="0" y="658009"/>
                </a:cubicBezTo>
                <a:lnTo>
                  <a:pt x="0" y="7311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8084" rIns="56974" bIns="4808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 smtClean="0"/>
              <a:t>戶外教育社</a:t>
            </a:r>
            <a:r>
              <a:rPr lang="zh-TW" altLang="en-US" sz="1400" b="0" kern="1200" dirty="0" smtClean="0"/>
              <a:t>群</a:t>
            </a:r>
            <a:endParaRPr lang="zh-TW" altLang="en-US" sz="1400" b="0" kern="1200" dirty="0"/>
          </a:p>
        </p:txBody>
      </p:sp>
      <p:sp>
        <p:nvSpPr>
          <p:cNvPr id="11" name="手繪多邊形 10">
            <a:hlinkClick r:id="rId5" action="ppaction://hlinksldjump"/>
          </p:cNvPr>
          <p:cNvSpPr/>
          <p:nvPr/>
        </p:nvSpPr>
        <p:spPr>
          <a:xfrm>
            <a:off x="799048" y="4424649"/>
            <a:ext cx="1676815" cy="731121"/>
          </a:xfrm>
          <a:custGeom>
            <a:avLst/>
            <a:gdLst>
              <a:gd name="connsiteX0" fmla="*/ 0 w 1676815"/>
              <a:gd name="connsiteY0" fmla="*/ 73112 h 731121"/>
              <a:gd name="connsiteX1" fmla="*/ 73112 w 1676815"/>
              <a:gd name="connsiteY1" fmla="*/ 0 h 731121"/>
              <a:gd name="connsiteX2" fmla="*/ 1603703 w 1676815"/>
              <a:gd name="connsiteY2" fmla="*/ 0 h 731121"/>
              <a:gd name="connsiteX3" fmla="*/ 1676815 w 1676815"/>
              <a:gd name="connsiteY3" fmla="*/ 73112 h 731121"/>
              <a:gd name="connsiteX4" fmla="*/ 1676815 w 1676815"/>
              <a:gd name="connsiteY4" fmla="*/ 658009 h 731121"/>
              <a:gd name="connsiteX5" fmla="*/ 1603703 w 1676815"/>
              <a:gd name="connsiteY5" fmla="*/ 731121 h 731121"/>
              <a:gd name="connsiteX6" fmla="*/ 73112 w 1676815"/>
              <a:gd name="connsiteY6" fmla="*/ 731121 h 731121"/>
              <a:gd name="connsiteX7" fmla="*/ 0 w 1676815"/>
              <a:gd name="connsiteY7" fmla="*/ 658009 h 731121"/>
              <a:gd name="connsiteX8" fmla="*/ 0 w 1676815"/>
              <a:gd name="connsiteY8" fmla="*/ 73112 h 7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731121">
                <a:moveTo>
                  <a:pt x="0" y="73112"/>
                </a:moveTo>
                <a:cubicBezTo>
                  <a:pt x="0" y="32733"/>
                  <a:pt x="32733" y="0"/>
                  <a:pt x="73112" y="0"/>
                </a:cubicBezTo>
                <a:lnTo>
                  <a:pt x="1603703" y="0"/>
                </a:lnTo>
                <a:cubicBezTo>
                  <a:pt x="1644082" y="0"/>
                  <a:pt x="1676815" y="32733"/>
                  <a:pt x="1676815" y="73112"/>
                </a:cubicBezTo>
                <a:lnTo>
                  <a:pt x="1676815" y="658009"/>
                </a:lnTo>
                <a:cubicBezTo>
                  <a:pt x="1676815" y="698388"/>
                  <a:pt x="1644082" y="731121"/>
                  <a:pt x="1603703" y="731121"/>
                </a:cubicBezTo>
                <a:lnTo>
                  <a:pt x="73112" y="731121"/>
                </a:lnTo>
                <a:cubicBezTo>
                  <a:pt x="32733" y="731121"/>
                  <a:pt x="0" y="698388"/>
                  <a:pt x="0" y="658009"/>
                </a:cubicBezTo>
                <a:lnTo>
                  <a:pt x="0" y="7311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8084" rIns="56974" bIns="4808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職能導向社群</a:t>
            </a:r>
            <a:endParaRPr lang="zh-TW" altLang="en-US" sz="1400" b="0" kern="1200" dirty="0"/>
          </a:p>
        </p:txBody>
      </p:sp>
      <p:sp>
        <p:nvSpPr>
          <p:cNvPr id="12" name="手繪多邊形 11">
            <a:hlinkClick r:id="rId6" action="ppaction://hlinksldjump"/>
          </p:cNvPr>
          <p:cNvSpPr/>
          <p:nvPr/>
        </p:nvSpPr>
        <p:spPr>
          <a:xfrm>
            <a:off x="799048" y="5268251"/>
            <a:ext cx="1676815" cy="731121"/>
          </a:xfrm>
          <a:custGeom>
            <a:avLst/>
            <a:gdLst>
              <a:gd name="connsiteX0" fmla="*/ 0 w 1676815"/>
              <a:gd name="connsiteY0" fmla="*/ 73112 h 731121"/>
              <a:gd name="connsiteX1" fmla="*/ 73112 w 1676815"/>
              <a:gd name="connsiteY1" fmla="*/ 0 h 731121"/>
              <a:gd name="connsiteX2" fmla="*/ 1603703 w 1676815"/>
              <a:gd name="connsiteY2" fmla="*/ 0 h 731121"/>
              <a:gd name="connsiteX3" fmla="*/ 1676815 w 1676815"/>
              <a:gd name="connsiteY3" fmla="*/ 73112 h 731121"/>
              <a:gd name="connsiteX4" fmla="*/ 1676815 w 1676815"/>
              <a:gd name="connsiteY4" fmla="*/ 658009 h 731121"/>
              <a:gd name="connsiteX5" fmla="*/ 1603703 w 1676815"/>
              <a:gd name="connsiteY5" fmla="*/ 731121 h 731121"/>
              <a:gd name="connsiteX6" fmla="*/ 73112 w 1676815"/>
              <a:gd name="connsiteY6" fmla="*/ 731121 h 731121"/>
              <a:gd name="connsiteX7" fmla="*/ 0 w 1676815"/>
              <a:gd name="connsiteY7" fmla="*/ 658009 h 731121"/>
              <a:gd name="connsiteX8" fmla="*/ 0 w 1676815"/>
              <a:gd name="connsiteY8" fmla="*/ 73112 h 7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731121">
                <a:moveTo>
                  <a:pt x="0" y="73112"/>
                </a:moveTo>
                <a:cubicBezTo>
                  <a:pt x="0" y="32733"/>
                  <a:pt x="32733" y="0"/>
                  <a:pt x="73112" y="0"/>
                </a:cubicBezTo>
                <a:lnTo>
                  <a:pt x="1603703" y="0"/>
                </a:lnTo>
                <a:cubicBezTo>
                  <a:pt x="1644082" y="0"/>
                  <a:pt x="1676815" y="32733"/>
                  <a:pt x="1676815" y="73112"/>
                </a:cubicBezTo>
                <a:lnTo>
                  <a:pt x="1676815" y="658009"/>
                </a:lnTo>
                <a:cubicBezTo>
                  <a:pt x="1676815" y="698388"/>
                  <a:pt x="1644082" y="731121"/>
                  <a:pt x="1603703" y="731121"/>
                </a:cubicBezTo>
                <a:lnTo>
                  <a:pt x="73112" y="731121"/>
                </a:lnTo>
                <a:cubicBezTo>
                  <a:pt x="32733" y="731121"/>
                  <a:pt x="0" y="698388"/>
                  <a:pt x="0" y="658009"/>
                </a:cubicBezTo>
                <a:lnTo>
                  <a:pt x="0" y="73112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974" tIns="48084" rIns="56974" bIns="48084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師生專業外語社群</a:t>
            </a:r>
            <a:endParaRPr lang="zh-TW" altLang="en-US" sz="1400" b="0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2842667" y="1231708"/>
            <a:ext cx="2096018" cy="5018723"/>
          </a:xfrm>
          <a:custGeom>
            <a:avLst/>
            <a:gdLst>
              <a:gd name="connsiteX0" fmla="*/ 0 w 2096018"/>
              <a:gd name="connsiteY0" fmla="*/ 209602 h 5018723"/>
              <a:gd name="connsiteX1" fmla="*/ 209602 w 2096018"/>
              <a:gd name="connsiteY1" fmla="*/ 0 h 5018723"/>
              <a:gd name="connsiteX2" fmla="*/ 1886416 w 2096018"/>
              <a:gd name="connsiteY2" fmla="*/ 0 h 5018723"/>
              <a:gd name="connsiteX3" fmla="*/ 2096018 w 2096018"/>
              <a:gd name="connsiteY3" fmla="*/ 209602 h 5018723"/>
              <a:gd name="connsiteX4" fmla="*/ 2096018 w 2096018"/>
              <a:gd name="connsiteY4" fmla="*/ 4809121 h 5018723"/>
              <a:gd name="connsiteX5" fmla="*/ 1886416 w 2096018"/>
              <a:gd name="connsiteY5" fmla="*/ 5018723 h 5018723"/>
              <a:gd name="connsiteX6" fmla="*/ 209602 w 2096018"/>
              <a:gd name="connsiteY6" fmla="*/ 5018723 h 5018723"/>
              <a:gd name="connsiteX7" fmla="*/ 0 w 2096018"/>
              <a:gd name="connsiteY7" fmla="*/ 4809121 h 5018723"/>
              <a:gd name="connsiteX8" fmla="*/ 0 w 2096018"/>
              <a:gd name="connsiteY8" fmla="*/ 209602 h 50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018" h="5018723">
                <a:moveTo>
                  <a:pt x="0" y="209602"/>
                </a:moveTo>
                <a:cubicBezTo>
                  <a:pt x="0" y="93842"/>
                  <a:pt x="93842" y="0"/>
                  <a:pt x="209602" y="0"/>
                </a:cubicBezTo>
                <a:lnTo>
                  <a:pt x="1886416" y="0"/>
                </a:lnTo>
                <a:cubicBezTo>
                  <a:pt x="2002176" y="0"/>
                  <a:pt x="2096018" y="93842"/>
                  <a:pt x="2096018" y="209602"/>
                </a:cubicBezTo>
                <a:lnTo>
                  <a:pt x="2096018" y="4809121"/>
                </a:lnTo>
                <a:cubicBezTo>
                  <a:pt x="2096018" y="4924881"/>
                  <a:pt x="2002176" y="5018723"/>
                  <a:pt x="1886416" y="5018723"/>
                </a:cubicBezTo>
                <a:lnTo>
                  <a:pt x="209602" y="5018723"/>
                </a:lnTo>
                <a:cubicBezTo>
                  <a:pt x="93842" y="5018723"/>
                  <a:pt x="0" y="4924881"/>
                  <a:pt x="0" y="4809121"/>
                </a:cubicBezTo>
                <a:lnTo>
                  <a:pt x="0" y="20960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590" tIns="148590" rIns="148590" bIns="3661697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</a:t>
            </a: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產學</a:t>
            </a:r>
            <a:endParaRPr lang="zh-TW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手繪多邊形 13">
            <a:hlinkClick r:id="rId7" action="ppaction://hlinksldjump"/>
          </p:cNvPr>
          <p:cNvSpPr/>
          <p:nvPr/>
        </p:nvSpPr>
        <p:spPr>
          <a:xfrm>
            <a:off x="3052269" y="2737753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師生深耕</a:t>
            </a:r>
            <a:endParaRPr lang="zh-TW" altLang="en-US" sz="1400" b="0" kern="1200" dirty="0"/>
          </a:p>
        </p:txBody>
      </p:sp>
      <p:sp>
        <p:nvSpPr>
          <p:cNvPr id="15" name="手繪多邊形 14">
            <a:hlinkClick r:id="rId8" action="ppaction://hlinksldjump"/>
          </p:cNvPr>
          <p:cNvSpPr/>
          <p:nvPr/>
        </p:nvSpPr>
        <p:spPr>
          <a:xfrm>
            <a:off x="3052269" y="3875420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師生產業實務研習</a:t>
            </a:r>
            <a:endParaRPr lang="zh-TW" altLang="en-US" sz="1400" b="0" kern="1200" dirty="0"/>
          </a:p>
        </p:txBody>
      </p:sp>
      <p:sp>
        <p:nvSpPr>
          <p:cNvPr id="16" name="手繪多邊形 15">
            <a:hlinkClick r:id="rId9" action="ppaction://hlinksldjump"/>
          </p:cNvPr>
          <p:cNvSpPr/>
          <p:nvPr/>
        </p:nvSpPr>
        <p:spPr>
          <a:xfrm>
            <a:off x="3052269" y="5013087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業界專家協同教學</a:t>
            </a:r>
            <a:endParaRPr lang="zh-TW" altLang="en-US" sz="1400" b="0" kern="1200" dirty="0"/>
          </a:p>
        </p:txBody>
      </p:sp>
      <p:sp>
        <p:nvSpPr>
          <p:cNvPr id="17" name="手繪多邊形 16"/>
          <p:cNvSpPr/>
          <p:nvPr/>
        </p:nvSpPr>
        <p:spPr>
          <a:xfrm>
            <a:off x="5095887" y="1231708"/>
            <a:ext cx="2096018" cy="5018723"/>
          </a:xfrm>
          <a:custGeom>
            <a:avLst/>
            <a:gdLst>
              <a:gd name="connsiteX0" fmla="*/ 0 w 2096018"/>
              <a:gd name="connsiteY0" fmla="*/ 209602 h 5018723"/>
              <a:gd name="connsiteX1" fmla="*/ 209602 w 2096018"/>
              <a:gd name="connsiteY1" fmla="*/ 0 h 5018723"/>
              <a:gd name="connsiteX2" fmla="*/ 1886416 w 2096018"/>
              <a:gd name="connsiteY2" fmla="*/ 0 h 5018723"/>
              <a:gd name="connsiteX3" fmla="*/ 2096018 w 2096018"/>
              <a:gd name="connsiteY3" fmla="*/ 209602 h 5018723"/>
              <a:gd name="connsiteX4" fmla="*/ 2096018 w 2096018"/>
              <a:gd name="connsiteY4" fmla="*/ 4809121 h 5018723"/>
              <a:gd name="connsiteX5" fmla="*/ 1886416 w 2096018"/>
              <a:gd name="connsiteY5" fmla="*/ 5018723 h 5018723"/>
              <a:gd name="connsiteX6" fmla="*/ 209602 w 2096018"/>
              <a:gd name="connsiteY6" fmla="*/ 5018723 h 5018723"/>
              <a:gd name="connsiteX7" fmla="*/ 0 w 2096018"/>
              <a:gd name="connsiteY7" fmla="*/ 4809121 h 5018723"/>
              <a:gd name="connsiteX8" fmla="*/ 0 w 2096018"/>
              <a:gd name="connsiteY8" fmla="*/ 209602 h 50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018" h="5018723">
                <a:moveTo>
                  <a:pt x="0" y="209602"/>
                </a:moveTo>
                <a:cubicBezTo>
                  <a:pt x="0" y="93842"/>
                  <a:pt x="93842" y="0"/>
                  <a:pt x="209602" y="0"/>
                </a:cubicBezTo>
                <a:lnTo>
                  <a:pt x="1886416" y="0"/>
                </a:lnTo>
                <a:cubicBezTo>
                  <a:pt x="2002176" y="0"/>
                  <a:pt x="2096018" y="93842"/>
                  <a:pt x="2096018" y="209602"/>
                </a:cubicBezTo>
                <a:lnTo>
                  <a:pt x="2096018" y="4809121"/>
                </a:lnTo>
                <a:cubicBezTo>
                  <a:pt x="2096018" y="4924881"/>
                  <a:pt x="2002176" y="5018723"/>
                  <a:pt x="1886416" y="5018723"/>
                </a:cubicBezTo>
                <a:lnTo>
                  <a:pt x="209602" y="5018723"/>
                </a:lnTo>
                <a:cubicBezTo>
                  <a:pt x="93842" y="5018723"/>
                  <a:pt x="0" y="4924881"/>
                  <a:pt x="0" y="4809121"/>
                </a:cubicBezTo>
                <a:lnTo>
                  <a:pt x="0" y="20960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590" tIns="148590" rIns="148590" bIns="3661697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500" b="1" kern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創新課程</a:t>
            </a:r>
            <a:endParaRPr lang="zh-TW" altLang="en-US" sz="3500" b="1" kern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手繪多邊形 17">
            <a:hlinkClick r:id="rId10" action="ppaction://hlinksldjump"/>
          </p:cNvPr>
          <p:cNvSpPr/>
          <p:nvPr/>
        </p:nvSpPr>
        <p:spPr>
          <a:xfrm>
            <a:off x="5305489" y="2737753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創新教學</a:t>
            </a:r>
            <a:r>
              <a:rPr lang="en-US" altLang="zh-TW" sz="1400" b="0" kern="1200" dirty="0" smtClean="0"/>
              <a:t/>
            </a:r>
            <a:br>
              <a:rPr lang="en-US" altLang="zh-TW" sz="1400" b="0" kern="1200" dirty="0" smtClean="0"/>
            </a:br>
            <a:r>
              <a:rPr lang="zh-TW" altLang="en-US" sz="1400" b="0" kern="1200" dirty="0" smtClean="0"/>
              <a:t>深碗課程、微型課程、</a:t>
            </a:r>
            <a:r>
              <a:rPr lang="zh-TW" altLang="en-US" sz="1400" dirty="0" smtClean="0"/>
              <a:t>程式課程、</a:t>
            </a:r>
            <a:r>
              <a:rPr lang="zh-TW" altLang="en-US" sz="1400" dirty="0"/>
              <a:t>境外移地</a:t>
            </a:r>
            <a:r>
              <a:rPr lang="zh-TW" altLang="en-US" sz="1400" dirty="0" smtClean="0"/>
              <a:t>教學</a:t>
            </a:r>
            <a:endParaRPr lang="zh-TW" altLang="en-US" sz="1400" dirty="0"/>
          </a:p>
        </p:txBody>
      </p:sp>
      <p:sp>
        <p:nvSpPr>
          <p:cNvPr id="19" name="手繪多邊形 18">
            <a:hlinkClick r:id="rId11" action="ppaction://hlinksldjump"/>
          </p:cNvPr>
          <p:cNvSpPr/>
          <p:nvPr/>
        </p:nvSpPr>
        <p:spPr>
          <a:xfrm>
            <a:off x="5305489" y="3875420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職能培育</a:t>
            </a:r>
            <a:r>
              <a:rPr lang="en-US" altLang="zh-TW" sz="1400" b="0" kern="1200" dirty="0" smtClean="0"/>
              <a:t/>
            </a:r>
            <a:br>
              <a:rPr lang="en-US" altLang="zh-TW" sz="1400" b="0" kern="1200" dirty="0" smtClean="0"/>
            </a:br>
            <a:r>
              <a:rPr lang="zh-TW" altLang="en-US" sz="1400" b="0" kern="1200" dirty="0" smtClean="0"/>
              <a:t>課程分流、總整課程、跨領域共授課程</a:t>
            </a:r>
            <a:endParaRPr lang="zh-TW" altLang="en-US" sz="1400" b="0" kern="1200" dirty="0"/>
          </a:p>
        </p:txBody>
      </p:sp>
      <p:sp>
        <p:nvSpPr>
          <p:cNvPr id="20" name="手繪多邊形 19">
            <a:hlinkClick r:id="rId12" action="ppaction://hlinksldjump"/>
          </p:cNvPr>
          <p:cNvSpPr/>
          <p:nvPr/>
        </p:nvSpPr>
        <p:spPr>
          <a:xfrm>
            <a:off x="5305489" y="5013087"/>
            <a:ext cx="1676815" cy="985978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kern="1200" dirty="0" smtClean="0"/>
              <a:t>數位科技融入課程</a:t>
            </a:r>
            <a:r>
              <a:rPr lang="en-US" altLang="zh-TW" sz="1400" b="0" kern="1200" dirty="0" smtClean="0"/>
              <a:t/>
            </a:r>
            <a:br>
              <a:rPr lang="en-US" altLang="zh-TW" sz="1400" b="0" kern="1200" dirty="0" smtClean="0"/>
            </a:br>
            <a:r>
              <a:rPr lang="zh-TW" altLang="en-US" sz="1400" b="0" kern="1200" dirty="0" smtClean="0"/>
              <a:t>磨課師課程、磨課師教材應用課程</a:t>
            </a:r>
            <a:endParaRPr lang="zh-TW" altLang="en-US" sz="1400" b="0" kern="1200" dirty="0"/>
          </a:p>
        </p:txBody>
      </p:sp>
      <p:sp>
        <p:nvSpPr>
          <p:cNvPr id="21" name="手繪多邊形 20"/>
          <p:cNvSpPr/>
          <p:nvPr/>
        </p:nvSpPr>
        <p:spPr>
          <a:xfrm>
            <a:off x="7349107" y="1231708"/>
            <a:ext cx="2096018" cy="5018723"/>
          </a:xfrm>
          <a:custGeom>
            <a:avLst/>
            <a:gdLst>
              <a:gd name="connsiteX0" fmla="*/ 0 w 2096018"/>
              <a:gd name="connsiteY0" fmla="*/ 209602 h 5018723"/>
              <a:gd name="connsiteX1" fmla="*/ 209602 w 2096018"/>
              <a:gd name="connsiteY1" fmla="*/ 0 h 5018723"/>
              <a:gd name="connsiteX2" fmla="*/ 1886416 w 2096018"/>
              <a:gd name="connsiteY2" fmla="*/ 0 h 5018723"/>
              <a:gd name="connsiteX3" fmla="*/ 2096018 w 2096018"/>
              <a:gd name="connsiteY3" fmla="*/ 209602 h 5018723"/>
              <a:gd name="connsiteX4" fmla="*/ 2096018 w 2096018"/>
              <a:gd name="connsiteY4" fmla="*/ 4809121 h 5018723"/>
              <a:gd name="connsiteX5" fmla="*/ 1886416 w 2096018"/>
              <a:gd name="connsiteY5" fmla="*/ 5018723 h 5018723"/>
              <a:gd name="connsiteX6" fmla="*/ 209602 w 2096018"/>
              <a:gd name="connsiteY6" fmla="*/ 5018723 h 5018723"/>
              <a:gd name="connsiteX7" fmla="*/ 0 w 2096018"/>
              <a:gd name="connsiteY7" fmla="*/ 4809121 h 5018723"/>
              <a:gd name="connsiteX8" fmla="*/ 0 w 2096018"/>
              <a:gd name="connsiteY8" fmla="*/ 209602 h 50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018" h="5018723">
                <a:moveTo>
                  <a:pt x="0" y="209602"/>
                </a:moveTo>
                <a:cubicBezTo>
                  <a:pt x="0" y="93842"/>
                  <a:pt x="93842" y="0"/>
                  <a:pt x="209602" y="0"/>
                </a:cubicBezTo>
                <a:lnTo>
                  <a:pt x="1886416" y="0"/>
                </a:lnTo>
                <a:cubicBezTo>
                  <a:pt x="2002176" y="0"/>
                  <a:pt x="2096018" y="93842"/>
                  <a:pt x="2096018" y="209602"/>
                </a:cubicBezTo>
                <a:lnTo>
                  <a:pt x="2096018" y="4809121"/>
                </a:lnTo>
                <a:cubicBezTo>
                  <a:pt x="2096018" y="4924881"/>
                  <a:pt x="2002176" y="5018723"/>
                  <a:pt x="1886416" y="5018723"/>
                </a:cubicBezTo>
                <a:lnTo>
                  <a:pt x="209602" y="5018723"/>
                </a:lnTo>
                <a:cubicBezTo>
                  <a:pt x="93842" y="5018723"/>
                  <a:pt x="0" y="4924881"/>
                  <a:pt x="0" y="4809121"/>
                </a:cubicBezTo>
                <a:lnTo>
                  <a:pt x="0" y="209602"/>
                </a:lnTo>
                <a:close/>
              </a:path>
            </a:pathLst>
          </a:custGeom>
          <a:solidFill>
            <a:srgbClr val="FFCCCC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590" tIns="148590" rIns="148590" bIns="3661697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</a:t>
            </a:r>
          </a:p>
        </p:txBody>
      </p:sp>
      <p:sp>
        <p:nvSpPr>
          <p:cNvPr id="22" name="手繪多邊形 21">
            <a:hlinkClick r:id="rId13" action="ppaction://hlinksldjump"/>
          </p:cNvPr>
          <p:cNvSpPr/>
          <p:nvPr/>
        </p:nvSpPr>
        <p:spPr>
          <a:xfrm>
            <a:off x="7558709" y="2737752"/>
            <a:ext cx="1676815" cy="730815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rgbClr val="990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i="0" kern="1200" dirty="0" smtClean="0"/>
              <a:t>辦理跨領域競賽補助計畫</a:t>
            </a:r>
            <a:endParaRPr lang="zh-TW" altLang="en-US" sz="1400" b="0" kern="1200" dirty="0"/>
          </a:p>
        </p:txBody>
      </p:sp>
      <p:sp>
        <p:nvSpPr>
          <p:cNvPr id="23" name="手繪多邊形 22">
            <a:hlinkClick r:id="rId14" action="ppaction://hlinksldjump"/>
          </p:cNvPr>
          <p:cNvSpPr/>
          <p:nvPr/>
        </p:nvSpPr>
        <p:spPr>
          <a:xfrm>
            <a:off x="7558709" y="3581048"/>
            <a:ext cx="1676815" cy="731121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rgbClr val="990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i="0" kern="1200" dirty="0" smtClean="0"/>
              <a:t>優良創新課程及教學教材競賽</a:t>
            </a:r>
            <a:endParaRPr lang="zh-TW" altLang="en-US" sz="1400" b="0" kern="1200" dirty="0"/>
          </a:p>
        </p:txBody>
      </p:sp>
      <p:sp>
        <p:nvSpPr>
          <p:cNvPr id="24" name="手繪多邊形 23">
            <a:hlinkClick r:id="rId14" action="ppaction://hlinksldjump"/>
          </p:cNvPr>
          <p:cNvSpPr/>
          <p:nvPr/>
        </p:nvSpPr>
        <p:spPr>
          <a:xfrm>
            <a:off x="7558708" y="4441214"/>
            <a:ext cx="1676815" cy="729772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rgbClr val="990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i="0" kern="1200" dirty="0" smtClean="0"/>
              <a:t>高教深耕</a:t>
            </a:r>
            <a:r>
              <a:rPr lang="en-US" altLang="zh-TW" sz="1400" b="0" i="0" kern="1200" dirty="0" smtClean="0"/>
              <a:t>in</a:t>
            </a:r>
            <a:r>
              <a:rPr lang="zh-TW" altLang="en-US" sz="1400" b="0" i="0" kern="1200" dirty="0" smtClean="0"/>
              <a:t>屏大微電影競賽</a:t>
            </a:r>
            <a:endParaRPr lang="zh-TW" altLang="en-US" sz="1400" b="0" kern="1200" dirty="0"/>
          </a:p>
        </p:txBody>
      </p:sp>
      <p:sp>
        <p:nvSpPr>
          <p:cNvPr id="25" name="手繪多邊形 24"/>
          <p:cNvSpPr/>
          <p:nvPr/>
        </p:nvSpPr>
        <p:spPr>
          <a:xfrm>
            <a:off x="9602328" y="1231708"/>
            <a:ext cx="2096018" cy="5018723"/>
          </a:xfrm>
          <a:custGeom>
            <a:avLst/>
            <a:gdLst>
              <a:gd name="connsiteX0" fmla="*/ 0 w 2096018"/>
              <a:gd name="connsiteY0" fmla="*/ 209602 h 5018723"/>
              <a:gd name="connsiteX1" fmla="*/ 209602 w 2096018"/>
              <a:gd name="connsiteY1" fmla="*/ 0 h 5018723"/>
              <a:gd name="connsiteX2" fmla="*/ 1886416 w 2096018"/>
              <a:gd name="connsiteY2" fmla="*/ 0 h 5018723"/>
              <a:gd name="connsiteX3" fmla="*/ 2096018 w 2096018"/>
              <a:gd name="connsiteY3" fmla="*/ 209602 h 5018723"/>
              <a:gd name="connsiteX4" fmla="*/ 2096018 w 2096018"/>
              <a:gd name="connsiteY4" fmla="*/ 4809121 h 5018723"/>
              <a:gd name="connsiteX5" fmla="*/ 1886416 w 2096018"/>
              <a:gd name="connsiteY5" fmla="*/ 5018723 h 5018723"/>
              <a:gd name="connsiteX6" fmla="*/ 209602 w 2096018"/>
              <a:gd name="connsiteY6" fmla="*/ 5018723 h 5018723"/>
              <a:gd name="connsiteX7" fmla="*/ 0 w 2096018"/>
              <a:gd name="connsiteY7" fmla="*/ 4809121 h 5018723"/>
              <a:gd name="connsiteX8" fmla="*/ 0 w 2096018"/>
              <a:gd name="connsiteY8" fmla="*/ 209602 h 5018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018" h="5018723">
                <a:moveTo>
                  <a:pt x="0" y="209602"/>
                </a:moveTo>
                <a:cubicBezTo>
                  <a:pt x="0" y="93842"/>
                  <a:pt x="93842" y="0"/>
                  <a:pt x="209602" y="0"/>
                </a:cubicBezTo>
                <a:lnTo>
                  <a:pt x="1886416" y="0"/>
                </a:lnTo>
                <a:cubicBezTo>
                  <a:pt x="2002176" y="0"/>
                  <a:pt x="2096018" y="93842"/>
                  <a:pt x="2096018" y="209602"/>
                </a:cubicBezTo>
                <a:lnTo>
                  <a:pt x="2096018" y="4809121"/>
                </a:lnTo>
                <a:cubicBezTo>
                  <a:pt x="2096018" y="4924881"/>
                  <a:pt x="2002176" y="5018723"/>
                  <a:pt x="1886416" y="5018723"/>
                </a:cubicBezTo>
                <a:lnTo>
                  <a:pt x="209602" y="5018723"/>
                </a:lnTo>
                <a:cubicBezTo>
                  <a:pt x="93842" y="5018723"/>
                  <a:pt x="0" y="4924881"/>
                  <a:pt x="0" y="4809121"/>
                </a:cubicBezTo>
                <a:lnTo>
                  <a:pt x="0" y="20960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590" tIns="148590" rIns="148590" bIns="3661697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師生研究</a:t>
            </a:r>
            <a:endParaRPr lang="zh-TW" altLang="en-US" sz="3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手繪多邊形 25">
            <a:hlinkClick r:id="rId15" action="ppaction://hlinksldjump"/>
          </p:cNvPr>
          <p:cNvSpPr/>
          <p:nvPr/>
        </p:nvSpPr>
        <p:spPr>
          <a:xfrm>
            <a:off x="9811929" y="2738795"/>
            <a:ext cx="1676815" cy="1513213"/>
          </a:xfrm>
          <a:custGeom>
            <a:avLst/>
            <a:gdLst>
              <a:gd name="connsiteX0" fmla="*/ 0 w 1676815"/>
              <a:gd name="connsiteY0" fmla="*/ 151321 h 1513213"/>
              <a:gd name="connsiteX1" fmla="*/ 151321 w 1676815"/>
              <a:gd name="connsiteY1" fmla="*/ 0 h 1513213"/>
              <a:gd name="connsiteX2" fmla="*/ 1525494 w 1676815"/>
              <a:gd name="connsiteY2" fmla="*/ 0 h 1513213"/>
              <a:gd name="connsiteX3" fmla="*/ 1676815 w 1676815"/>
              <a:gd name="connsiteY3" fmla="*/ 151321 h 1513213"/>
              <a:gd name="connsiteX4" fmla="*/ 1676815 w 1676815"/>
              <a:gd name="connsiteY4" fmla="*/ 1361892 h 1513213"/>
              <a:gd name="connsiteX5" fmla="*/ 1525494 w 1676815"/>
              <a:gd name="connsiteY5" fmla="*/ 1513213 h 1513213"/>
              <a:gd name="connsiteX6" fmla="*/ 151321 w 1676815"/>
              <a:gd name="connsiteY6" fmla="*/ 1513213 h 1513213"/>
              <a:gd name="connsiteX7" fmla="*/ 0 w 1676815"/>
              <a:gd name="connsiteY7" fmla="*/ 1361892 h 1513213"/>
              <a:gd name="connsiteX8" fmla="*/ 0 w 1676815"/>
              <a:gd name="connsiteY8" fmla="*/ 151321 h 151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1513213">
                <a:moveTo>
                  <a:pt x="0" y="151321"/>
                </a:moveTo>
                <a:cubicBezTo>
                  <a:pt x="0" y="67749"/>
                  <a:pt x="67749" y="0"/>
                  <a:pt x="151321" y="0"/>
                </a:cubicBezTo>
                <a:lnTo>
                  <a:pt x="1525494" y="0"/>
                </a:lnTo>
                <a:cubicBezTo>
                  <a:pt x="1609066" y="0"/>
                  <a:pt x="1676815" y="67749"/>
                  <a:pt x="1676815" y="151321"/>
                </a:cubicBezTo>
                <a:lnTo>
                  <a:pt x="1676815" y="1361892"/>
                </a:lnTo>
                <a:cubicBezTo>
                  <a:pt x="1676815" y="1445464"/>
                  <a:pt x="1609066" y="1513213"/>
                  <a:pt x="1525494" y="1513213"/>
                </a:cubicBezTo>
                <a:lnTo>
                  <a:pt x="151321" y="1513213"/>
                </a:lnTo>
                <a:cubicBezTo>
                  <a:pt x="67749" y="1513213"/>
                  <a:pt x="0" y="1445464"/>
                  <a:pt x="0" y="1361892"/>
                </a:cubicBezTo>
                <a:lnTo>
                  <a:pt x="0" y="15132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880" tIns="70990" rIns="79880" bIns="709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i="0" kern="1200" dirty="0" smtClean="0"/>
              <a:t>高中創新專題指導計畫</a:t>
            </a:r>
            <a:endParaRPr lang="zh-TW" altLang="en-US" sz="1400" b="0" kern="1200" dirty="0"/>
          </a:p>
        </p:txBody>
      </p:sp>
      <p:sp>
        <p:nvSpPr>
          <p:cNvPr id="27" name="手繪多邊形 26">
            <a:hlinkClick r:id="rId16" action="ppaction://hlinksldjump"/>
          </p:cNvPr>
          <p:cNvSpPr/>
          <p:nvPr/>
        </p:nvSpPr>
        <p:spPr>
          <a:xfrm>
            <a:off x="9811929" y="4484810"/>
            <a:ext cx="1676815" cy="1513213"/>
          </a:xfrm>
          <a:custGeom>
            <a:avLst/>
            <a:gdLst>
              <a:gd name="connsiteX0" fmla="*/ 0 w 1676815"/>
              <a:gd name="connsiteY0" fmla="*/ 151321 h 1513213"/>
              <a:gd name="connsiteX1" fmla="*/ 151321 w 1676815"/>
              <a:gd name="connsiteY1" fmla="*/ 0 h 1513213"/>
              <a:gd name="connsiteX2" fmla="*/ 1525494 w 1676815"/>
              <a:gd name="connsiteY2" fmla="*/ 0 h 1513213"/>
              <a:gd name="connsiteX3" fmla="*/ 1676815 w 1676815"/>
              <a:gd name="connsiteY3" fmla="*/ 151321 h 1513213"/>
              <a:gd name="connsiteX4" fmla="*/ 1676815 w 1676815"/>
              <a:gd name="connsiteY4" fmla="*/ 1361892 h 1513213"/>
              <a:gd name="connsiteX5" fmla="*/ 1525494 w 1676815"/>
              <a:gd name="connsiteY5" fmla="*/ 1513213 h 1513213"/>
              <a:gd name="connsiteX6" fmla="*/ 151321 w 1676815"/>
              <a:gd name="connsiteY6" fmla="*/ 1513213 h 1513213"/>
              <a:gd name="connsiteX7" fmla="*/ 0 w 1676815"/>
              <a:gd name="connsiteY7" fmla="*/ 1361892 h 1513213"/>
              <a:gd name="connsiteX8" fmla="*/ 0 w 1676815"/>
              <a:gd name="connsiteY8" fmla="*/ 151321 h 151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1513213">
                <a:moveTo>
                  <a:pt x="0" y="151321"/>
                </a:moveTo>
                <a:cubicBezTo>
                  <a:pt x="0" y="67749"/>
                  <a:pt x="67749" y="0"/>
                  <a:pt x="151321" y="0"/>
                </a:cubicBezTo>
                <a:lnTo>
                  <a:pt x="1525494" y="0"/>
                </a:lnTo>
                <a:cubicBezTo>
                  <a:pt x="1609066" y="0"/>
                  <a:pt x="1676815" y="67749"/>
                  <a:pt x="1676815" y="151321"/>
                </a:cubicBezTo>
                <a:lnTo>
                  <a:pt x="1676815" y="1361892"/>
                </a:lnTo>
                <a:cubicBezTo>
                  <a:pt x="1676815" y="1445464"/>
                  <a:pt x="1609066" y="1513213"/>
                  <a:pt x="1525494" y="1513213"/>
                </a:cubicBezTo>
                <a:lnTo>
                  <a:pt x="151321" y="1513213"/>
                </a:lnTo>
                <a:cubicBezTo>
                  <a:pt x="67749" y="1513213"/>
                  <a:pt x="0" y="1445464"/>
                  <a:pt x="0" y="1361892"/>
                </a:cubicBezTo>
                <a:lnTo>
                  <a:pt x="0" y="15132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9880" tIns="70990" rIns="79880" bIns="709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0" i="0" kern="1200" smtClean="0"/>
              <a:t>創新教學研究</a:t>
            </a:r>
            <a:endParaRPr lang="zh-TW" altLang="en-US" sz="1400" b="0" i="0" kern="1200"/>
          </a:p>
        </p:txBody>
      </p:sp>
      <p:sp>
        <p:nvSpPr>
          <p:cNvPr id="2" name="文字方塊 1">
            <a:hlinkClick r:id="rId17" action="ppaction://hlinksldjump"/>
          </p:cNvPr>
          <p:cNvSpPr txBox="1"/>
          <p:nvPr/>
        </p:nvSpPr>
        <p:spPr>
          <a:xfrm>
            <a:off x="3556001" y="376495"/>
            <a:ext cx="1784738" cy="52322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/>
              <a:t>教育部</a:t>
            </a:r>
            <a:r>
              <a:rPr lang="en-US" altLang="zh-TW" sz="1400" dirty="0" smtClean="0"/>
              <a:t>《</a:t>
            </a:r>
            <a:r>
              <a:rPr lang="zh-TW" altLang="en-US" sz="1400" dirty="0" smtClean="0"/>
              <a:t>教師產業研習研究計畫</a:t>
            </a:r>
            <a:r>
              <a:rPr lang="en-US" altLang="zh-TW" sz="1400" dirty="0" smtClean="0"/>
              <a:t>》</a:t>
            </a:r>
            <a:endParaRPr lang="zh-TW" altLang="en-US" sz="1400" dirty="0"/>
          </a:p>
        </p:txBody>
      </p:sp>
      <p:cxnSp>
        <p:nvCxnSpPr>
          <p:cNvPr id="34" name="肘形接點 33"/>
          <p:cNvCxnSpPr/>
          <p:nvPr/>
        </p:nvCxnSpPr>
        <p:spPr>
          <a:xfrm rot="5400000">
            <a:off x="4375180" y="1008904"/>
            <a:ext cx="489182" cy="218633"/>
          </a:xfrm>
          <a:prstGeom prst="bentConnector3">
            <a:avLst/>
          </a:prstGeom>
          <a:ln w="22225">
            <a:solidFill>
              <a:schemeClr val="tx1"/>
            </a:solidFill>
            <a:headEnd type="diamon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9235523" y="87000"/>
            <a:ext cx="2802621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</a:t>
            </a:r>
            <a:r>
              <a:rPr lang="zh-TW" altLang="en-US" sz="2000" b="1" u="sng" dirty="0" smtClean="0"/>
              <a:t>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子計畫</a:t>
            </a:r>
            <a:r>
              <a:rPr lang="en-US" altLang="zh-TW" sz="2000" u="sng" dirty="0" smtClean="0"/>
              <a:t>1</a:t>
            </a:r>
            <a:r>
              <a:rPr lang="zh-TW" altLang="en-US" sz="2000" u="sng" dirty="0" smtClean="0"/>
              <a:t>：「五力全開」創新</a:t>
            </a:r>
            <a:r>
              <a:rPr lang="zh-TW" altLang="en-US" sz="2000" b="1" u="sng" dirty="0" smtClean="0"/>
              <a:t>教學</a:t>
            </a:r>
            <a:r>
              <a:rPr lang="zh-TW" altLang="en-US" sz="2000" u="sng" dirty="0" smtClean="0"/>
              <a:t>計畫徵件圖表</a:t>
            </a:r>
            <a:endParaRPr lang="zh-TW" altLang="en-US" sz="2000" u="sng" dirty="0"/>
          </a:p>
        </p:txBody>
      </p:sp>
      <p:sp>
        <p:nvSpPr>
          <p:cNvPr id="41" name="手繪多邊形 40">
            <a:hlinkClick r:id="rId18" action="ppaction://hlinksldjump"/>
          </p:cNvPr>
          <p:cNvSpPr/>
          <p:nvPr/>
        </p:nvSpPr>
        <p:spPr>
          <a:xfrm>
            <a:off x="7558708" y="5300031"/>
            <a:ext cx="1676815" cy="732969"/>
          </a:xfrm>
          <a:custGeom>
            <a:avLst/>
            <a:gdLst>
              <a:gd name="connsiteX0" fmla="*/ 0 w 1676815"/>
              <a:gd name="connsiteY0" fmla="*/ 98598 h 985978"/>
              <a:gd name="connsiteX1" fmla="*/ 98598 w 1676815"/>
              <a:gd name="connsiteY1" fmla="*/ 0 h 985978"/>
              <a:gd name="connsiteX2" fmla="*/ 1578217 w 1676815"/>
              <a:gd name="connsiteY2" fmla="*/ 0 h 985978"/>
              <a:gd name="connsiteX3" fmla="*/ 1676815 w 1676815"/>
              <a:gd name="connsiteY3" fmla="*/ 98598 h 985978"/>
              <a:gd name="connsiteX4" fmla="*/ 1676815 w 1676815"/>
              <a:gd name="connsiteY4" fmla="*/ 887380 h 985978"/>
              <a:gd name="connsiteX5" fmla="*/ 1578217 w 1676815"/>
              <a:gd name="connsiteY5" fmla="*/ 985978 h 985978"/>
              <a:gd name="connsiteX6" fmla="*/ 98598 w 1676815"/>
              <a:gd name="connsiteY6" fmla="*/ 985978 h 985978"/>
              <a:gd name="connsiteX7" fmla="*/ 0 w 1676815"/>
              <a:gd name="connsiteY7" fmla="*/ 887380 h 985978"/>
              <a:gd name="connsiteX8" fmla="*/ 0 w 1676815"/>
              <a:gd name="connsiteY8" fmla="*/ 98598 h 9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815" h="985978">
                <a:moveTo>
                  <a:pt x="0" y="98598"/>
                </a:moveTo>
                <a:cubicBezTo>
                  <a:pt x="0" y="44144"/>
                  <a:pt x="44144" y="0"/>
                  <a:pt x="98598" y="0"/>
                </a:cubicBezTo>
                <a:lnTo>
                  <a:pt x="1578217" y="0"/>
                </a:lnTo>
                <a:cubicBezTo>
                  <a:pt x="1632671" y="0"/>
                  <a:pt x="1676815" y="44144"/>
                  <a:pt x="1676815" y="98598"/>
                </a:cubicBezTo>
                <a:lnTo>
                  <a:pt x="1676815" y="887380"/>
                </a:lnTo>
                <a:cubicBezTo>
                  <a:pt x="1676815" y="941834"/>
                  <a:pt x="1632671" y="985978"/>
                  <a:pt x="1578217" y="985978"/>
                </a:cubicBezTo>
                <a:lnTo>
                  <a:pt x="98598" y="985978"/>
                </a:lnTo>
                <a:cubicBezTo>
                  <a:pt x="44144" y="985978"/>
                  <a:pt x="0" y="941834"/>
                  <a:pt x="0" y="887380"/>
                </a:cubicBezTo>
                <a:lnTo>
                  <a:pt x="0" y="98598"/>
                </a:lnTo>
                <a:close/>
              </a:path>
            </a:pathLst>
          </a:custGeom>
          <a:solidFill>
            <a:srgbClr val="99000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438" tIns="55548" rIns="64438" bIns="5554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dirty="0"/>
              <a:t>國際展</a:t>
            </a:r>
            <a:r>
              <a:rPr lang="zh-TW" altLang="en-US" sz="1400" dirty="0" smtClean="0"/>
              <a:t>演競賽計畫</a:t>
            </a:r>
            <a:endParaRPr lang="zh-TW" altLang="en-US" sz="1400" dirty="0"/>
          </a:p>
        </p:txBody>
      </p:sp>
      <p:sp>
        <p:nvSpPr>
          <p:cNvPr id="42" name="文字方塊 41">
            <a:hlinkClick r:id="rId19" action="ppaction://hlinksldjump"/>
          </p:cNvPr>
          <p:cNvSpPr txBox="1"/>
          <p:nvPr/>
        </p:nvSpPr>
        <p:spPr>
          <a:xfrm>
            <a:off x="438912" y="6361868"/>
            <a:ext cx="194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chemeClr val="bg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教學空間∣設備資源</a:t>
            </a:r>
            <a:endParaRPr lang="en-US" altLang="zh-TW" sz="1400" b="1" dirty="0" smtClean="0">
              <a:solidFill>
                <a:schemeClr val="bg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3" name="圖片 42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5036" y="6296236"/>
            <a:ext cx="451143" cy="335309"/>
          </a:xfrm>
          <a:prstGeom prst="rect">
            <a:avLst/>
          </a:prstGeom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2475863" y="6356350"/>
            <a:ext cx="2743200" cy="365125"/>
          </a:xfrm>
        </p:spPr>
        <p:txBody>
          <a:bodyPr/>
          <a:lstStyle/>
          <a:p>
            <a:fld id="{F2140592-0098-4727-ADD8-3A2942FBF3E8}" type="datetime1">
              <a:rPr lang="zh-TW" altLang="en-US" smtClean="0"/>
              <a:t>2019/5/7</a:t>
            </a:fld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2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" grpId="0" animBg="1"/>
      <p:bldP spid="38" grpId="0"/>
      <p:bldP spid="41" grpId="0" animBg="1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>
            <a:off x="3557901" y="1764395"/>
            <a:ext cx="4062099" cy="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099049" y="2643479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099049" y="196346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bg1">
              <a:lumMod val="50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師生研究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557901" y="1764395"/>
            <a:ext cx="4062099" cy="1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54751" y="675516"/>
            <a:ext cx="4517674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cs typeface="+mn-cs"/>
              </a:rPr>
              <a:t>高中創新專題指導計畫</a:t>
            </a:r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80" name="文字方塊 79"/>
          <p:cNvSpPr txBox="1"/>
          <p:nvPr/>
        </p:nvSpPr>
        <p:spPr>
          <a:xfrm>
            <a:off x="4092371" y="486502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33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文字方塊 44"/>
          <p:cNvSpPr txBox="1"/>
          <p:nvPr/>
        </p:nvSpPr>
        <p:spPr>
          <a:xfrm>
            <a:off x="4092371" y="4135955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4065302" y="3405159"/>
            <a:ext cx="5802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高中創新專題指導計畫參與同意書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E585-586F-421D-80A0-CB6AA2DBF6FB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3638100" y="2132056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向右箭號 54"/>
          <p:cNvSpPr/>
          <p:nvPr/>
        </p:nvSpPr>
        <p:spPr>
          <a:xfrm>
            <a:off x="3638100" y="285327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向右箭號 55"/>
          <p:cNvSpPr/>
          <p:nvPr/>
        </p:nvSpPr>
        <p:spPr>
          <a:xfrm>
            <a:off x="3638100" y="3626084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3638100" y="4395504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3638100" y="5139802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11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80" grpId="0"/>
      <p:bldP spid="45" grpId="0"/>
      <p:bldP spid="47" grpId="0"/>
      <p:bldP spid="46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>
            <a:off x="3776976" y="1954895"/>
            <a:ext cx="3319149" cy="33530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310345" y="3203955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308599" y="2418930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bg1">
              <a:lumMod val="50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師生研究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>
            <a:off x="3776976" y="1954896"/>
            <a:ext cx="3319149" cy="9002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673826" y="866016"/>
            <a:ext cx="3698524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cs typeface="+mn-cs"/>
              </a:rPr>
              <a:t>創新教學研究計畫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80" name="文字方塊 79"/>
          <p:cNvSpPr txBox="1"/>
          <p:nvPr/>
        </p:nvSpPr>
        <p:spPr>
          <a:xfrm>
            <a:off x="4326191" y="398902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33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8DDE-7269-40B9-9087-904EE6CEB09E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>
            <a:off x="3857908" y="2635745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右箭號 35"/>
          <p:cNvSpPr/>
          <p:nvPr/>
        </p:nvSpPr>
        <p:spPr>
          <a:xfrm>
            <a:off x="3857908" y="3409716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向右箭號 37"/>
          <p:cNvSpPr/>
          <p:nvPr/>
        </p:nvSpPr>
        <p:spPr>
          <a:xfrm>
            <a:off x="3857908" y="4208901"/>
            <a:ext cx="347586" cy="184487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1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27" grpId="0"/>
      <p:bldP spid="80" grpId="0"/>
      <p:bldP spid="35" grpId="0" animBg="1"/>
      <p:bldP spid="36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17" y="119910"/>
            <a:ext cx="5297129" cy="1325563"/>
          </a:xfrm>
        </p:spPr>
        <p:txBody>
          <a:bodyPr/>
          <a:lstStyle/>
          <a:p>
            <a:r>
              <a:rPr lang="zh-TW" altLang="en-US" b="1" dirty="0" smtClean="0"/>
              <a:t>教學空間與設備資源</a:t>
            </a:r>
            <a:endParaRPr lang="zh-TW" altLang="en-US" b="1" dirty="0"/>
          </a:p>
        </p:txBody>
      </p:sp>
      <p:pic>
        <p:nvPicPr>
          <p:cNvPr id="2050" name="Picture 2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" b="71627"/>
          <a:stretch/>
        </p:blipFill>
        <p:spPr bwMode="auto">
          <a:xfrm>
            <a:off x="607735" y="4620772"/>
            <a:ext cx="5368495" cy="189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" t="33951" r="1099" b="38405"/>
          <a:stretch/>
        </p:blipFill>
        <p:spPr bwMode="auto">
          <a:xfrm>
            <a:off x="3250788" y="1474430"/>
            <a:ext cx="5317919" cy="184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istrator\AppData\Local\LINE\Cache\tmp\154684902116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1" t="66889" r="891" b="5026"/>
          <a:stretch/>
        </p:blipFill>
        <p:spPr bwMode="auto">
          <a:xfrm>
            <a:off x="6331975" y="4639966"/>
            <a:ext cx="5338915" cy="187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34837" y="3524263"/>
            <a:ext cx="4241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虛擬攝影棚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35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lvl="0"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5909" y="1925126"/>
            <a:ext cx="26666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208</a:t>
            </a:r>
            <a:r>
              <a:rPr lang="zh-TW" altLang="en-US" sz="2400" dirty="0"/>
              <a:t>影音製播室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6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73273" y="3527290"/>
            <a:ext cx="4483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實驗劇場暨攝影棚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80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lvl="0"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3F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zh-TW" alt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998964" y="2148958"/>
            <a:ext cx="3039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錄音室</a:t>
            </a:r>
            <a:r>
              <a:rPr lang="en-US" altLang="zh-TW" sz="2400" dirty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4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2F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向左箭號 21"/>
          <p:cNvSpPr/>
          <p:nvPr/>
        </p:nvSpPr>
        <p:spPr>
          <a:xfrm>
            <a:off x="2807111" y="2405423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左箭號 28"/>
          <p:cNvSpPr/>
          <p:nvPr/>
        </p:nvSpPr>
        <p:spPr>
          <a:xfrm rot="5400000">
            <a:off x="3159383" y="4334143"/>
            <a:ext cx="323371" cy="22077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左箭號 29"/>
          <p:cNvSpPr/>
          <p:nvPr/>
        </p:nvSpPr>
        <p:spPr>
          <a:xfrm rot="5400000">
            <a:off x="8950745" y="4345367"/>
            <a:ext cx="352439" cy="227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向左箭號 30"/>
          <p:cNvSpPr/>
          <p:nvPr/>
        </p:nvSpPr>
        <p:spPr>
          <a:xfrm rot="10800000">
            <a:off x="8559119" y="2456603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DE10-785C-47C8-9D2A-70BA58F1751E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40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5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3417" y="119910"/>
            <a:ext cx="5297129" cy="1325563"/>
          </a:xfrm>
        </p:spPr>
        <p:txBody>
          <a:bodyPr/>
          <a:lstStyle/>
          <a:p>
            <a:r>
              <a:rPr lang="zh-TW" altLang="en-US" b="1" dirty="0" smtClean="0"/>
              <a:t>教學空間與設備資源</a:t>
            </a:r>
            <a:endParaRPr lang="zh-TW" altLang="en-US" b="1" dirty="0"/>
          </a:p>
        </p:txBody>
      </p:sp>
      <p:sp>
        <p:nvSpPr>
          <p:cNvPr id="31" name="向左箭號 30"/>
          <p:cNvSpPr/>
          <p:nvPr/>
        </p:nvSpPr>
        <p:spPr>
          <a:xfrm rot="10800000">
            <a:off x="3892550" y="2404140"/>
            <a:ext cx="454147" cy="22573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Picture 2" descr="C:\Users\Administrator\AppData\Local\LINE\Cache\tmp\15468489744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6" y="1745959"/>
            <a:ext cx="3064864" cy="207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文字方塊 19"/>
          <p:cNvSpPr txBox="1"/>
          <p:nvPr/>
        </p:nvSpPr>
        <p:spPr>
          <a:xfrm>
            <a:off x="4346697" y="2309539"/>
            <a:ext cx="3716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IMAC</a:t>
            </a:r>
            <a:r>
              <a:rPr lang="zh-TW" altLang="en-US" sz="2400" dirty="0" smtClean="0"/>
              <a:t>影</a:t>
            </a:r>
            <a:r>
              <a:rPr lang="zh-TW" altLang="en-US" sz="2400" dirty="0"/>
              <a:t>音工坊</a:t>
            </a:r>
            <a:r>
              <a:rPr lang="en-US" altLang="zh-TW" sz="2400" dirty="0" smtClean="0"/>
              <a:t>(</a:t>
            </a:r>
            <a:r>
              <a:rPr lang="zh-TW" altLang="en-US" sz="2400" dirty="0"/>
              <a:t>約</a:t>
            </a:r>
            <a:r>
              <a:rPr lang="zh-TW" altLang="en-US" sz="2400" dirty="0" smtClean="0"/>
              <a:t>容納</a:t>
            </a:r>
            <a:r>
              <a:rPr lang="en-US" altLang="zh-TW" sz="2400" dirty="0" smtClean="0"/>
              <a:t>35</a:t>
            </a:r>
            <a:r>
              <a:rPr lang="zh-TW" altLang="en-US" sz="2400" dirty="0" smtClean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民生校區教學科技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館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1F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117714" y="4950893"/>
            <a:ext cx="29702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蘋果程式工坊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(</a:t>
            </a:r>
            <a:r>
              <a:rPr lang="zh-TW" altLang="en-US" sz="2400" dirty="0"/>
              <a:t>約容納</a:t>
            </a:r>
            <a:r>
              <a:rPr lang="en-US" altLang="zh-TW" sz="2400" dirty="0"/>
              <a:t>35</a:t>
            </a:r>
            <a:r>
              <a:rPr lang="zh-TW" altLang="en-US" sz="2400" dirty="0"/>
              <a:t>人</a:t>
            </a:r>
            <a:r>
              <a:rPr lang="en-US" altLang="zh-TW" sz="2400" dirty="0" smtClean="0"/>
              <a:t>)</a:t>
            </a:r>
          </a:p>
          <a:p>
            <a:pPr algn="r"/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@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屏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商</a:t>
            </a:r>
            <a:r>
              <a:rPr lang="zh-TW" altLang="en-US" dirty="0" smtClean="0">
                <a:solidFill>
                  <a:schemeClr val="accent2">
                    <a:lumMod val="50000"/>
                  </a:schemeClr>
                </a:solidFill>
              </a:rPr>
              <a:t>校區行政大樓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</a:rPr>
              <a:t>8F</a:t>
            </a:r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58014" y="4981671"/>
            <a:ext cx="1994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更</a:t>
            </a:r>
            <a:r>
              <a:rPr lang="zh-TW" altLang="en-US" sz="3200" b="1" dirty="0" smtClean="0"/>
              <a:t>多空間及設備</a:t>
            </a:r>
            <a:endParaRPr lang="zh-TW" altLang="en-US" sz="3200" b="1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752075" y="4981671"/>
            <a:ext cx="0" cy="118657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532375" y="5817241"/>
            <a:ext cx="1995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IPAD</a:t>
            </a:r>
            <a:r>
              <a:rPr lang="zh-TW" altLang="en-US" sz="2000" dirty="0"/>
              <a:t>*7台 </a:t>
            </a:r>
            <a:endParaRPr lang="en-US" altLang="zh-TW" sz="2000" dirty="0" smtClean="0"/>
          </a:p>
          <a:p>
            <a:r>
              <a:rPr lang="zh-TW" altLang="en-US" sz="2000" dirty="0" smtClean="0"/>
              <a:t>IPAD </a:t>
            </a:r>
            <a:r>
              <a:rPr lang="zh-TW" altLang="en-US" sz="2000" dirty="0"/>
              <a:t>PRO*3台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4"/>
          <a:srcRect r="1610" b="9466"/>
          <a:stretch/>
        </p:blipFill>
        <p:spPr>
          <a:xfrm>
            <a:off x="6415843" y="4146101"/>
            <a:ext cx="1816166" cy="1671140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944165" y="5704946"/>
            <a:ext cx="2119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/>
              <a:t>Surface GO 10吋平板筆電*15</a:t>
            </a:r>
            <a:r>
              <a:rPr lang="zh-TW" altLang="en-US" sz="2000" dirty="0" smtClean="0"/>
              <a:t>台</a:t>
            </a:r>
            <a:endParaRPr lang="zh-TW" altLang="en-US" sz="2000" dirty="0"/>
          </a:p>
        </p:txBody>
      </p:sp>
      <p:pic>
        <p:nvPicPr>
          <p:cNvPr id="3074" name="Picture 2" descr="C:\Users\Administrator\AppData\Local\LINE\Cache\tmp\15468540876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664" y="4475974"/>
            <a:ext cx="2339818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Google Shape;489;p39">
            <a:hlinkClick r:id="rId6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2674-BCB5-472A-B669-6809AB843C99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5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1219170">
                <a:buClr>
                  <a:srgbClr val="000000"/>
                </a:buClr>
              </a:pPr>
              <a:t>24</a:t>
            </a:fld>
            <a:endParaRPr lang="en" kern="0"/>
          </a:p>
        </p:txBody>
      </p:sp>
      <p:sp>
        <p:nvSpPr>
          <p:cNvPr id="421" name="Google Shape;421;p36"/>
          <p:cNvSpPr txBox="1">
            <a:spLocks noGrp="1"/>
          </p:cNvSpPr>
          <p:nvPr>
            <p:ph type="ctrTitle" idx="4294967295"/>
          </p:nvPr>
        </p:nvSpPr>
        <p:spPr>
          <a:xfrm>
            <a:off x="2645987" y="1763771"/>
            <a:ext cx="6794500" cy="307657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簡報結束</a:t>
            </a:r>
            <a:r>
              <a:rPr lang="en-US" altLang="zh-TW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(Q&amp;A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</a:t>
            </a:r>
            <a: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  <a:endParaRPr sz="7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橢圓 1"/>
          <p:cNvSpPr/>
          <p:nvPr/>
        </p:nvSpPr>
        <p:spPr>
          <a:xfrm>
            <a:off x="11208774" y="5850194"/>
            <a:ext cx="983226" cy="10078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9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3418184" y="1531245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282963" y="2640707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282963" y="194168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282964" y="3330247"/>
            <a:ext cx="311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成果報告書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282963" y="4062076"/>
            <a:ext cx="264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師生社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群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418184" y="1568020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23411" y="530755"/>
            <a:ext cx="273913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增能輔導社群</a:t>
            </a:r>
            <a:endParaRPr lang="zh-TW" altLang="en-US" dirty="0"/>
          </a:p>
        </p:txBody>
      </p:sp>
      <p:sp>
        <p:nvSpPr>
          <p:cNvPr id="72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群組 70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81" name="文字方塊 80"/>
          <p:cNvSpPr txBox="1"/>
          <p:nvPr/>
        </p:nvSpPr>
        <p:spPr>
          <a:xfrm>
            <a:off x="4283439" y="4917156"/>
            <a:ext cx="240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學生心得報告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AE5E-0B8A-48DD-BA10-143E6BFCBC7E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向右箭號 3"/>
          <p:cNvSpPr/>
          <p:nvPr/>
        </p:nvSpPr>
        <p:spPr>
          <a:xfrm>
            <a:off x="3773978" y="2099347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向右箭號 78"/>
          <p:cNvSpPr/>
          <p:nvPr/>
        </p:nvSpPr>
        <p:spPr>
          <a:xfrm>
            <a:off x="3773978" y="2790095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3773978" y="347784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向右箭號 82"/>
          <p:cNvSpPr/>
          <p:nvPr/>
        </p:nvSpPr>
        <p:spPr>
          <a:xfrm>
            <a:off x="3773978" y="424726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向右箭號 83"/>
          <p:cNvSpPr/>
          <p:nvPr/>
        </p:nvSpPr>
        <p:spPr>
          <a:xfrm>
            <a:off x="3773978" y="506654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8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81" grpId="0"/>
      <p:bldP spid="4" grpId="0" animBg="1"/>
      <p:bldP spid="79" grpId="0" animBg="1"/>
      <p:bldP spid="80" grpId="0" animBg="1"/>
      <p:bldP spid="83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3418184" y="1531245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282963" y="2614580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申請書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282963" y="1865483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282963" y="3410249"/>
            <a:ext cx="311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成果報告書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282962" y="4180178"/>
            <a:ext cx="264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師生社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群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418184" y="1568020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23411" y="530755"/>
            <a:ext cx="273913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戶外教育社群</a:t>
            </a:r>
            <a:endParaRPr lang="zh-TW" altLang="en-US" dirty="0"/>
          </a:p>
        </p:txBody>
      </p:sp>
      <p:sp>
        <p:nvSpPr>
          <p:cNvPr id="72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" name="群組 70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79" name="文字方塊 78">
            <a:hlinkClick r:id="rId2" action="ppaction://hlinkfile"/>
          </p:cNvPr>
          <p:cNvSpPr txBox="1"/>
          <p:nvPr/>
        </p:nvSpPr>
        <p:spPr>
          <a:xfrm>
            <a:off x="8561914" y="2583484"/>
            <a:ext cx="204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3"/>
              </a:rPr>
              <a:t>參訪行程表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7" name="文字方塊 86">
            <a:hlinkClick r:id="rId2" action="ppaction://hlinkfile"/>
          </p:cNvPr>
          <p:cNvSpPr txBox="1"/>
          <p:nvPr/>
        </p:nvSpPr>
        <p:spPr>
          <a:xfrm>
            <a:off x="8571138" y="3106189"/>
            <a:ext cx="3136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3"/>
              </a:rPr>
              <a:t>校外活動緊急連絡人名冊暨保險名冊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96" name="直線接點 95"/>
          <p:cNvCxnSpPr/>
          <p:nvPr/>
        </p:nvCxnSpPr>
        <p:spPr>
          <a:xfrm flipH="1">
            <a:off x="8103773" y="2578922"/>
            <a:ext cx="6" cy="1677304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>
            <a:off x="8103773" y="2861510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8103775" y="3560564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文字方塊 103"/>
          <p:cNvSpPr txBox="1"/>
          <p:nvPr/>
        </p:nvSpPr>
        <p:spPr>
          <a:xfrm>
            <a:off x="7559527" y="2022984"/>
            <a:ext cx="286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</a:rPr>
              <a:t>其他文件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06" name="直線接點 105"/>
          <p:cNvCxnSpPr/>
          <p:nvPr/>
        </p:nvCxnSpPr>
        <p:spPr>
          <a:xfrm>
            <a:off x="8108711" y="4258544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文字方塊 106">
            <a:hlinkClick r:id="rId2" action="ppaction://hlinkfile"/>
          </p:cNvPr>
          <p:cNvSpPr txBox="1"/>
          <p:nvPr/>
        </p:nvSpPr>
        <p:spPr>
          <a:xfrm>
            <a:off x="8578728" y="4027712"/>
            <a:ext cx="3136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3"/>
              </a:rPr>
              <a:t>赴校外參觀申請表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91CB9-A241-46FD-B7FD-D2E2FC27094E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85" name="向右箭號 84"/>
          <p:cNvSpPr/>
          <p:nvPr/>
        </p:nvSpPr>
        <p:spPr>
          <a:xfrm>
            <a:off x="3742079" y="2035549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向右箭號 85"/>
          <p:cNvSpPr/>
          <p:nvPr/>
        </p:nvSpPr>
        <p:spPr>
          <a:xfrm>
            <a:off x="3742079" y="2779462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向右箭號 87"/>
          <p:cNvSpPr/>
          <p:nvPr/>
        </p:nvSpPr>
        <p:spPr>
          <a:xfrm>
            <a:off x="3742079" y="3605436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向右箭號 88"/>
          <p:cNvSpPr/>
          <p:nvPr/>
        </p:nvSpPr>
        <p:spPr>
          <a:xfrm>
            <a:off x="3742079" y="4374856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69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79" grpId="0"/>
      <p:bldP spid="87" grpId="0"/>
      <p:bldP spid="107" grpId="0"/>
      <p:bldP spid="85" grpId="0" animBg="1"/>
      <p:bldP spid="86" grpId="0" animBg="1"/>
      <p:bldP spid="88" grpId="0" animBg="1"/>
      <p:bldP spid="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3418184" y="1531245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282963" y="2708107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274254" y="194940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282964" y="3509006"/>
            <a:ext cx="311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成果報告書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282963" y="4278935"/>
            <a:ext cx="264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師生社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群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418184" y="1568020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23411" y="530755"/>
            <a:ext cx="273913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職能</a:t>
            </a:r>
            <a:r>
              <a:rPr lang="zh-TW" altLang="en-US" sz="32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導向社群</a:t>
            </a:r>
            <a:endParaRPr lang="zh-TW" altLang="en-US" dirty="0"/>
          </a:p>
        </p:txBody>
      </p:sp>
      <p:sp>
        <p:nvSpPr>
          <p:cNvPr id="71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5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4AF6-B1F2-4316-A6AA-ACE4EAB2F137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79" name="向右箭號 78"/>
          <p:cNvSpPr/>
          <p:nvPr/>
        </p:nvSpPr>
        <p:spPr>
          <a:xfrm>
            <a:off x="3742079" y="2131243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3742079" y="2875156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向右箭號 80"/>
          <p:cNvSpPr/>
          <p:nvPr/>
        </p:nvSpPr>
        <p:spPr>
          <a:xfrm>
            <a:off x="3742079" y="3701130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向右箭號 81"/>
          <p:cNvSpPr/>
          <p:nvPr/>
        </p:nvSpPr>
        <p:spPr>
          <a:xfrm>
            <a:off x="3742079" y="4470550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0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79" grpId="0" animBg="1"/>
      <p:bldP spid="80" grpId="0" animBg="1"/>
      <p:bldP spid="81" grpId="0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3418184" y="1531245"/>
            <a:ext cx="2638486" cy="9506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00" name="文字方塊 99">
            <a:hlinkClick r:id="rId2" action="ppaction://hlinkfile"/>
          </p:cNvPr>
          <p:cNvSpPr txBox="1"/>
          <p:nvPr/>
        </p:nvSpPr>
        <p:spPr>
          <a:xfrm>
            <a:off x="4282963" y="2708107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4274254" y="1949404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282964" y="3477107"/>
            <a:ext cx="3113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成果報告書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282963" y="4247036"/>
            <a:ext cx="264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成果海報 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格式</a:t>
            </a:r>
            <a:r>
              <a:rPr lang="en-US" altLang="zh-TW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121" name="群組 120"/>
          <p:cNvGrpSpPr/>
          <p:nvPr/>
        </p:nvGrpSpPr>
        <p:grpSpPr>
          <a:xfrm>
            <a:off x="-388879" y="4318594"/>
            <a:ext cx="3038505" cy="3038505"/>
            <a:chOff x="3168073" y="1215887"/>
            <a:chExt cx="1745673" cy="1745673"/>
          </a:xfrm>
          <a:solidFill>
            <a:schemeClr val="accent5">
              <a:lumMod val="75000"/>
            </a:schemeClr>
          </a:solidFill>
        </p:grpSpPr>
        <p:sp>
          <p:nvSpPr>
            <p:cNvPr id="122" name="橢圓 121"/>
            <p:cNvSpPr/>
            <p:nvPr/>
          </p:nvSpPr>
          <p:spPr>
            <a:xfrm>
              <a:off x="3168073" y="1215887"/>
              <a:ext cx="1745673" cy="1745673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3" name="文字方塊 122"/>
            <p:cNvSpPr txBox="1"/>
            <p:nvPr/>
          </p:nvSpPr>
          <p:spPr>
            <a:xfrm>
              <a:off x="3491948" y="1732292"/>
              <a:ext cx="1260659" cy="371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 smtClean="0">
                  <a:solidFill>
                    <a:schemeClr val="bg1"/>
                  </a:solidFill>
                  <a:latin typeface="Poppins"/>
                </a:rPr>
                <a:t>師生社</a:t>
              </a:r>
              <a:r>
                <a:rPr lang="zh-TW" altLang="en-US" sz="3600" b="1" dirty="0">
                  <a:solidFill>
                    <a:schemeClr val="bg1"/>
                  </a:solidFill>
                  <a:latin typeface="Poppins"/>
                </a:rPr>
                <a:t>群</a:t>
              </a:r>
            </a:p>
          </p:txBody>
        </p:sp>
      </p:grpSp>
      <p:cxnSp>
        <p:nvCxnSpPr>
          <p:cNvPr id="125" name="直線接點 124"/>
          <p:cNvCxnSpPr/>
          <p:nvPr/>
        </p:nvCxnSpPr>
        <p:spPr>
          <a:xfrm flipV="1">
            <a:off x="3418184" y="1568020"/>
            <a:ext cx="2638103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37" name="標題 1"/>
          <p:cNvSpPr>
            <a:spLocks noGrp="1"/>
          </p:cNvSpPr>
          <p:nvPr>
            <p:ph type="title"/>
          </p:nvPr>
        </p:nvSpPr>
        <p:spPr>
          <a:xfrm>
            <a:off x="3423411" y="530755"/>
            <a:ext cx="2739139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zh-TW" altLang="en-US" sz="32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專業外語社群</a:t>
            </a:r>
            <a:endParaRPr lang="zh-TW" altLang="en-US" dirty="0"/>
          </a:p>
        </p:txBody>
      </p:sp>
      <p:grpSp>
        <p:nvGrpSpPr>
          <p:cNvPr id="72" name="群組 7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7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7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74" name="文字方塊 7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4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79" name="Google Shape;489;p39">
            <a:hlinkClick r:id="rId5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9BCF-73FA-4800-AF40-9042B6AE8C7F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71" name="向右箭號 70"/>
          <p:cNvSpPr/>
          <p:nvPr/>
        </p:nvSpPr>
        <p:spPr>
          <a:xfrm>
            <a:off x="3785191" y="2131245"/>
            <a:ext cx="347586" cy="201019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向右箭號 79"/>
          <p:cNvSpPr/>
          <p:nvPr/>
        </p:nvSpPr>
        <p:spPr>
          <a:xfrm>
            <a:off x="3785191" y="2875158"/>
            <a:ext cx="347586" cy="201019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向右箭號 80"/>
          <p:cNvSpPr/>
          <p:nvPr/>
        </p:nvSpPr>
        <p:spPr>
          <a:xfrm>
            <a:off x="3785191" y="3647967"/>
            <a:ext cx="347586" cy="201019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向右箭號 81"/>
          <p:cNvSpPr/>
          <p:nvPr/>
        </p:nvSpPr>
        <p:spPr>
          <a:xfrm>
            <a:off x="3785191" y="4417387"/>
            <a:ext cx="347586" cy="201019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1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/>
      <p:bldP spid="103" grpId="0"/>
      <p:bldP spid="127" grpId="0"/>
      <p:bldP spid="71" grpId="0" animBg="1"/>
      <p:bldP spid="80" grpId="0" animBg="1"/>
      <p:bldP spid="8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4169600" y="538416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1130373" y="784825"/>
            <a:ext cx="9262971" cy="96045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600" b="1" dirty="0">
                <a:latin typeface="Poppins"/>
                <a:ea typeface="+mn-ea"/>
                <a:cs typeface="+mn-cs"/>
              </a:rPr>
              <a:t>教育部</a:t>
            </a:r>
            <a:r>
              <a:rPr lang="en-US" altLang="zh-TW" sz="3600" b="1" dirty="0">
                <a:latin typeface="+mn-lt"/>
                <a:ea typeface="+mn-ea"/>
                <a:cs typeface="+mn-cs"/>
              </a:rPr>
              <a:t>108</a:t>
            </a:r>
            <a:r>
              <a:rPr lang="zh-TW" altLang="en-US" sz="3600" b="1" dirty="0">
                <a:latin typeface="Poppins"/>
                <a:ea typeface="+mn-ea"/>
                <a:cs typeface="+mn-cs"/>
              </a:rPr>
              <a:t>學年</a:t>
            </a:r>
            <a:r>
              <a:rPr lang="zh-TW" altLang="en-US" sz="3600" b="1" dirty="0" smtClean="0">
                <a:latin typeface="Poppins"/>
                <a:ea typeface="+mn-ea"/>
                <a:cs typeface="+mn-cs"/>
              </a:rPr>
              <a:t>度</a:t>
            </a:r>
            <a:r>
              <a:rPr lang="en-US" altLang="zh-TW" sz="3600" b="1" dirty="0" smtClean="0">
                <a:latin typeface="Poppins"/>
                <a:ea typeface="+mn-ea"/>
                <a:cs typeface="+mn-cs"/>
              </a:rPr>
              <a:t/>
            </a:r>
            <a:br>
              <a:rPr lang="en-US" altLang="zh-TW" sz="3600" b="1" dirty="0" smtClean="0">
                <a:latin typeface="Poppins"/>
                <a:ea typeface="+mn-ea"/>
                <a:cs typeface="+mn-cs"/>
              </a:rPr>
            </a:br>
            <a:r>
              <a:rPr lang="zh-TW" altLang="en-US" sz="3600" b="1" dirty="0" smtClean="0">
                <a:latin typeface="Poppins"/>
                <a:ea typeface="+mn-ea"/>
                <a:cs typeface="+mn-cs"/>
              </a:rPr>
              <a:t>「</a:t>
            </a:r>
            <a:r>
              <a:rPr lang="zh-TW" altLang="en-US" sz="3600" b="1" dirty="0">
                <a:latin typeface="Poppins"/>
                <a:ea typeface="+mn-ea"/>
                <a:cs typeface="+mn-cs"/>
              </a:rPr>
              <a:t>補助技專校院辦理教師產業研習研究計畫」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5212065" y="3096833"/>
            <a:ext cx="318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說明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3"/>
              </a:rPr>
              <a:t>會簡報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212065" y="246058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3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62" name="群組 6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6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6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文字方塊 6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教資中心網頁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78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文字方塊 80"/>
          <p:cNvSpPr txBox="1"/>
          <p:nvPr/>
        </p:nvSpPr>
        <p:spPr>
          <a:xfrm>
            <a:off x="96474" y="4877810"/>
            <a:ext cx="2194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Poppins"/>
              </a:rPr>
              <a:t> </a:t>
            </a:r>
            <a:r>
              <a:rPr lang="zh-TW" altLang="en-US" sz="3600" b="1" dirty="0" smtClean="0">
                <a:latin typeface="Poppins"/>
              </a:rPr>
              <a:t>教育部 產業研習計畫</a:t>
            </a:r>
            <a:endParaRPr lang="zh-TW" altLang="en-US" sz="3600" b="1" dirty="0">
              <a:latin typeface="Poppins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431B-20B4-4FB4-8911-635D86AA0D76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34" name="向右箭號 33"/>
          <p:cNvSpPr/>
          <p:nvPr/>
        </p:nvSpPr>
        <p:spPr>
          <a:xfrm>
            <a:off x="4613949" y="2651697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右箭號 34"/>
          <p:cNvSpPr/>
          <p:nvPr/>
        </p:nvSpPr>
        <p:spPr>
          <a:xfrm>
            <a:off x="4613949" y="3278648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5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直線圖說文字 1 138"/>
          <p:cNvSpPr/>
          <p:nvPr/>
        </p:nvSpPr>
        <p:spPr>
          <a:xfrm>
            <a:off x="4832778" y="1717393"/>
            <a:ext cx="1088572" cy="523220"/>
          </a:xfrm>
          <a:prstGeom prst="borderCallout1">
            <a:avLst>
              <a:gd name="adj1" fmla="val 105282"/>
              <a:gd name="adj2" fmla="val 42181"/>
              <a:gd name="adj3" fmla="val 127357"/>
              <a:gd name="adj4" fmla="val 39753"/>
            </a:avLst>
          </a:prstGeom>
          <a:solidFill>
            <a:schemeClr val="accent4">
              <a:lumMod val="20000"/>
              <a:lumOff val="80000"/>
            </a:schemeClr>
          </a:solidFill>
          <a:ln w="22225" cap="rnd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2" name="直線接點 91"/>
          <p:cNvCxnSpPr/>
          <p:nvPr/>
        </p:nvCxnSpPr>
        <p:spPr>
          <a:xfrm flipV="1">
            <a:off x="565262" y="912936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4169600" y="233616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565645" y="928176"/>
            <a:ext cx="1736553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358673" y="134878"/>
            <a:ext cx="2149730" cy="96045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Poppins"/>
                <a:ea typeface="+mn-ea"/>
                <a:cs typeface="+mn-cs"/>
              </a:rPr>
              <a:t>師生深</a:t>
            </a:r>
            <a:r>
              <a:rPr lang="zh-TW" altLang="en-US" sz="3200" b="1" dirty="0">
                <a:solidFill>
                  <a:schemeClr val="accent6">
                    <a:lumMod val="50000"/>
                  </a:schemeClr>
                </a:solidFill>
                <a:latin typeface="Poppins"/>
                <a:ea typeface="+mn-ea"/>
                <a:cs typeface="+mn-cs"/>
              </a:rPr>
              <a:t>耕</a:t>
            </a:r>
          </a:p>
        </p:txBody>
      </p:sp>
      <p:sp>
        <p:nvSpPr>
          <p:cNvPr id="51" name="文字方塊 50"/>
          <p:cNvSpPr txBox="1"/>
          <p:nvPr/>
        </p:nvSpPr>
        <p:spPr>
          <a:xfrm>
            <a:off x="1249065" y="1851910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1249065" y="121565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276178" y="2461606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276177" y="3118318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3758930" y="2413856"/>
            <a:ext cx="359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</a:rPr>
              <a:t>教師實地服務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88" name="直線接點 87"/>
          <p:cNvCxnSpPr/>
          <p:nvPr/>
        </p:nvCxnSpPr>
        <p:spPr>
          <a:xfrm flipH="1">
            <a:off x="4043045" y="3049656"/>
            <a:ext cx="3" cy="111499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文字方塊 99"/>
          <p:cNvSpPr txBox="1"/>
          <p:nvPr/>
        </p:nvSpPr>
        <p:spPr>
          <a:xfrm>
            <a:off x="4406408" y="3933816"/>
            <a:ext cx="1415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02" name="直線接點 101"/>
          <p:cNvCxnSpPr/>
          <p:nvPr/>
        </p:nvCxnSpPr>
        <p:spPr>
          <a:xfrm>
            <a:off x="4043045" y="336081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文字方塊 102"/>
          <p:cNvSpPr txBox="1"/>
          <p:nvPr/>
        </p:nvSpPr>
        <p:spPr>
          <a:xfrm>
            <a:off x="4406409" y="2937778"/>
            <a:ext cx="2471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  <a:hlinkClick r:id="rId2"/>
              </a:rPr>
              <a:t>教師</a:t>
            </a:r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產業研習或研究實施辦法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19" name="文字方塊 118"/>
          <p:cNvSpPr txBox="1"/>
          <p:nvPr/>
        </p:nvSpPr>
        <p:spPr>
          <a:xfrm>
            <a:off x="7269645" y="2442985"/>
            <a:ext cx="349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</a:rPr>
              <a:t>學生校外實習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31" name="直線接點 130"/>
          <p:cNvCxnSpPr/>
          <p:nvPr/>
        </p:nvCxnSpPr>
        <p:spPr>
          <a:xfrm flipH="1">
            <a:off x="7539254" y="3084987"/>
            <a:ext cx="14502" cy="3047032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接點 131"/>
          <p:cNvCxnSpPr/>
          <p:nvPr/>
        </p:nvCxnSpPr>
        <p:spPr>
          <a:xfrm>
            <a:off x="7553756" y="4239438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>
            <a:off x="7539254" y="547738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文字方塊 133"/>
          <p:cNvSpPr txBox="1"/>
          <p:nvPr/>
        </p:nvSpPr>
        <p:spPr>
          <a:xfrm>
            <a:off x="7916802" y="3775891"/>
            <a:ext cx="269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  <a:hlinkClick r:id="rId2"/>
              </a:rPr>
              <a:t>校外</a:t>
            </a:r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實習機構基本資料表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36" name="直線接點 135"/>
          <p:cNvCxnSpPr/>
          <p:nvPr/>
        </p:nvCxnSpPr>
        <p:spPr>
          <a:xfrm>
            <a:off x="7553759" y="3351848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文字方塊 136"/>
          <p:cNvSpPr txBox="1"/>
          <p:nvPr/>
        </p:nvSpPr>
        <p:spPr>
          <a:xfrm>
            <a:off x="7909251" y="2944894"/>
            <a:ext cx="2859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學生校外實習作業要點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4293101" y="1748169"/>
            <a:ext cx="219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研發處</a:t>
            </a:r>
            <a:endParaRPr lang="zh-TW" altLang="en-US" sz="2400" dirty="0"/>
          </a:p>
        </p:txBody>
      </p:sp>
      <p:sp>
        <p:nvSpPr>
          <p:cNvPr id="140" name="直線圖說文字 1 139"/>
          <p:cNvSpPr/>
          <p:nvPr/>
        </p:nvSpPr>
        <p:spPr>
          <a:xfrm>
            <a:off x="7954902" y="1714570"/>
            <a:ext cx="1088572" cy="523220"/>
          </a:xfrm>
          <a:prstGeom prst="borderCallout1">
            <a:avLst>
              <a:gd name="adj1" fmla="val 105282"/>
              <a:gd name="adj2" fmla="val 42181"/>
              <a:gd name="adj3" fmla="val 127357"/>
              <a:gd name="adj4" fmla="val 39753"/>
            </a:avLst>
          </a:prstGeom>
          <a:solidFill>
            <a:schemeClr val="accent2">
              <a:lumMod val="20000"/>
              <a:lumOff val="80000"/>
            </a:schemeClr>
          </a:solidFill>
          <a:ln w="22225" cap="rnd">
            <a:solidFill>
              <a:schemeClr val="tx1"/>
            </a:solidFill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1" name="文字方塊 140"/>
          <p:cNvSpPr txBox="1"/>
          <p:nvPr/>
        </p:nvSpPr>
        <p:spPr>
          <a:xfrm>
            <a:off x="7397390" y="1741289"/>
            <a:ext cx="219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實就處</a:t>
            </a:r>
            <a:endParaRPr lang="zh-TW" altLang="en-US" sz="2400" dirty="0"/>
          </a:p>
        </p:txBody>
      </p:sp>
      <p:cxnSp>
        <p:nvCxnSpPr>
          <p:cNvPr id="142" name="直線接點 141"/>
          <p:cNvCxnSpPr/>
          <p:nvPr/>
        </p:nvCxnSpPr>
        <p:spPr>
          <a:xfrm>
            <a:off x="4043047" y="4164648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文字方塊 143"/>
          <p:cNvSpPr txBox="1"/>
          <p:nvPr/>
        </p:nvSpPr>
        <p:spPr>
          <a:xfrm>
            <a:off x="4455097" y="4300852"/>
            <a:ext cx="2422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solidFill>
                  <a:prstClr val="black"/>
                </a:solidFill>
                <a:latin typeface="Poppins Light"/>
              </a:rPr>
              <a:t>※108</a:t>
            </a:r>
            <a:r>
              <a:rPr lang="zh-TW" altLang="en-US" sz="1600" b="1" dirty="0" smtClean="0">
                <a:solidFill>
                  <a:prstClr val="black"/>
                </a:solidFill>
                <a:latin typeface="Poppins Light"/>
              </a:rPr>
              <a:t>年申請：</a:t>
            </a:r>
            <a:r>
              <a:rPr lang="en-US" altLang="zh-TW" sz="1600" b="1" dirty="0" smtClean="0">
                <a:solidFill>
                  <a:prstClr val="black"/>
                </a:solidFill>
                <a:latin typeface="Poppins Light"/>
              </a:rPr>
              <a:t>4</a:t>
            </a:r>
            <a:r>
              <a:rPr lang="zh-TW" altLang="en-US" sz="1600" b="1" dirty="0" smtClean="0">
                <a:solidFill>
                  <a:prstClr val="black"/>
                </a:solidFill>
                <a:latin typeface="Poppins Light"/>
              </a:rPr>
              <a:t>月底截止</a:t>
            </a:r>
            <a:endParaRPr lang="zh-TW" altLang="en-US" sz="16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7894263" y="5187717"/>
            <a:ext cx="269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校外實習登記表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7916802" y="5741167"/>
            <a:ext cx="2692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prstClr val="black"/>
                </a:solidFill>
                <a:latin typeface="Poppins Light"/>
                <a:hlinkClick r:id="rId2"/>
              </a:rPr>
              <a:t>校外實習個別</a:t>
            </a:r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實習計畫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54" name="直線接點 153"/>
          <p:cNvCxnSpPr/>
          <p:nvPr/>
        </p:nvCxnSpPr>
        <p:spPr>
          <a:xfrm>
            <a:off x="7539254" y="613201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文字方塊 154"/>
          <p:cNvSpPr txBox="1"/>
          <p:nvPr/>
        </p:nvSpPr>
        <p:spPr>
          <a:xfrm>
            <a:off x="7901562" y="4680332"/>
            <a:ext cx="254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prstClr val="black"/>
                </a:solidFill>
                <a:latin typeface="Poppins Light"/>
                <a:hlinkClick r:id="rId2"/>
              </a:rPr>
              <a:t>校外實習合約書</a:t>
            </a:r>
            <a:endParaRPr lang="zh-TW" altLang="en-US" sz="2400" b="1" dirty="0">
              <a:solidFill>
                <a:prstClr val="black"/>
              </a:solidFill>
              <a:latin typeface="Poppins Light"/>
            </a:endParaRPr>
          </a:p>
        </p:txBody>
      </p:sp>
      <p:cxnSp>
        <p:nvCxnSpPr>
          <p:cNvPr id="157" name="直線接點 156"/>
          <p:cNvCxnSpPr/>
          <p:nvPr/>
        </p:nvCxnSpPr>
        <p:spPr>
          <a:xfrm>
            <a:off x="7553759" y="4974469"/>
            <a:ext cx="462427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2" name="群組 6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6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6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文字方塊 6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78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文字方塊 80"/>
          <p:cNvSpPr txBox="1"/>
          <p:nvPr/>
        </p:nvSpPr>
        <p:spPr>
          <a:xfrm>
            <a:off x="174855" y="5217445"/>
            <a:ext cx="219429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師生產學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B2D5-829F-4572-8C04-33666B19D5D0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79" name="向右箭號 78"/>
          <p:cNvSpPr/>
          <p:nvPr/>
        </p:nvSpPr>
        <p:spPr>
          <a:xfrm>
            <a:off x="733022" y="1393373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向右箭號 81"/>
          <p:cNvSpPr/>
          <p:nvPr/>
        </p:nvSpPr>
        <p:spPr>
          <a:xfrm>
            <a:off x="733022" y="1999059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向右箭號 82"/>
          <p:cNvSpPr/>
          <p:nvPr/>
        </p:nvSpPr>
        <p:spPr>
          <a:xfrm>
            <a:off x="733022" y="264427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向右箭號 83"/>
          <p:cNvSpPr/>
          <p:nvPr/>
        </p:nvSpPr>
        <p:spPr>
          <a:xfrm>
            <a:off x="733022" y="330736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30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51" grpId="0"/>
      <p:bldP spid="52" grpId="0"/>
      <p:bldP spid="53" grpId="0"/>
      <p:bldP spid="54" grpId="0"/>
      <p:bldP spid="100" grpId="0"/>
      <p:bldP spid="103" grpId="0"/>
      <p:bldP spid="134" grpId="0"/>
      <p:bldP spid="137" grpId="0"/>
      <p:bldP spid="144" grpId="0"/>
      <p:bldP spid="152" grpId="0"/>
      <p:bldP spid="153" grpId="0"/>
      <p:bldP spid="155" grpId="0"/>
      <p:bldP spid="79" grpId="0" animBg="1"/>
      <p:bldP spid="82" grpId="0" animBg="1"/>
      <p:bldP spid="83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接點 91"/>
          <p:cNvCxnSpPr/>
          <p:nvPr/>
        </p:nvCxnSpPr>
        <p:spPr>
          <a:xfrm flipV="1">
            <a:off x="2747036" y="1436156"/>
            <a:ext cx="3360167" cy="1258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2" name="橢圓 121"/>
          <p:cNvSpPr/>
          <p:nvPr/>
        </p:nvSpPr>
        <p:spPr>
          <a:xfrm>
            <a:off x="-388879" y="4318594"/>
            <a:ext cx="3038505" cy="3038505"/>
          </a:xfrm>
          <a:prstGeom prst="ellipse">
            <a:avLst/>
          </a:prstGeom>
          <a:solidFill>
            <a:srgbClr val="70AD47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4" name="文字方塊 123"/>
          <p:cNvSpPr txBox="1"/>
          <p:nvPr/>
        </p:nvSpPr>
        <p:spPr>
          <a:xfrm>
            <a:off x="4169600" y="233616"/>
            <a:ext cx="190972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Calibri" panose="020F0502020204030204"/>
            </a:endParaRPr>
          </a:p>
        </p:txBody>
      </p:sp>
      <p:cxnSp>
        <p:nvCxnSpPr>
          <p:cNvPr id="125" name="直線接點 124"/>
          <p:cNvCxnSpPr/>
          <p:nvPr/>
        </p:nvCxnSpPr>
        <p:spPr>
          <a:xfrm flipV="1">
            <a:off x="2747036" y="1480111"/>
            <a:ext cx="3331907" cy="27824"/>
          </a:xfrm>
          <a:prstGeom prst="line">
            <a:avLst/>
          </a:prstGeom>
          <a:noFill/>
          <a:ln w="63500" cap="rnd" cmpd="thinThick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27" name="矩形 126"/>
          <p:cNvSpPr/>
          <p:nvPr/>
        </p:nvSpPr>
        <p:spPr>
          <a:xfrm>
            <a:off x="9240667" y="156672"/>
            <a:ext cx="2797478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2000" b="1" u="sng" dirty="0"/>
              <a:t>高教深耕計畫</a:t>
            </a:r>
            <a:endParaRPr lang="en-US" altLang="zh-TW" sz="2000" b="1" u="sng" dirty="0" smtClean="0"/>
          </a:p>
          <a:p>
            <a:r>
              <a:rPr lang="zh-TW" altLang="en-US" sz="2000" u="sng" dirty="0" smtClean="0"/>
              <a:t>子</a:t>
            </a:r>
            <a:r>
              <a:rPr lang="zh-TW" altLang="en-US" sz="2000" u="sng" dirty="0"/>
              <a:t>計畫</a:t>
            </a:r>
            <a:r>
              <a:rPr lang="en-US" altLang="zh-TW" sz="2000" u="sng" dirty="0"/>
              <a:t>1</a:t>
            </a:r>
            <a:r>
              <a:rPr lang="zh-TW" altLang="en-US" sz="2000" u="sng" dirty="0"/>
              <a:t>：「五力全開」創新</a:t>
            </a:r>
            <a:r>
              <a:rPr lang="zh-TW" altLang="en-US" sz="2000" b="1" u="sng" dirty="0"/>
              <a:t>教學</a:t>
            </a:r>
            <a:r>
              <a:rPr lang="zh-TW" altLang="en-US" sz="2000" u="sng" dirty="0" smtClean="0"/>
              <a:t>計畫徵件圖表</a:t>
            </a:r>
            <a:r>
              <a:rPr lang="en-US" altLang="zh-TW" sz="2000" u="sng" dirty="0" smtClean="0"/>
              <a:t>-</a:t>
            </a:r>
            <a:r>
              <a:rPr lang="zh-TW" altLang="en-US" sz="2000" u="sng" dirty="0" smtClean="0"/>
              <a:t>各方案說明</a:t>
            </a:r>
            <a:endParaRPr lang="zh-TW" altLang="en-US" sz="2000" u="sng" dirty="0"/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2653779" y="661680"/>
            <a:ext cx="3652013" cy="96045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en-US" sz="3200" b="1" dirty="0" smtClean="0">
                <a:solidFill>
                  <a:schemeClr val="accent6">
                    <a:lumMod val="50000"/>
                  </a:schemeClr>
                </a:solidFill>
                <a:latin typeface="Poppins"/>
                <a:ea typeface="+mn-ea"/>
                <a:cs typeface="+mn-cs"/>
              </a:rPr>
              <a:t>師生產業實務研習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  <a:latin typeface="Poppins"/>
              <a:ea typeface="+mn-ea"/>
              <a:cs typeface="+mn-cs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3442263" y="2481493"/>
            <a:ext cx="1490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申請</a:t>
            </a:r>
            <a:r>
              <a:rPr lang="zh-TW" altLang="en-US" sz="2800" b="1" dirty="0">
                <a:solidFill>
                  <a:prstClr val="black"/>
                </a:solidFill>
                <a:latin typeface="Poppins Light"/>
                <a:hlinkClick r:id="rId2"/>
              </a:rPr>
              <a:t>表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3442263" y="184524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徵件辦法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469376" y="3091189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成果報告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469375" y="3747901"/>
            <a:ext cx="2020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Poppins Light"/>
                <a:hlinkClick r:id="rId2"/>
              </a:rPr>
              <a:t>成果海報</a:t>
            </a:r>
            <a:endParaRPr lang="zh-TW" altLang="en-US" sz="2800" b="1" dirty="0">
              <a:solidFill>
                <a:prstClr val="black"/>
              </a:solidFill>
              <a:latin typeface="Poppins Light"/>
            </a:endParaRPr>
          </a:p>
        </p:txBody>
      </p:sp>
      <p:grpSp>
        <p:nvGrpSpPr>
          <p:cNvPr id="62" name="群組 61"/>
          <p:cNvGrpSpPr/>
          <p:nvPr/>
        </p:nvGrpSpPr>
        <p:grpSpPr>
          <a:xfrm>
            <a:off x="3043101" y="6156665"/>
            <a:ext cx="3834826" cy="369332"/>
            <a:chOff x="8156877" y="3943426"/>
            <a:chExt cx="3834826" cy="369332"/>
          </a:xfrm>
        </p:grpSpPr>
        <p:grpSp>
          <p:nvGrpSpPr>
            <p:cNvPr id="63" name="Google Shape;619;p39"/>
            <p:cNvGrpSpPr/>
            <p:nvPr/>
          </p:nvGrpSpPr>
          <p:grpSpPr>
            <a:xfrm>
              <a:off x="8156877" y="4031227"/>
              <a:ext cx="213150" cy="217617"/>
              <a:chOff x="3951850" y="2985350"/>
              <a:chExt cx="407950" cy="416500"/>
            </a:xfrm>
          </p:grpSpPr>
          <p:sp>
            <p:nvSpPr>
              <p:cNvPr id="65" name="Google Shape;620;p39"/>
              <p:cNvSpPr/>
              <p:nvPr/>
            </p:nvSpPr>
            <p:spPr>
              <a:xfrm>
                <a:off x="3951850" y="2985350"/>
                <a:ext cx="314800" cy="314825"/>
              </a:xfrm>
              <a:custGeom>
                <a:avLst/>
                <a:gdLst/>
                <a:ahLst/>
                <a:cxnLst/>
                <a:rect l="l" t="t" r="r" b="b"/>
                <a:pathLst>
                  <a:path w="12592" h="12593" fill="none" extrusionOk="0">
                    <a:moveTo>
                      <a:pt x="6284" y="1"/>
                    </a:moveTo>
                    <a:lnTo>
                      <a:pt x="6284" y="1"/>
                    </a:lnTo>
                    <a:lnTo>
                      <a:pt x="5967" y="25"/>
                    </a:lnTo>
                    <a:lnTo>
                      <a:pt x="5651" y="49"/>
                    </a:lnTo>
                    <a:lnTo>
                      <a:pt x="5334" y="74"/>
                    </a:lnTo>
                    <a:lnTo>
                      <a:pt x="5017" y="147"/>
                    </a:lnTo>
                    <a:lnTo>
                      <a:pt x="4725" y="220"/>
                    </a:lnTo>
                    <a:lnTo>
                      <a:pt x="4433" y="293"/>
                    </a:lnTo>
                    <a:lnTo>
                      <a:pt x="4141" y="390"/>
                    </a:lnTo>
                    <a:lnTo>
                      <a:pt x="3848" y="512"/>
                    </a:lnTo>
                    <a:lnTo>
                      <a:pt x="3556" y="634"/>
                    </a:lnTo>
                    <a:lnTo>
                      <a:pt x="3288" y="780"/>
                    </a:lnTo>
                    <a:lnTo>
                      <a:pt x="3020" y="926"/>
                    </a:lnTo>
                    <a:lnTo>
                      <a:pt x="2777" y="1072"/>
                    </a:lnTo>
                    <a:lnTo>
                      <a:pt x="2290" y="1437"/>
                    </a:lnTo>
                    <a:lnTo>
                      <a:pt x="1851" y="1852"/>
                    </a:lnTo>
                    <a:lnTo>
                      <a:pt x="1437" y="2290"/>
                    </a:lnTo>
                    <a:lnTo>
                      <a:pt x="1072" y="2777"/>
                    </a:lnTo>
                    <a:lnTo>
                      <a:pt x="901" y="3045"/>
                    </a:lnTo>
                    <a:lnTo>
                      <a:pt x="755" y="3313"/>
                    </a:lnTo>
                    <a:lnTo>
                      <a:pt x="609" y="3581"/>
                    </a:lnTo>
                    <a:lnTo>
                      <a:pt x="487" y="3849"/>
                    </a:lnTo>
                    <a:lnTo>
                      <a:pt x="390" y="4141"/>
                    </a:lnTo>
                    <a:lnTo>
                      <a:pt x="292" y="4433"/>
                    </a:lnTo>
                    <a:lnTo>
                      <a:pt x="195" y="4725"/>
                    </a:lnTo>
                    <a:lnTo>
                      <a:pt x="122" y="5042"/>
                    </a:lnTo>
                    <a:lnTo>
                      <a:pt x="73" y="5334"/>
                    </a:lnTo>
                    <a:lnTo>
                      <a:pt x="25" y="5651"/>
                    </a:lnTo>
                    <a:lnTo>
                      <a:pt x="0" y="5968"/>
                    </a:lnTo>
                    <a:lnTo>
                      <a:pt x="0" y="6308"/>
                    </a:lnTo>
                    <a:lnTo>
                      <a:pt x="0" y="6308"/>
                    </a:lnTo>
                    <a:lnTo>
                      <a:pt x="0" y="6625"/>
                    </a:lnTo>
                    <a:lnTo>
                      <a:pt x="25" y="6942"/>
                    </a:lnTo>
                    <a:lnTo>
                      <a:pt x="73" y="7258"/>
                    </a:lnTo>
                    <a:lnTo>
                      <a:pt x="122" y="7575"/>
                    </a:lnTo>
                    <a:lnTo>
                      <a:pt x="195" y="7867"/>
                    </a:lnTo>
                    <a:lnTo>
                      <a:pt x="292" y="8184"/>
                    </a:lnTo>
                    <a:lnTo>
                      <a:pt x="390" y="8476"/>
                    </a:lnTo>
                    <a:lnTo>
                      <a:pt x="487" y="8744"/>
                    </a:lnTo>
                    <a:lnTo>
                      <a:pt x="609" y="9036"/>
                    </a:lnTo>
                    <a:lnTo>
                      <a:pt x="755" y="9304"/>
                    </a:lnTo>
                    <a:lnTo>
                      <a:pt x="901" y="9572"/>
                    </a:lnTo>
                    <a:lnTo>
                      <a:pt x="1072" y="9816"/>
                    </a:lnTo>
                    <a:lnTo>
                      <a:pt x="1437" y="10303"/>
                    </a:lnTo>
                    <a:lnTo>
                      <a:pt x="1851" y="10741"/>
                    </a:lnTo>
                    <a:lnTo>
                      <a:pt x="2290" y="11155"/>
                    </a:lnTo>
                    <a:lnTo>
                      <a:pt x="2777" y="11520"/>
                    </a:lnTo>
                    <a:lnTo>
                      <a:pt x="3020" y="11691"/>
                    </a:lnTo>
                    <a:lnTo>
                      <a:pt x="3288" y="11837"/>
                    </a:lnTo>
                    <a:lnTo>
                      <a:pt x="3556" y="11983"/>
                    </a:lnTo>
                    <a:lnTo>
                      <a:pt x="3848" y="12105"/>
                    </a:lnTo>
                    <a:lnTo>
                      <a:pt x="4141" y="12202"/>
                    </a:lnTo>
                    <a:lnTo>
                      <a:pt x="4433" y="12300"/>
                    </a:lnTo>
                    <a:lnTo>
                      <a:pt x="4725" y="12397"/>
                    </a:lnTo>
                    <a:lnTo>
                      <a:pt x="5017" y="12470"/>
                    </a:lnTo>
                    <a:lnTo>
                      <a:pt x="5334" y="12519"/>
                    </a:lnTo>
                    <a:lnTo>
                      <a:pt x="5651" y="12568"/>
                    </a:lnTo>
                    <a:lnTo>
                      <a:pt x="5967" y="12592"/>
                    </a:lnTo>
                    <a:lnTo>
                      <a:pt x="6284" y="12592"/>
                    </a:lnTo>
                    <a:lnTo>
                      <a:pt x="6284" y="12592"/>
                    </a:lnTo>
                    <a:lnTo>
                      <a:pt x="6625" y="12592"/>
                    </a:lnTo>
                    <a:lnTo>
                      <a:pt x="6941" y="12568"/>
                    </a:lnTo>
                    <a:lnTo>
                      <a:pt x="7258" y="12519"/>
                    </a:lnTo>
                    <a:lnTo>
                      <a:pt x="7550" y="12470"/>
                    </a:lnTo>
                    <a:lnTo>
                      <a:pt x="7867" y="12397"/>
                    </a:lnTo>
                    <a:lnTo>
                      <a:pt x="8159" y="12300"/>
                    </a:lnTo>
                    <a:lnTo>
                      <a:pt x="8451" y="12202"/>
                    </a:lnTo>
                    <a:lnTo>
                      <a:pt x="8744" y="12105"/>
                    </a:lnTo>
                    <a:lnTo>
                      <a:pt x="9012" y="11983"/>
                    </a:lnTo>
                    <a:lnTo>
                      <a:pt x="9279" y="11837"/>
                    </a:lnTo>
                    <a:lnTo>
                      <a:pt x="9547" y="11691"/>
                    </a:lnTo>
                    <a:lnTo>
                      <a:pt x="9815" y="11520"/>
                    </a:lnTo>
                    <a:lnTo>
                      <a:pt x="10302" y="11155"/>
                    </a:lnTo>
                    <a:lnTo>
                      <a:pt x="10741" y="10741"/>
                    </a:lnTo>
                    <a:lnTo>
                      <a:pt x="11155" y="10303"/>
                    </a:lnTo>
                    <a:lnTo>
                      <a:pt x="11520" y="9816"/>
                    </a:lnTo>
                    <a:lnTo>
                      <a:pt x="11666" y="9572"/>
                    </a:lnTo>
                    <a:lnTo>
                      <a:pt x="11812" y="9304"/>
                    </a:lnTo>
                    <a:lnTo>
                      <a:pt x="11958" y="9036"/>
                    </a:lnTo>
                    <a:lnTo>
                      <a:pt x="12080" y="8744"/>
                    </a:lnTo>
                    <a:lnTo>
                      <a:pt x="12202" y="8476"/>
                    </a:lnTo>
                    <a:lnTo>
                      <a:pt x="12299" y="8184"/>
                    </a:lnTo>
                    <a:lnTo>
                      <a:pt x="12397" y="7867"/>
                    </a:lnTo>
                    <a:lnTo>
                      <a:pt x="12446" y="7575"/>
                    </a:lnTo>
                    <a:lnTo>
                      <a:pt x="12519" y="7258"/>
                    </a:lnTo>
                    <a:lnTo>
                      <a:pt x="12543" y="6942"/>
                    </a:lnTo>
                    <a:lnTo>
                      <a:pt x="12567" y="6625"/>
                    </a:lnTo>
                    <a:lnTo>
                      <a:pt x="12592" y="6308"/>
                    </a:lnTo>
                    <a:lnTo>
                      <a:pt x="12592" y="6308"/>
                    </a:lnTo>
                    <a:lnTo>
                      <a:pt x="12567" y="5968"/>
                    </a:lnTo>
                    <a:lnTo>
                      <a:pt x="12543" y="5651"/>
                    </a:lnTo>
                    <a:lnTo>
                      <a:pt x="12519" y="5334"/>
                    </a:lnTo>
                    <a:lnTo>
                      <a:pt x="12446" y="5042"/>
                    </a:lnTo>
                    <a:lnTo>
                      <a:pt x="12397" y="4725"/>
                    </a:lnTo>
                    <a:lnTo>
                      <a:pt x="12299" y="4433"/>
                    </a:lnTo>
                    <a:lnTo>
                      <a:pt x="12202" y="4141"/>
                    </a:lnTo>
                    <a:lnTo>
                      <a:pt x="12080" y="3849"/>
                    </a:lnTo>
                    <a:lnTo>
                      <a:pt x="11958" y="3581"/>
                    </a:lnTo>
                    <a:lnTo>
                      <a:pt x="11812" y="3313"/>
                    </a:lnTo>
                    <a:lnTo>
                      <a:pt x="11666" y="3045"/>
                    </a:lnTo>
                    <a:lnTo>
                      <a:pt x="11520" y="2777"/>
                    </a:lnTo>
                    <a:lnTo>
                      <a:pt x="11155" y="2290"/>
                    </a:lnTo>
                    <a:lnTo>
                      <a:pt x="10741" y="1852"/>
                    </a:lnTo>
                    <a:lnTo>
                      <a:pt x="10302" y="1437"/>
                    </a:lnTo>
                    <a:lnTo>
                      <a:pt x="9815" y="1072"/>
                    </a:lnTo>
                    <a:lnTo>
                      <a:pt x="9547" y="926"/>
                    </a:lnTo>
                    <a:lnTo>
                      <a:pt x="9279" y="780"/>
                    </a:lnTo>
                    <a:lnTo>
                      <a:pt x="9012" y="634"/>
                    </a:lnTo>
                    <a:lnTo>
                      <a:pt x="8744" y="512"/>
                    </a:lnTo>
                    <a:lnTo>
                      <a:pt x="8451" y="390"/>
                    </a:lnTo>
                    <a:lnTo>
                      <a:pt x="8159" y="293"/>
                    </a:lnTo>
                    <a:lnTo>
                      <a:pt x="7867" y="220"/>
                    </a:lnTo>
                    <a:lnTo>
                      <a:pt x="7550" y="147"/>
                    </a:lnTo>
                    <a:lnTo>
                      <a:pt x="7258" y="74"/>
                    </a:lnTo>
                    <a:lnTo>
                      <a:pt x="6941" y="49"/>
                    </a:lnTo>
                    <a:lnTo>
                      <a:pt x="6625" y="25"/>
                    </a:lnTo>
                    <a:lnTo>
                      <a:pt x="6284" y="1"/>
                    </a:lnTo>
                    <a:lnTo>
                      <a:pt x="6284" y="1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6" name="Google Shape;621;p39"/>
              <p:cNvSpPr/>
              <p:nvPr/>
            </p:nvSpPr>
            <p:spPr>
              <a:xfrm>
                <a:off x="3988375" y="3021875"/>
                <a:ext cx="241750" cy="241750"/>
              </a:xfrm>
              <a:custGeom>
                <a:avLst/>
                <a:gdLst/>
                <a:ahLst/>
                <a:cxnLst/>
                <a:rect l="l" t="t" r="r" b="b"/>
                <a:pathLst>
                  <a:path w="9670" h="9670" fill="none" extrusionOk="0">
                    <a:moveTo>
                      <a:pt x="4823" y="1"/>
                    </a:moveTo>
                    <a:lnTo>
                      <a:pt x="4823" y="1"/>
                    </a:lnTo>
                    <a:lnTo>
                      <a:pt x="4336" y="25"/>
                    </a:lnTo>
                    <a:lnTo>
                      <a:pt x="3849" y="98"/>
                    </a:lnTo>
                    <a:lnTo>
                      <a:pt x="3386" y="220"/>
                    </a:lnTo>
                    <a:lnTo>
                      <a:pt x="2947" y="391"/>
                    </a:lnTo>
                    <a:lnTo>
                      <a:pt x="2533" y="585"/>
                    </a:lnTo>
                    <a:lnTo>
                      <a:pt x="2144" y="829"/>
                    </a:lnTo>
                    <a:lnTo>
                      <a:pt x="1754" y="1121"/>
                    </a:lnTo>
                    <a:lnTo>
                      <a:pt x="1413" y="1438"/>
                    </a:lnTo>
                    <a:lnTo>
                      <a:pt x="1096" y="1779"/>
                    </a:lnTo>
                    <a:lnTo>
                      <a:pt x="829" y="2144"/>
                    </a:lnTo>
                    <a:lnTo>
                      <a:pt x="585" y="2534"/>
                    </a:lnTo>
                    <a:lnTo>
                      <a:pt x="390" y="2972"/>
                    </a:lnTo>
                    <a:lnTo>
                      <a:pt x="220" y="3411"/>
                    </a:lnTo>
                    <a:lnTo>
                      <a:pt x="98" y="3873"/>
                    </a:lnTo>
                    <a:lnTo>
                      <a:pt x="25" y="4336"/>
                    </a:lnTo>
                    <a:lnTo>
                      <a:pt x="1" y="4847"/>
                    </a:lnTo>
                    <a:lnTo>
                      <a:pt x="1" y="4847"/>
                    </a:lnTo>
                    <a:lnTo>
                      <a:pt x="25" y="5335"/>
                    </a:lnTo>
                    <a:lnTo>
                      <a:pt x="98" y="5822"/>
                    </a:lnTo>
                    <a:lnTo>
                      <a:pt x="220" y="6284"/>
                    </a:lnTo>
                    <a:lnTo>
                      <a:pt x="390" y="6723"/>
                    </a:lnTo>
                    <a:lnTo>
                      <a:pt x="585" y="7137"/>
                    </a:lnTo>
                    <a:lnTo>
                      <a:pt x="829" y="7527"/>
                    </a:lnTo>
                    <a:lnTo>
                      <a:pt x="1096" y="7916"/>
                    </a:lnTo>
                    <a:lnTo>
                      <a:pt x="1413" y="8257"/>
                    </a:lnTo>
                    <a:lnTo>
                      <a:pt x="1754" y="8574"/>
                    </a:lnTo>
                    <a:lnTo>
                      <a:pt x="2144" y="8842"/>
                    </a:lnTo>
                    <a:lnTo>
                      <a:pt x="2533" y="9085"/>
                    </a:lnTo>
                    <a:lnTo>
                      <a:pt x="2947" y="9280"/>
                    </a:lnTo>
                    <a:lnTo>
                      <a:pt x="3386" y="9451"/>
                    </a:lnTo>
                    <a:lnTo>
                      <a:pt x="3849" y="9572"/>
                    </a:lnTo>
                    <a:lnTo>
                      <a:pt x="4336" y="9645"/>
                    </a:lnTo>
                    <a:lnTo>
                      <a:pt x="4823" y="9670"/>
                    </a:lnTo>
                    <a:lnTo>
                      <a:pt x="4823" y="9670"/>
                    </a:lnTo>
                    <a:lnTo>
                      <a:pt x="5334" y="9645"/>
                    </a:lnTo>
                    <a:lnTo>
                      <a:pt x="5797" y="9572"/>
                    </a:lnTo>
                    <a:lnTo>
                      <a:pt x="6260" y="9451"/>
                    </a:lnTo>
                    <a:lnTo>
                      <a:pt x="6698" y="9280"/>
                    </a:lnTo>
                    <a:lnTo>
                      <a:pt x="7136" y="9085"/>
                    </a:lnTo>
                    <a:lnTo>
                      <a:pt x="7526" y="8842"/>
                    </a:lnTo>
                    <a:lnTo>
                      <a:pt x="7892" y="8574"/>
                    </a:lnTo>
                    <a:lnTo>
                      <a:pt x="8232" y="8257"/>
                    </a:lnTo>
                    <a:lnTo>
                      <a:pt x="8549" y="7916"/>
                    </a:lnTo>
                    <a:lnTo>
                      <a:pt x="8841" y="7527"/>
                    </a:lnTo>
                    <a:lnTo>
                      <a:pt x="9085" y="7137"/>
                    </a:lnTo>
                    <a:lnTo>
                      <a:pt x="9280" y="6723"/>
                    </a:lnTo>
                    <a:lnTo>
                      <a:pt x="9450" y="6284"/>
                    </a:lnTo>
                    <a:lnTo>
                      <a:pt x="9572" y="5822"/>
                    </a:lnTo>
                    <a:lnTo>
                      <a:pt x="9645" y="5335"/>
                    </a:lnTo>
                    <a:lnTo>
                      <a:pt x="9669" y="4847"/>
                    </a:lnTo>
                    <a:lnTo>
                      <a:pt x="9669" y="4847"/>
                    </a:lnTo>
                    <a:lnTo>
                      <a:pt x="9645" y="4336"/>
                    </a:lnTo>
                    <a:lnTo>
                      <a:pt x="9572" y="3873"/>
                    </a:lnTo>
                    <a:lnTo>
                      <a:pt x="9450" y="3411"/>
                    </a:lnTo>
                    <a:lnTo>
                      <a:pt x="9280" y="2972"/>
                    </a:lnTo>
                    <a:lnTo>
                      <a:pt x="9085" y="2534"/>
                    </a:lnTo>
                    <a:lnTo>
                      <a:pt x="8841" y="2144"/>
                    </a:lnTo>
                    <a:lnTo>
                      <a:pt x="8549" y="1779"/>
                    </a:lnTo>
                    <a:lnTo>
                      <a:pt x="8232" y="1438"/>
                    </a:lnTo>
                    <a:lnTo>
                      <a:pt x="7892" y="1121"/>
                    </a:lnTo>
                    <a:lnTo>
                      <a:pt x="7526" y="829"/>
                    </a:lnTo>
                    <a:lnTo>
                      <a:pt x="7136" y="585"/>
                    </a:lnTo>
                    <a:lnTo>
                      <a:pt x="6698" y="391"/>
                    </a:lnTo>
                    <a:lnTo>
                      <a:pt x="6260" y="220"/>
                    </a:lnTo>
                    <a:lnTo>
                      <a:pt x="5797" y="98"/>
                    </a:lnTo>
                    <a:lnTo>
                      <a:pt x="5334" y="25"/>
                    </a:lnTo>
                    <a:lnTo>
                      <a:pt x="4823" y="1"/>
                    </a:lnTo>
                    <a:lnTo>
                      <a:pt x="4823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Google Shape;622;p39"/>
              <p:cNvSpPr/>
              <p:nvPr/>
            </p:nvSpPr>
            <p:spPr>
              <a:xfrm>
                <a:off x="4024300" y="3058425"/>
                <a:ext cx="84650" cy="84650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3386" fill="none" extrusionOk="0">
                    <a:moveTo>
                      <a:pt x="0" y="3385"/>
                    </a:moveTo>
                    <a:lnTo>
                      <a:pt x="0" y="3385"/>
                    </a:lnTo>
                    <a:lnTo>
                      <a:pt x="25" y="3020"/>
                    </a:lnTo>
                    <a:lnTo>
                      <a:pt x="74" y="2704"/>
                    </a:lnTo>
                    <a:lnTo>
                      <a:pt x="147" y="2363"/>
                    </a:lnTo>
                    <a:lnTo>
                      <a:pt x="268" y="2070"/>
                    </a:lnTo>
                    <a:lnTo>
                      <a:pt x="414" y="1754"/>
                    </a:lnTo>
                    <a:lnTo>
                      <a:pt x="585" y="1486"/>
                    </a:lnTo>
                    <a:lnTo>
                      <a:pt x="780" y="1218"/>
                    </a:lnTo>
                    <a:lnTo>
                      <a:pt x="999" y="974"/>
                    </a:lnTo>
                    <a:lnTo>
                      <a:pt x="1243" y="755"/>
                    </a:lnTo>
                    <a:lnTo>
                      <a:pt x="1510" y="560"/>
                    </a:lnTo>
                    <a:lnTo>
                      <a:pt x="1778" y="390"/>
                    </a:lnTo>
                    <a:lnTo>
                      <a:pt x="2071" y="244"/>
                    </a:lnTo>
                    <a:lnTo>
                      <a:pt x="2387" y="146"/>
                    </a:lnTo>
                    <a:lnTo>
                      <a:pt x="2704" y="49"/>
                    </a:lnTo>
                    <a:lnTo>
                      <a:pt x="3045" y="0"/>
                    </a:lnTo>
                    <a:lnTo>
                      <a:pt x="3386" y="0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Google Shape;623;p39"/>
              <p:cNvSpPr/>
              <p:nvPr/>
            </p:nvSpPr>
            <p:spPr>
              <a:xfrm>
                <a:off x="4205750" y="3248375"/>
                <a:ext cx="154050" cy="153475"/>
              </a:xfrm>
              <a:custGeom>
                <a:avLst/>
                <a:gdLst/>
                <a:ahLst/>
                <a:cxnLst/>
                <a:rect l="l" t="t" r="r" b="b"/>
                <a:pathLst>
                  <a:path w="6162" h="6139" fill="none" extrusionOk="0">
                    <a:moveTo>
                      <a:pt x="0" y="1024"/>
                    </a:moveTo>
                    <a:lnTo>
                      <a:pt x="4969" y="5992"/>
                    </a:lnTo>
                    <a:lnTo>
                      <a:pt x="4969" y="5992"/>
                    </a:lnTo>
                    <a:lnTo>
                      <a:pt x="5042" y="6041"/>
                    </a:lnTo>
                    <a:lnTo>
                      <a:pt x="5115" y="6090"/>
                    </a:lnTo>
                    <a:lnTo>
                      <a:pt x="5212" y="6114"/>
                    </a:lnTo>
                    <a:lnTo>
                      <a:pt x="5310" y="6138"/>
                    </a:lnTo>
                    <a:lnTo>
                      <a:pt x="5407" y="6114"/>
                    </a:lnTo>
                    <a:lnTo>
                      <a:pt x="5480" y="6090"/>
                    </a:lnTo>
                    <a:lnTo>
                      <a:pt x="5577" y="6041"/>
                    </a:lnTo>
                    <a:lnTo>
                      <a:pt x="5651" y="5992"/>
                    </a:lnTo>
                    <a:lnTo>
                      <a:pt x="6016" y="5627"/>
                    </a:lnTo>
                    <a:lnTo>
                      <a:pt x="6016" y="5627"/>
                    </a:lnTo>
                    <a:lnTo>
                      <a:pt x="6089" y="5554"/>
                    </a:lnTo>
                    <a:lnTo>
                      <a:pt x="6138" y="5456"/>
                    </a:lnTo>
                    <a:lnTo>
                      <a:pt x="6162" y="5359"/>
                    </a:lnTo>
                    <a:lnTo>
                      <a:pt x="6162" y="5286"/>
                    </a:lnTo>
                    <a:lnTo>
                      <a:pt x="6162" y="5188"/>
                    </a:lnTo>
                    <a:lnTo>
                      <a:pt x="6138" y="5091"/>
                    </a:lnTo>
                    <a:lnTo>
                      <a:pt x="6089" y="5018"/>
                    </a:lnTo>
                    <a:lnTo>
                      <a:pt x="6016" y="4921"/>
                    </a:lnTo>
                    <a:lnTo>
                      <a:pt x="1072" y="1"/>
                    </a:lnTo>
                  </a:path>
                </a:pathLst>
              </a:custGeom>
              <a:noFill/>
              <a:ln w="121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64" name="文字方塊 63"/>
            <p:cNvSpPr txBox="1"/>
            <p:nvPr/>
          </p:nvSpPr>
          <p:spPr>
            <a:xfrm>
              <a:off x="8410826" y="3943426"/>
              <a:ext cx="3580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網路資訊 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(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教資中心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-</a:t>
              </a:r>
              <a:r>
                <a:rPr lang="zh-TW" altLang="en-US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高教深耕網</a:t>
              </a:r>
              <a:r>
                <a:rPr lang="en-US" altLang="zh-TW" b="1" dirty="0" smtClean="0">
                  <a:solidFill>
                    <a:prstClr val="black"/>
                  </a:solidFill>
                  <a:latin typeface="Poppins Light"/>
                  <a:hlinkClick r:id="rId3"/>
                </a:rPr>
                <a:t>)</a:t>
              </a:r>
              <a:endParaRPr lang="zh-TW" altLang="en-US" b="1" dirty="0">
                <a:solidFill>
                  <a:prstClr val="black"/>
                </a:solidFill>
                <a:latin typeface="Poppins Light"/>
              </a:endParaRPr>
            </a:p>
          </p:txBody>
        </p:sp>
      </p:grpSp>
      <p:sp>
        <p:nvSpPr>
          <p:cNvPr id="39" name="Google Shape;489;p39">
            <a:hlinkClick r:id="rId4" action="ppaction://hlinksldjump"/>
          </p:cNvPr>
          <p:cNvSpPr/>
          <p:nvPr/>
        </p:nvSpPr>
        <p:spPr>
          <a:xfrm>
            <a:off x="11321377" y="6133407"/>
            <a:ext cx="385895" cy="336746"/>
          </a:xfrm>
          <a:custGeom>
            <a:avLst/>
            <a:gdLst/>
            <a:ahLst/>
            <a:cxnLst/>
            <a:rect l="l" t="t" r="r" b="b"/>
            <a:pathLst>
              <a:path w="18365" h="16026" fill="none" extrusionOk="0">
                <a:moveTo>
                  <a:pt x="9182" y="0"/>
                </a:moveTo>
                <a:lnTo>
                  <a:pt x="0" y="8841"/>
                </a:lnTo>
                <a:lnTo>
                  <a:pt x="2874" y="8841"/>
                </a:lnTo>
                <a:lnTo>
                  <a:pt x="2874" y="15246"/>
                </a:lnTo>
                <a:lnTo>
                  <a:pt x="2874" y="15246"/>
                </a:lnTo>
                <a:lnTo>
                  <a:pt x="2899" y="15417"/>
                </a:lnTo>
                <a:lnTo>
                  <a:pt x="2947" y="15563"/>
                </a:lnTo>
                <a:lnTo>
                  <a:pt x="3020" y="15685"/>
                </a:lnTo>
                <a:lnTo>
                  <a:pt x="3093" y="15806"/>
                </a:lnTo>
                <a:lnTo>
                  <a:pt x="3215" y="15904"/>
                </a:lnTo>
                <a:lnTo>
                  <a:pt x="3361" y="15977"/>
                </a:lnTo>
                <a:lnTo>
                  <a:pt x="3508" y="16026"/>
                </a:lnTo>
                <a:lnTo>
                  <a:pt x="3654" y="16026"/>
                </a:lnTo>
                <a:lnTo>
                  <a:pt x="7404" y="16026"/>
                </a:lnTo>
                <a:lnTo>
                  <a:pt x="7404" y="13420"/>
                </a:lnTo>
                <a:lnTo>
                  <a:pt x="7404" y="13420"/>
                </a:lnTo>
                <a:lnTo>
                  <a:pt x="7429" y="13127"/>
                </a:lnTo>
                <a:lnTo>
                  <a:pt x="7526" y="12860"/>
                </a:lnTo>
                <a:lnTo>
                  <a:pt x="7648" y="12616"/>
                </a:lnTo>
                <a:lnTo>
                  <a:pt x="7818" y="12421"/>
                </a:lnTo>
                <a:lnTo>
                  <a:pt x="8038" y="12251"/>
                </a:lnTo>
                <a:lnTo>
                  <a:pt x="8257" y="12129"/>
                </a:lnTo>
                <a:lnTo>
                  <a:pt x="8525" y="12031"/>
                </a:lnTo>
                <a:lnTo>
                  <a:pt x="8817" y="12007"/>
                </a:lnTo>
                <a:lnTo>
                  <a:pt x="9548" y="12007"/>
                </a:lnTo>
                <a:lnTo>
                  <a:pt x="9548" y="12007"/>
                </a:lnTo>
                <a:lnTo>
                  <a:pt x="9840" y="12031"/>
                </a:lnTo>
                <a:lnTo>
                  <a:pt x="10108" y="12129"/>
                </a:lnTo>
                <a:lnTo>
                  <a:pt x="10327" y="12251"/>
                </a:lnTo>
                <a:lnTo>
                  <a:pt x="10546" y="12421"/>
                </a:lnTo>
                <a:lnTo>
                  <a:pt x="10717" y="12616"/>
                </a:lnTo>
                <a:lnTo>
                  <a:pt x="10838" y="12860"/>
                </a:lnTo>
                <a:lnTo>
                  <a:pt x="10936" y="13127"/>
                </a:lnTo>
                <a:lnTo>
                  <a:pt x="10960" y="13420"/>
                </a:lnTo>
                <a:lnTo>
                  <a:pt x="10960" y="16026"/>
                </a:lnTo>
                <a:lnTo>
                  <a:pt x="14711" y="16026"/>
                </a:lnTo>
                <a:lnTo>
                  <a:pt x="14711" y="16026"/>
                </a:lnTo>
                <a:lnTo>
                  <a:pt x="14857" y="16026"/>
                </a:lnTo>
                <a:lnTo>
                  <a:pt x="15003" y="15977"/>
                </a:lnTo>
                <a:lnTo>
                  <a:pt x="15149" y="15904"/>
                </a:lnTo>
                <a:lnTo>
                  <a:pt x="15271" y="15806"/>
                </a:lnTo>
                <a:lnTo>
                  <a:pt x="15344" y="15685"/>
                </a:lnTo>
                <a:lnTo>
                  <a:pt x="15417" y="15563"/>
                </a:lnTo>
                <a:lnTo>
                  <a:pt x="15466" y="15417"/>
                </a:lnTo>
                <a:lnTo>
                  <a:pt x="15490" y="15246"/>
                </a:lnTo>
                <a:lnTo>
                  <a:pt x="15490" y="8841"/>
                </a:lnTo>
                <a:lnTo>
                  <a:pt x="18364" y="8841"/>
                </a:lnTo>
                <a:lnTo>
                  <a:pt x="9182" y="0"/>
                </a:lnTo>
                <a:close/>
              </a:path>
            </a:pathLst>
          </a:custGeom>
          <a:noFill/>
          <a:ln w="121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文字方塊 39"/>
          <p:cNvSpPr txBox="1"/>
          <p:nvPr/>
        </p:nvSpPr>
        <p:spPr>
          <a:xfrm>
            <a:off x="174855" y="5217445"/>
            <a:ext cx="219429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Poppins"/>
              </a:rPr>
              <a:t>師生產學</a:t>
            </a:r>
            <a:endParaRPr lang="zh-TW" altLang="en-US" sz="3600" b="1" dirty="0">
              <a:solidFill>
                <a:schemeClr val="bg1"/>
              </a:solidFill>
              <a:latin typeface="Poppins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3E7E-90E4-4A8E-A65C-A29E3D8DE3F1}" type="datetime1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4E4BE-4043-4F46-96D9-2CF57C9731F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2976530" y="2003648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向右箭號 41"/>
          <p:cNvSpPr/>
          <p:nvPr/>
        </p:nvSpPr>
        <p:spPr>
          <a:xfrm>
            <a:off x="2976530" y="2651864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向右箭號 42"/>
          <p:cNvSpPr/>
          <p:nvPr/>
        </p:nvSpPr>
        <p:spPr>
          <a:xfrm>
            <a:off x="2976530" y="3265183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>
            <a:off x="2976530" y="3885741"/>
            <a:ext cx="390698" cy="224443"/>
          </a:xfrm>
          <a:prstGeom prst="rightArrow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28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51" grpId="0"/>
      <p:bldP spid="52" grpId="0"/>
      <p:bldP spid="53" grpId="0"/>
      <p:bldP spid="54" grpId="0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1506</Words>
  <Application>Microsoft Office PowerPoint</Application>
  <PresentationFormat>寬螢幕</PresentationFormat>
  <Paragraphs>340</Paragraphs>
  <Slides>24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Adobe 仿宋 Std R</vt:lpstr>
      <vt:lpstr>Adobe 楷体 Std R</vt:lpstr>
      <vt:lpstr>Poppins</vt:lpstr>
      <vt:lpstr>Poppins Light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增能輔導社群</vt:lpstr>
      <vt:lpstr>戶外教育社群</vt:lpstr>
      <vt:lpstr>職能導向社群</vt:lpstr>
      <vt:lpstr>專業外語社群</vt:lpstr>
      <vt:lpstr>教育部108學年度 「補助技專校院辦理教師產業研習研究計畫」</vt:lpstr>
      <vt:lpstr>師生深耕</vt:lpstr>
      <vt:lpstr>師生產業實務研習</vt:lpstr>
      <vt:lpstr>業界專家協同教學</vt:lpstr>
      <vt:lpstr>深碗課程</vt:lpstr>
      <vt:lpstr>微型課程</vt:lpstr>
      <vt:lpstr>程式課程全校推動計畫</vt:lpstr>
      <vt:lpstr>境外移地教學</vt:lpstr>
      <vt:lpstr>教學課程 (職能培育)</vt:lpstr>
      <vt:lpstr>教學課程 (數位科技)</vt:lpstr>
      <vt:lpstr>辦理跨領域競賽補助計畫</vt:lpstr>
      <vt:lpstr>優良創新課程及教學教材競賽</vt:lpstr>
      <vt:lpstr>國際展演競賽計畫</vt:lpstr>
      <vt:lpstr>高中創新專題指導計畫</vt:lpstr>
      <vt:lpstr>創新教學研究計畫</vt:lpstr>
      <vt:lpstr>教學空間與設備資源</vt:lpstr>
      <vt:lpstr>教學空間與設備資源</vt:lpstr>
      <vt:lpstr>簡報結束(Q&amp;A)                         感謝聆聽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User</cp:lastModifiedBy>
  <cp:revision>285</cp:revision>
  <cp:lastPrinted>2019-01-04T01:21:31Z</cp:lastPrinted>
  <dcterms:created xsi:type="dcterms:W3CDTF">2019-01-02T01:37:27Z</dcterms:created>
  <dcterms:modified xsi:type="dcterms:W3CDTF">2019-05-07T03:00:55Z</dcterms:modified>
</cp:coreProperties>
</file>