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sldIdLst>
    <p:sldId id="310" r:id="rId2"/>
    <p:sldId id="256" r:id="rId3"/>
    <p:sldId id="304" r:id="rId4"/>
    <p:sldId id="282" r:id="rId5"/>
    <p:sldId id="259" r:id="rId6"/>
    <p:sldId id="261" r:id="rId7"/>
    <p:sldId id="283" r:id="rId8"/>
    <p:sldId id="262" r:id="rId9"/>
    <p:sldId id="263" r:id="rId10"/>
    <p:sldId id="257" r:id="rId11"/>
    <p:sldId id="293" r:id="rId12"/>
    <p:sldId id="264" r:id="rId13"/>
    <p:sldId id="294" r:id="rId14"/>
    <p:sldId id="279" r:id="rId15"/>
    <p:sldId id="290" r:id="rId16"/>
    <p:sldId id="306" r:id="rId17"/>
    <p:sldId id="269" r:id="rId18"/>
    <p:sldId id="270" r:id="rId19"/>
    <p:sldId id="268" r:id="rId20"/>
    <p:sldId id="291" r:id="rId21"/>
    <p:sldId id="271" r:id="rId22"/>
    <p:sldId id="292" r:id="rId23"/>
    <p:sldId id="272" r:id="rId24"/>
    <p:sldId id="273" r:id="rId25"/>
    <p:sldId id="274" r:id="rId26"/>
    <p:sldId id="296" r:id="rId27"/>
    <p:sldId id="275" r:id="rId28"/>
    <p:sldId id="297" r:id="rId29"/>
    <p:sldId id="276" r:id="rId30"/>
    <p:sldId id="287" r:id="rId31"/>
    <p:sldId id="280" r:id="rId32"/>
    <p:sldId id="288" r:id="rId33"/>
    <p:sldId id="307" r:id="rId34"/>
    <p:sldId id="265" r:id="rId35"/>
    <p:sldId id="266" r:id="rId36"/>
    <p:sldId id="267" r:id="rId37"/>
    <p:sldId id="295" r:id="rId38"/>
    <p:sldId id="308" r:id="rId39"/>
    <p:sldId id="278" r:id="rId40"/>
    <p:sldId id="285" r:id="rId41"/>
    <p:sldId id="277" r:id="rId42"/>
    <p:sldId id="286" r:id="rId43"/>
    <p:sldId id="309" r:id="rId44"/>
    <p:sldId id="260" r:id="rId45"/>
    <p:sldId id="284" r:id="rId46"/>
    <p:sldId id="258" r:id="rId47"/>
    <p:sldId id="298" r:id="rId48"/>
    <p:sldId id="299" r:id="rId49"/>
    <p:sldId id="300" r:id="rId50"/>
    <p:sldId id="305" r:id="rId51"/>
    <p:sldId id="303" r:id="rId5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94664" autoAdjust="0"/>
  </p:normalViewPr>
  <p:slideViewPr>
    <p:cSldViewPr>
      <p:cViewPr varScale="1">
        <p:scale>
          <a:sx n="109" d="100"/>
          <a:sy n="109" d="100"/>
        </p:scale>
        <p:origin x="129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85D1B3-5CCB-41C7-8506-1CDED82D289F}" type="datetimeFigureOut">
              <a:rPr lang="zh-TW" altLang="en-US" smtClean="0"/>
              <a:t>2019/10/29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A7322F-E5C4-494C-8341-C912A0B4B8D1}" type="slidenum">
              <a:rPr lang="zh-TW" altLang="en-US" smtClean="0"/>
              <a:t>‹#›</a:t>
            </a:fld>
            <a:endParaRPr lang="zh-TW" altLang="en-US"/>
          </a:p>
        </p:txBody>
      </p:sp>
    </p:spTree>
    <p:extLst>
      <p:ext uri="{BB962C8B-B14F-4D97-AF65-F5344CB8AC3E}">
        <p14:creationId xmlns:p14="http://schemas.microsoft.com/office/powerpoint/2010/main" val="4266044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6587535-7E46-4353-AEAC-48A5D01B6896}" type="slidenum">
              <a:rPr lang="zh-TW" altLang="en-US" smtClean="0"/>
              <a:t>3</a:t>
            </a:fld>
            <a:endParaRPr lang="zh-TW" altLang="en-US"/>
          </a:p>
        </p:txBody>
      </p:sp>
    </p:spTree>
    <p:extLst>
      <p:ext uri="{BB962C8B-B14F-4D97-AF65-F5344CB8AC3E}">
        <p14:creationId xmlns:p14="http://schemas.microsoft.com/office/powerpoint/2010/main" val="391525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6587535-7E46-4353-AEAC-48A5D01B6896}" type="slidenum">
              <a:rPr lang="zh-TW" altLang="en-US" smtClean="0"/>
              <a:t>16</a:t>
            </a:fld>
            <a:endParaRPr lang="zh-TW" altLang="en-US"/>
          </a:p>
        </p:txBody>
      </p:sp>
    </p:spTree>
    <p:extLst>
      <p:ext uri="{BB962C8B-B14F-4D97-AF65-F5344CB8AC3E}">
        <p14:creationId xmlns:p14="http://schemas.microsoft.com/office/powerpoint/2010/main" val="3541900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6587535-7E46-4353-AEAC-48A5D01B6896}" type="slidenum">
              <a:rPr lang="zh-TW" altLang="en-US" smtClean="0"/>
              <a:t>33</a:t>
            </a:fld>
            <a:endParaRPr lang="zh-TW" altLang="en-US"/>
          </a:p>
        </p:txBody>
      </p:sp>
    </p:spTree>
    <p:extLst>
      <p:ext uri="{BB962C8B-B14F-4D97-AF65-F5344CB8AC3E}">
        <p14:creationId xmlns:p14="http://schemas.microsoft.com/office/powerpoint/2010/main" val="406224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6587535-7E46-4353-AEAC-48A5D01B6896}" type="slidenum">
              <a:rPr lang="zh-TW" altLang="en-US" smtClean="0"/>
              <a:t>38</a:t>
            </a:fld>
            <a:endParaRPr lang="zh-TW" altLang="en-US"/>
          </a:p>
        </p:txBody>
      </p:sp>
    </p:spTree>
    <p:extLst>
      <p:ext uri="{BB962C8B-B14F-4D97-AF65-F5344CB8AC3E}">
        <p14:creationId xmlns:p14="http://schemas.microsoft.com/office/powerpoint/2010/main" val="1438013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6587535-7E46-4353-AEAC-48A5D01B6896}" type="slidenum">
              <a:rPr lang="zh-TW" altLang="en-US" smtClean="0"/>
              <a:t>43</a:t>
            </a:fld>
            <a:endParaRPr lang="zh-TW" altLang="en-US"/>
          </a:p>
        </p:txBody>
      </p:sp>
    </p:spTree>
    <p:extLst>
      <p:ext uri="{BB962C8B-B14F-4D97-AF65-F5344CB8AC3E}">
        <p14:creationId xmlns:p14="http://schemas.microsoft.com/office/powerpoint/2010/main" val="1888836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6587535-7E46-4353-AEAC-48A5D01B6896}" type="slidenum">
              <a:rPr lang="zh-TW" altLang="en-US" smtClean="0"/>
              <a:t>50</a:t>
            </a:fld>
            <a:endParaRPr lang="zh-TW" altLang="en-US"/>
          </a:p>
        </p:txBody>
      </p:sp>
    </p:spTree>
    <p:extLst>
      <p:ext uri="{BB962C8B-B14F-4D97-AF65-F5344CB8AC3E}">
        <p14:creationId xmlns:p14="http://schemas.microsoft.com/office/powerpoint/2010/main" val="304214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
        <p:nvSpPr>
          <p:cNvPr id="2" name="標題 1"/>
          <p:cNvSpPr>
            <a:spLocks noGrp="1"/>
          </p:cNvSpPr>
          <p:nvPr>
            <p:ph type="ctrTitle"/>
          </p:nvPr>
        </p:nvSpPr>
        <p:spPr>
          <a:xfrm>
            <a:off x="685800" y="2130431"/>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B11068B-D682-4134-A495-8F048D551BCC}" type="datetime1">
              <a:rPr lang="zh-TW" altLang="en-US" smtClean="0"/>
              <a:t>2019/10/29</a:t>
            </a:fld>
            <a:endParaRPr lang="zh-TW" altLang="en-US"/>
          </a:p>
        </p:txBody>
      </p:sp>
      <p:sp>
        <p:nvSpPr>
          <p:cNvPr id="5" name="頁尾版面配置區 4"/>
          <p:cNvSpPr>
            <a:spLocks noGrp="1"/>
          </p:cNvSpPr>
          <p:nvPr>
            <p:ph type="ftr" sz="quarter" idx="11"/>
          </p:nvPr>
        </p:nvSpPr>
        <p:spPr/>
        <p:txBody>
          <a:bodyPr/>
          <a:lstStyle/>
          <a:p>
            <a:endParaRPr lang="zh-TW" altLang="en-US" dirty="0"/>
          </a:p>
        </p:txBody>
      </p:sp>
      <p:sp>
        <p:nvSpPr>
          <p:cNvPr id="6" name="投影片編號版面配置區 5"/>
          <p:cNvSpPr>
            <a:spLocks noGrp="1"/>
          </p:cNvSpPr>
          <p:nvPr>
            <p:ph type="sldNum" sz="quarter" idx="12"/>
          </p:nvPr>
        </p:nvSpPr>
        <p:spPr/>
        <p:txBody>
          <a:bodyPr/>
          <a:lstStyle/>
          <a:p>
            <a:fld id="{62C147BD-F43C-426F-A176-6F785A4ABD07}" type="slidenum">
              <a:rPr lang="zh-TW" altLang="en-US" smtClean="0"/>
              <a:t>‹#›</a:t>
            </a:fld>
            <a:endParaRPr lang="zh-TW" altLang="en-US"/>
          </a:p>
        </p:txBody>
      </p:sp>
    </p:spTree>
    <p:extLst>
      <p:ext uri="{BB962C8B-B14F-4D97-AF65-F5344CB8AC3E}">
        <p14:creationId xmlns:p14="http://schemas.microsoft.com/office/powerpoint/2010/main" val="23016776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
        <p:nvSpPr>
          <p:cNvPr id="2" name="直排標題 1"/>
          <p:cNvSpPr>
            <a:spLocks noGrp="1"/>
          </p:cNvSpPr>
          <p:nvPr>
            <p:ph type="title" orient="vert"/>
          </p:nvPr>
        </p:nvSpPr>
        <p:spPr>
          <a:xfrm>
            <a:off x="6629400" y="274644"/>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44"/>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B326FC5-EF25-4736-BF7D-20139718159B}" type="datetime1">
              <a:rPr lang="zh-TW" altLang="en-US" smtClean="0"/>
              <a:t>2019/10/29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C147BD-F43C-426F-A176-6F785A4ABD07}" type="slidenum">
              <a:rPr lang="zh-TW" altLang="en-US" smtClean="0"/>
              <a:t>‹#›</a:t>
            </a:fld>
            <a:endParaRPr lang="zh-TW" altLang="en-US"/>
          </a:p>
        </p:txBody>
      </p:sp>
    </p:spTree>
    <p:extLst>
      <p:ext uri="{BB962C8B-B14F-4D97-AF65-F5344CB8AC3E}">
        <p14:creationId xmlns:p14="http://schemas.microsoft.com/office/powerpoint/2010/main" val="179419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86FD6CC-DCBF-4336-88DB-098DE9D53C64}" type="datetime1">
              <a:rPr lang="zh-TW" altLang="en-US" smtClean="0"/>
              <a:t>2019/10/29</a:t>
            </a:fld>
            <a:endParaRPr lang="zh-TW" altLang="en-US"/>
          </a:p>
        </p:txBody>
      </p:sp>
      <p:sp>
        <p:nvSpPr>
          <p:cNvPr id="5" name="頁尾版面配置區 4"/>
          <p:cNvSpPr>
            <a:spLocks noGrp="1"/>
          </p:cNvSpPr>
          <p:nvPr>
            <p:ph type="ftr" sz="quarter" idx="11"/>
          </p:nvPr>
        </p:nvSpPr>
        <p:spPr/>
        <p:txBody>
          <a:bodyPr/>
          <a:lstStyle/>
          <a:p>
            <a:endParaRPr lang="zh-TW" altLang="en-US" dirty="0"/>
          </a:p>
        </p:txBody>
      </p:sp>
      <p:sp>
        <p:nvSpPr>
          <p:cNvPr id="6" name="投影片編號版面配置區 5"/>
          <p:cNvSpPr>
            <a:spLocks noGrp="1"/>
          </p:cNvSpPr>
          <p:nvPr>
            <p:ph type="sldNum" sz="quarter" idx="12"/>
          </p:nvPr>
        </p:nvSpPr>
        <p:spPr/>
        <p:txBody>
          <a:bodyPr/>
          <a:lstStyle/>
          <a:p>
            <a:fld id="{62C147BD-F43C-426F-A176-6F785A4ABD07}" type="slidenum">
              <a:rPr lang="zh-TW" altLang="en-US" smtClean="0"/>
              <a:t>‹#›</a:t>
            </a:fld>
            <a:endParaRPr lang="zh-TW" altLang="en-US"/>
          </a:p>
        </p:txBody>
      </p:sp>
    </p:spTree>
    <p:extLst>
      <p:ext uri="{BB962C8B-B14F-4D97-AF65-F5344CB8AC3E}">
        <p14:creationId xmlns:p14="http://schemas.microsoft.com/office/powerpoint/2010/main" val="40276877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
        <p:nvSpPr>
          <p:cNvPr id="2" name="標題 1"/>
          <p:cNvSpPr>
            <a:spLocks noGrp="1"/>
          </p:cNvSpPr>
          <p:nvPr>
            <p:ph type="title"/>
          </p:nvPr>
        </p:nvSpPr>
        <p:spPr>
          <a:xfrm>
            <a:off x="722313" y="4406906"/>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B2B44F41-1460-44EE-94DD-25D8D9E37C60}" type="datetime1">
              <a:rPr lang="zh-TW" altLang="en-US" smtClean="0"/>
              <a:t>2019/10/29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C147BD-F43C-426F-A176-6F785A4ABD07}" type="slidenum">
              <a:rPr lang="zh-TW" altLang="en-US" smtClean="0"/>
              <a:t>‹#›</a:t>
            </a:fld>
            <a:endParaRPr lang="zh-TW" altLang="en-US"/>
          </a:p>
        </p:txBody>
      </p:sp>
    </p:spTree>
    <p:extLst>
      <p:ext uri="{BB962C8B-B14F-4D97-AF65-F5344CB8AC3E}">
        <p14:creationId xmlns:p14="http://schemas.microsoft.com/office/powerpoint/2010/main" val="18758953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D479086-E038-4F3D-B65C-F605AD5CB591}" type="datetime1">
              <a:rPr lang="zh-TW" altLang="en-US" smtClean="0"/>
              <a:t>2019/10/29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2C147BD-F43C-426F-A176-6F785A4ABD07}" type="slidenum">
              <a:rPr lang="zh-TW" altLang="en-US" smtClean="0"/>
              <a:t>‹#›</a:t>
            </a:fld>
            <a:endParaRPr lang="zh-TW" altLang="en-US"/>
          </a:p>
        </p:txBody>
      </p:sp>
    </p:spTree>
    <p:extLst>
      <p:ext uri="{BB962C8B-B14F-4D97-AF65-F5344CB8AC3E}">
        <p14:creationId xmlns:p14="http://schemas.microsoft.com/office/powerpoint/2010/main" val="31620555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0" name="圖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B14CEEEF-B92A-438E-BBB9-5C5AD9711ECE}" type="datetime1">
              <a:rPr lang="zh-TW" altLang="en-US" smtClean="0"/>
              <a:t>2019/10/29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a:t>
            </a:fld>
            <a:endParaRPr lang="zh-TW" altLang="en-US"/>
          </a:p>
        </p:txBody>
      </p:sp>
    </p:spTree>
    <p:extLst>
      <p:ext uri="{BB962C8B-B14F-4D97-AF65-F5344CB8AC3E}">
        <p14:creationId xmlns:p14="http://schemas.microsoft.com/office/powerpoint/2010/main" val="115032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6" name="圖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1C02639-77FB-4DFF-8E9F-D8EF0F39DFFE}" type="datetime1">
              <a:rPr lang="zh-TW" altLang="en-US" smtClean="0"/>
              <a:t>2019/10/29</a:t>
            </a:fld>
            <a:endParaRPr lang="zh-TW" altLang="en-US"/>
          </a:p>
        </p:txBody>
      </p:sp>
      <p:sp>
        <p:nvSpPr>
          <p:cNvPr id="4" name="頁尾版面配置區 3"/>
          <p:cNvSpPr>
            <a:spLocks noGrp="1"/>
          </p:cNvSpPr>
          <p:nvPr>
            <p:ph type="ftr" sz="quarter" idx="11"/>
          </p:nvPr>
        </p:nvSpPr>
        <p:spPr/>
        <p:txBody>
          <a:bodyPr/>
          <a:lstStyle/>
          <a:p>
            <a:endParaRPr lang="zh-TW" altLang="en-US" dirty="0"/>
          </a:p>
        </p:txBody>
      </p:sp>
      <p:sp>
        <p:nvSpPr>
          <p:cNvPr id="5" name="投影片編號版面配置區 4"/>
          <p:cNvSpPr>
            <a:spLocks noGrp="1"/>
          </p:cNvSpPr>
          <p:nvPr>
            <p:ph type="sldNum" sz="quarter" idx="12"/>
          </p:nvPr>
        </p:nvSpPr>
        <p:spPr/>
        <p:txBody>
          <a:bodyPr/>
          <a:lstStyle/>
          <a:p>
            <a:fld id="{62C147BD-F43C-426F-A176-6F785A4ABD07}" type="slidenum">
              <a:rPr lang="zh-TW" altLang="en-US" smtClean="0"/>
              <a:t>‹#›</a:t>
            </a:fld>
            <a:endParaRPr lang="zh-TW" altLang="en-US"/>
          </a:p>
        </p:txBody>
      </p:sp>
    </p:spTree>
    <p:extLst>
      <p:ext uri="{BB962C8B-B14F-4D97-AF65-F5344CB8AC3E}">
        <p14:creationId xmlns:p14="http://schemas.microsoft.com/office/powerpoint/2010/main" val="42322042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
        <p:nvSpPr>
          <p:cNvPr id="2" name="標題 1"/>
          <p:cNvSpPr>
            <a:spLocks noGrp="1"/>
          </p:cNvSpPr>
          <p:nvPr>
            <p:ph type="title"/>
          </p:nvPr>
        </p:nvSpPr>
        <p:spPr>
          <a:xfrm>
            <a:off x="457202"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5133159-6A9C-4DC5-B33C-7D12135240C6}" type="datetime1">
              <a:rPr lang="zh-TW" altLang="en-US" smtClean="0"/>
              <a:t>2019/10/29</a:t>
            </a:fld>
            <a:endParaRPr lang="zh-TW" altLang="en-US"/>
          </a:p>
        </p:txBody>
      </p:sp>
      <p:sp>
        <p:nvSpPr>
          <p:cNvPr id="6" name="頁尾版面配置區 5"/>
          <p:cNvSpPr>
            <a:spLocks noGrp="1"/>
          </p:cNvSpPr>
          <p:nvPr>
            <p:ph type="ftr" sz="quarter" idx="11"/>
          </p:nvPr>
        </p:nvSpPr>
        <p:spPr/>
        <p:txBody>
          <a:bodyPr/>
          <a:lstStyle/>
          <a:p>
            <a:endParaRPr lang="zh-TW" altLang="en-US" dirty="0"/>
          </a:p>
        </p:txBody>
      </p:sp>
      <p:sp>
        <p:nvSpPr>
          <p:cNvPr id="7" name="投影片編號版面配置區 6"/>
          <p:cNvSpPr>
            <a:spLocks noGrp="1"/>
          </p:cNvSpPr>
          <p:nvPr>
            <p:ph type="sldNum" sz="quarter" idx="12"/>
          </p:nvPr>
        </p:nvSpPr>
        <p:spPr/>
        <p:txBody>
          <a:bodyPr/>
          <a:lstStyle/>
          <a:p>
            <a:fld id="{62C147BD-F43C-426F-A176-6F785A4ABD07}" type="slidenum">
              <a:rPr lang="zh-TW" altLang="en-US" smtClean="0"/>
              <a:t>‹#›</a:t>
            </a:fld>
            <a:endParaRPr lang="zh-TW" altLang="en-US"/>
          </a:p>
        </p:txBody>
      </p:sp>
    </p:spTree>
    <p:extLst>
      <p:ext uri="{BB962C8B-B14F-4D97-AF65-F5344CB8AC3E}">
        <p14:creationId xmlns:p14="http://schemas.microsoft.com/office/powerpoint/2010/main" val="41744249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4280BA2-A2EE-4E8D-BFD6-90295F588793}" type="datetime1">
              <a:rPr lang="zh-TW" altLang="en-US" smtClean="0"/>
              <a:t>2019/10/29</a:t>
            </a:fld>
            <a:endParaRPr lang="zh-TW" altLang="en-US"/>
          </a:p>
        </p:txBody>
      </p:sp>
      <p:sp>
        <p:nvSpPr>
          <p:cNvPr id="6" name="頁尾版面配置區 5"/>
          <p:cNvSpPr>
            <a:spLocks noGrp="1"/>
          </p:cNvSpPr>
          <p:nvPr>
            <p:ph type="ftr" sz="quarter" idx="11"/>
          </p:nvPr>
        </p:nvSpPr>
        <p:spPr/>
        <p:txBody>
          <a:bodyPr/>
          <a:lstStyle/>
          <a:p>
            <a:endParaRPr lang="zh-TW" altLang="en-US" dirty="0"/>
          </a:p>
        </p:txBody>
      </p:sp>
      <p:sp>
        <p:nvSpPr>
          <p:cNvPr id="7" name="投影片編號版面配置區 6"/>
          <p:cNvSpPr>
            <a:spLocks noGrp="1"/>
          </p:cNvSpPr>
          <p:nvPr>
            <p:ph type="sldNum" sz="quarter" idx="12"/>
          </p:nvPr>
        </p:nvSpPr>
        <p:spPr/>
        <p:txBody>
          <a:bodyPr/>
          <a:lstStyle/>
          <a:p>
            <a:fld id="{62C147BD-F43C-426F-A176-6F785A4ABD07}" type="slidenum">
              <a:rPr lang="zh-TW" altLang="en-US" smtClean="0"/>
              <a:t>‹#›</a:t>
            </a:fld>
            <a:endParaRPr lang="zh-TW" altLang="en-US"/>
          </a:p>
        </p:txBody>
      </p:sp>
    </p:spTree>
    <p:extLst>
      <p:ext uri="{BB962C8B-B14F-4D97-AF65-F5344CB8AC3E}">
        <p14:creationId xmlns:p14="http://schemas.microsoft.com/office/powerpoint/2010/main" val="23156684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3324CAD-AB3A-4F76-8691-1EA98BA122F6}" type="datetime1">
              <a:rPr lang="zh-TW" altLang="en-US" smtClean="0"/>
              <a:t>2019/10/29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C147BD-F43C-426F-A176-6F785A4ABD07}" type="slidenum">
              <a:rPr lang="zh-TW" altLang="en-US" smtClean="0"/>
              <a:t>‹#›</a:t>
            </a:fld>
            <a:endParaRPr lang="zh-TW" altLang="en-US"/>
          </a:p>
        </p:txBody>
      </p:sp>
    </p:spTree>
    <p:extLst>
      <p:ext uri="{BB962C8B-B14F-4D97-AF65-F5344CB8AC3E}">
        <p14:creationId xmlns:p14="http://schemas.microsoft.com/office/powerpoint/2010/main" val="1419884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0F7BE-3834-4834-90F4-67120E66F4B8}" type="datetime1">
              <a:rPr lang="zh-TW" altLang="en-US" smtClean="0"/>
              <a:t>2019/10/29</a:t>
            </a:fld>
            <a:endParaRPr lang="zh-TW" altLang="en-US"/>
          </a:p>
        </p:txBody>
      </p:sp>
      <p:sp>
        <p:nvSpPr>
          <p:cNvPr id="5" name="頁尾版面配置區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147BD-F43C-426F-A176-6F785A4ABD07}" type="slidenum">
              <a:rPr lang="zh-TW" altLang="en-US" smtClean="0"/>
              <a:t>‹#›</a:t>
            </a:fld>
            <a:endParaRPr lang="zh-TW" altLang="en-US"/>
          </a:p>
        </p:txBody>
      </p:sp>
    </p:spTree>
    <p:extLst>
      <p:ext uri="{BB962C8B-B14F-4D97-AF65-F5344CB8AC3E}">
        <p14:creationId xmlns:p14="http://schemas.microsoft.com/office/powerpoint/2010/main" val="2077067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ugsi2usr.nptu.edu.tw/files/11-1172-10176.php?Lang=zh-tw" TargetMode="External"/><Relationship Id="rId2" Type="http://schemas.openxmlformats.org/officeDocument/2006/relationships/hyperlink" Target="04-&#24107;&#29983;&#23560;&#26989;&#22806;&#33287;&#31038;&#32676;/00.&#24107;&#29983;&#22806;&#35486;&#31038;&#32676;&#24501;&#20214;&#36774;&#27861;.docx" TargetMode="Externa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ugsi2usr.nptu.edu.tw/files/11-1172-10177-1.php?Lang=zh-tw" TargetMode="External"/><Relationship Id="rId2" Type="http://schemas.openxmlformats.org/officeDocument/2006/relationships/hyperlink" Target="05-&#32887;&#33021;&#23566;&#21521;&#35506;&#25104;&#31038;&#32676;/&#12304;&#24107;&#29983;&#23560;&#26989;&#31038;&#32676;-&#32887;&#33021;&#23566;&#21521;&#35506;&#31243;&#31038;&#32676;%20&#24501;&#20214;&#36774;&#27861;&#12305;(108.10.21&#20462;).docx" TargetMode="Externa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ugsi2usr.nptu.edu.tw/files/11-1172-10218-1.php?Lang=zh-tw" TargetMode="External"/><Relationship Id="rId2" Type="http://schemas.openxmlformats.org/officeDocument/2006/relationships/hyperlink" Target="06-&#25945;&#24107;&#23560;&#26989;&#31038;&#32676;/00-&#24501;&#20214;-&#25945;&#24107;&#23560;&#26989;&#31038;&#32676;-&#25945;&#24107;&#25945;&#23416;&#30740;&#31350;&#31038;&#32676;(108.10.16)-1.docx" TargetMode="Externa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xml"/><Relationship Id="rId18" Type="http://schemas.openxmlformats.org/officeDocument/2006/relationships/slide" Target="slide27.xml"/><Relationship Id="rId3" Type="http://schemas.openxmlformats.org/officeDocument/2006/relationships/slide" Target="slide6.xml"/><Relationship Id="rId21" Type="http://schemas.openxmlformats.org/officeDocument/2006/relationships/slide" Target="slide14.xml"/><Relationship Id="rId7" Type="http://schemas.openxmlformats.org/officeDocument/2006/relationships/slide" Target="slide36.xml"/><Relationship Id="rId12" Type="http://schemas.openxmlformats.org/officeDocument/2006/relationships/slide" Target="slide41.xml"/><Relationship Id="rId17" Type="http://schemas.openxmlformats.org/officeDocument/2006/relationships/slide" Target="slide25.xml"/><Relationship Id="rId2" Type="http://schemas.openxmlformats.org/officeDocument/2006/relationships/notesSlide" Target="../notesSlides/notesSlide2.xml"/><Relationship Id="rId16" Type="http://schemas.openxmlformats.org/officeDocument/2006/relationships/slide" Target="slide23.xml"/><Relationship Id="rId20" Type="http://schemas.openxmlformats.org/officeDocument/2006/relationships/slide" Target="slide31.xml"/><Relationship Id="rId1" Type="http://schemas.openxmlformats.org/officeDocument/2006/relationships/slideLayout" Target="../slideLayouts/slideLayout6.xml"/><Relationship Id="rId6" Type="http://schemas.openxmlformats.org/officeDocument/2006/relationships/slide" Target="slide10.xml"/><Relationship Id="rId11" Type="http://schemas.openxmlformats.org/officeDocument/2006/relationships/slide" Target="slide39.xml"/><Relationship Id="rId24" Type="http://schemas.openxmlformats.org/officeDocument/2006/relationships/slide" Target="slide2.xml"/><Relationship Id="rId5" Type="http://schemas.openxmlformats.org/officeDocument/2006/relationships/slide" Target="slide12.xml"/><Relationship Id="rId15" Type="http://schemas.openxmlformats.org/officeDocument/2006/relationships/slide" Target="slide21.xml"/><Relationship Id="rId23" Type="http://schemas.openxmlformats.org/officeDocument/2006/relationships/slide" Target="slide46.xml"/><Relationship Id="rId10" Type="http://schemas.openxmlformats.org/officeDocument/2006/relationships/slide" Target="slide44.xml"/><Relationship Id="rId19" Type="http://schemas.openxmlformats.org/officeDocument/2006/relationships/slide" Target="slide29.xml"/><Relationship Id="rId4" Type="http://schemas.openxmlformats.org/officeDocument/2006/relationships/slide" Target="slide8.xml"/><Relationship Id="rId9" Type="http://schemas.openxmlformats.org/officeDocument/2006/relationships/slide" Target="slide17.xml"/><Relationship Id="rId14" Type="http://schemas.openxmlformats.org/officeDocument/2006/relationships/slide" Target="slide19.xml"/><Relationship Id="rId22" Type="http://schemas.openxmlformats.org/officeDocument/2006/relationships/slide" Target="slide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ugsi2usr.nptu.edu.tw/files/11-1172-10183-1.php?Lang=zh-tw" TargetMode="External"/><Relationship Id="rId2" Type="http://schemas.openxmlformats.org/officeDocument/2006/relationships/hyperlink" Target="07-&#24494;&#23416;&#20998;&#35506;&#31243;/108-2&#24494;&#23416;&#20998;&#35506;&#31243;&#24501;&#20214;&#36774;&#27861;(1001&#21021;&#29256;).docx" TargetMode="Externa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08-&#24494;&#22411;&#35506;&#31243;/&#38468;&#20214;2-&#22283;&#31435;&#23631;&#26481;&#22823;&#23416;&#26989;&#30028;&#23560;&#23478;&#21332;&#21516;&#25945;&#23416;&#23526;&#26045;&#35201;&#40670;.pdf" TargetMode="External"/><Relationship Id="rId2" Type="http://schemas.openxmlformats.org/officeDocument/2006/relationships/hyperlink" Target="08-&#24494;&#22411;&#35506;&#31243;/&#38468;&#20214;1-&#22283;&#31435;&#23631;&#26481;&#22823;&#23416;&#24494;&#22411;&#35506;&#31243;&#23526;&#26045;&#35201;&#40670;.pdf" TargetMode="Externa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hyperlink" Target="http://www.ugsi2usr.nptu.edu.tw/files/11-1172-10182-1.php?Lang=zh-tw" TargetMode="External"/><Relationship Id="rId4" Type="http://schemas.openxmlformats.org/officeDocument/2006/relationships/hyperlink" Target="08-&#24494;&#22411;&#35506;&#31243;/108-2&#24494;&#22411;&#35506;&#31243;&#24501;&#20214;&#36774;&#27861;(1001&#21021;&#29256;).docx"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09-&#36328;&#38936;&#22495;&#20849;&#25480;&#35506;&#31243;/108-2&#36328;&#38936;&#22495;&#20849;&#25480;&#35506;&#31243;&#24501;&#20214;&#36774;&#27861;(1001&#21021;&#29256;).docx" TargetMode="External"/><Relationship Id="rId2" Type="http://schemas.openxmlformats.org/officeDocument/2006/relationships/hyperlink" Target="09-&#36328;&#38936;&#22495;&#20849;&#25480;&#35506;&#31243;/&#38468;&#20214;1-&#22283;&#31435;&#23631;&#26481;&#22823;&#23416;&#38283;&#35373;&#36328;&#63924;&#22495;&#20849;&#25480;&#35506;&#31243;&#23526;&#26045;&#35201;&#40670;.pdf" TargetMode="Externa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hyperlink" Target="http://www.ugsi2usr.nptu.edu.tw/files/11-1172-10184-1.php?Lang=zh-tw"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ugsi2usr.nptu.edu.tw/files/11-1172-10185-1.php?Lang=zh-tw" TargetMode="External"/><Relationship Id="rId2" Type="http://schemas.openxmlformats.org/officeDocument/2006/relationships/hyperlink" Target="10-&#32317;&#25972;&#35506;&#31243;/&#12304;&#32317;&#25972;&#35506;&#31243;%20%20&#24501;&#20214;&#36774;&#27861;&#12305;.docx" TargetMode="Externa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11-&#28145;&#30871;&#35506;&#31243;/00.&#12304;&#28145;&#30871;&#35506;&#31243;%20%20&#24501;&#20214;&#36774;&#27861;108-2&#12305;.docx" TargetMode="External"/><Relationship Id="rId2" Type="http://schemas.openxmlformats.org/officeDocument/2006/relationships/hyperlink" Target="11-&#28145;&#30871;&#35506;&#31243;/01.&#12304;&#27861;&#35215;&#12305;&#22283;&#31435;&#23631;&#26481;&#22823;&#23416;&#28145;&#30871;&#35506;&#31243;&#23526;&#26045;&#35201;&#40670;.pdf" TargetMode="Externa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hyperlink" Target="http://www.ugsi2usr.nptu.edu.tw/files/11-1172-10186-1.php?Lang=zh-tw"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12-VAR&#25945;&#23416;&#25033;&#29992;&#35506;&#31243;/00.VAR&#25945;&#23416;&#25033;&#29992;&#35506;&#31243;&#25512;&#21205;&#35336;&#30059;&#24501;&#20214;&#36774;&#27861;.docx" TargetMode="External"/><Relationship Id="rId2" Type="http://schemas.openxmlformats.org/officeDocument/2006/relationships/hyperlink" Target="12-VAR&#25945;&#23416;&#25033;&#29992;&#35506;&#31243;/01.&#26657;&#32026;&#30332;&#23637;&#29305;&#33394;&#21450;&#20154;&#25165;&#22521;&#32946;&#25512;&#21205;&#38917;&#30446;.pdf" TargetMode="Externa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hyperlink" Target="http://www.ugsi2usr.nptu.edu.tw/files/11-1172-10187-1.php?Lang=zh-tw"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9.xml"/><Relationship Id="rId18" Type="http://schemas.openxmlformats.org/officeDocument/2006/relationships/slide" Target="slide25.xml"/><Relationship Id="rId3" Type="http://schemas.openxmlformats.org/officeDocument/2006/relationships/slide" Target="slide6.xml"/><Relationship Id="rId21" Type="http://schemas.openxmlformats.org/officeDocument/2006/relationships/slide" Target="slide31.xml"/><Relationship Id="rId7" Type="http://schemas.openxmlformats.org/officeDocument/2006/relationships/slide" Target="slide36.xml"/><Relationship Id="rId12" Type="http://schemas.openxmlformats.org/officeDocument/2006/relationships/slide" Target="slide41.xml"/><Relationship Id="rId17" Type="http://schemas.openxmlformats.org/officeDocument/2006/relationships/slide" Target="slide23.xml"/><Relationship Id="rId2" Type="http://schemas.openxmlformats.org/officeDocument/2006/relationships/notesSlide" Target="../notesSlides/notesSlide1.xml"/><Relationship Id="rId16" Type="http://schemas.openxmlformats.org/officeDocument/2006/relationships/slide" Target="slide21.xml"/><Relationship Id="rId20" Type="http://schemas.openxmlformats.org/officeDocument/2006/relationships/slide" Target="slide29.xml"/><Relationship Id="rId1" Type="http://schemas.openxmlformats.org/officeDocument/2006/relationships/slideLayout" Target="../slideLayouts/slideLayout6.xml"/><Relationship Id="rId6" Type="http://schemas.openxmlformats.org/officeDocument/2006/relationships/slide" Target="slide10.xml"/><Relationship Id="rId11" Type="http://schemas.openxmlformats.org/officeDocument/2006/relationships/slide" Target="slide39.xml"/><Relationship Id="rId24" Type="http://schemas.openxmlformats.org/officeDocument/2006/relationships/slide" Target="slide2.xml"/><Relationship Id="rId5" Type="http://schemas.openxmlformats.org/officeDocument/2006/relationships/slide" Target="slide12.xml"/><Relationship Id="rId15" Type="http://schemas.openxmlformats.org/officeDocument/2006/relationships/slide" Target="slide19.xml"/><Relationship Id="rId23" Type="http://schemas.openxmlformats.org/officeDocument/2006/relationships/slide" Target="slide46.xml"/><Relationship Id="rId10" Type="http://schemas.openxmlformats.org/officeDocument/2006/relationships/slide" Target="slide44.xml"/><Relationship Id="rId19" Type="http://schemas.openxmlformats.org/officeDocument/2006/relationships/slide" Target="slide27.xml"/><Relationship Id="rId4" Type="http://schemas.openxmlformats.org/officeDocument/2006/relationships/slide" Target="slide8.xml"/><Relationship Id="rId9" Type="http://schemas.openxmlformats.org/officeDocument/2006/relationships/slide" Target="slide17.xml"/><Relationship Id="rId14" Type="http://schemas.openxmlformats.org/officeDocument/2006/relationships/slide" Target="slide4.xml"/><Relationship Id="rId22" Type="http://schemas.openxmlformats.org/officeDocument/2006/relationships/slide" Target="slide14.xml"/></Relationships>
</file>

<file path=ppt/slides/_rels/slide30.xml.rels><?xml version="1.0" encoding="UTF-8" standalone="yes"?>
<Relationships xmlns="http://schemas.openxmlformats.org/package/2006/relationships"><Relationship Id="rId3" Type="http://schemas.openxmlformats.org/officeDocument/2006/relationships/hyperlink" Target="http://www.ugsi2usr.nptu.edu.tw/files/11-1172-10188-1.php?Lang=zh-tw" TargetMode="External"/><Relationship Id="rId2" Type="http://schemas.openxmlformats.org/officeDocument/2006/relationships/hyperlink" Target="13-&#22659;&#22806;&#31227;&#22320;&#25945;&#23416;/109&#12300;&#22659;&#22806;&#31227;&#22320;&#25945;&#23416;&#35036;&#21161;&#35336;&#30059;&#12301;&#24501;&#20214;&#36774;&#27861;.docx" TargetMode="Externa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ugsi2usr.nptu.edu.tw/files/11-1172-10189-1.php?Lang=zh-tw" TargetMode="External"/><Relationship Id="rId2" Type="http://schemas.openxmlformats.org/officeDocument/2006/relationships/hyperlink" Target="14-&#30952;&#35506;&#24107;&#35506;&#31243;/109&#12300;%20&#30952;&#35506;&#24107;&#35036;&#21161;&#35336;&#30059;&#12301;&#24501;&#20214;&#36774;&#27861;.docx" TargetMode="Externa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3.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xml"/><Relationship Id="rId18" Type="http://schemas.openxmlformats.org/officeDocument/2006/relationships/slide" Target="slide27.xml"/><Relationship Id="rId3" Type="http://schemas.openxmlformats.org/officeDocument/2006/relationships/slide" Target="slide6.xml"/><Relationship Id="rId21" Type="http://schemas.openxmlformats.org/officeDocument/2006/relationships/slide" Target="slide14.xml"/><Relationship Id="rId7" Type="http://schemas.openxmlformats.org/officeDocument/2006/relationships/slide" Target="slide36.xml"/><Relationship Id="rId12" Type="http://schemas.openxmlformats.org/officeDocument/2006/relationships/slide" Target="slide41.xml"/><Relationship Id="rId17" Type="http://schemas.openxmlformats.org/officeDocument/2006/relationships/slide" Target="slide25.xml"/><Relationship Id="rId2" Type="http://schemas.openxmlformats.org/officeDocument/2006/relationships/notesSlide" Target="../notesSlides/notesSlide3.xml"/><Relationship Id="rId16" Type="http://schemas.openxmlformats.org/officeDocument/2006/relationships/slide" Target="slide23.xml"/><Relationship Id="rId20" Type="http://schemas.openxmlformats.org/officeDocument/2006/relationships/slide" Target="slide31.xml"/><Relationship Id="rId1" Type="http://schemas.openxmlformats.org/officeDocument/2006/relationships/slideLayout" Target="../slideLayouts/slideLayout6.xml"/><Relationship Id="rId6" Type="http://schemas.openxmlformats.org/officeDocument/2006/relationships/slide" Target="slide10.xml"/><Relationship Id="rId11" Type="http://schemas.openxmlformats.org/officeDocument/2006/relationships/slide" Target="slide39.xml"/><Relationship Id="rId24" Type="http://schemas.openxmlformats.org/officeDocument/2006/relationships/slide" Target="slide2.xml"/><Relationship Id="rId5" Type="http://schemas.openxmlformats.org/officeDocument/2006/relationships/slide" Target="slide12.xml"/><Relationship Id="rId15" Type="http://schemas.openxmlformats.org/officeDocument/2006/relationships/slide" Target="slide21.xml"/><Relationship Id="rId23" Type="http://schemas.openxmlformats.org/officeDocument/2006/relationships/slide" Target="slide46.xml"/><Relationship Id="rId10" Type="http://schemas.openxmlformats.org/officeDocument/2006/relationships/slide" Target="slide44.xml"/><Relationship Id="rId19" Type="http://schemas.openxmlformats.org/officeDocument/2006/relationships/slide" Target="slide29.xml"/><Relationship Id="rId4" Type="http://schemas.openxmlformats.org/officeDocument/2006/relationships/slide" Target="slide8.xml"/><Relationship Id="rId9" Type="http://schemas.openxmlformats.org/officeDocument/2006/relationships/slide" Target="slide17.xml"/><Relationship Id="rId14" Type="http://schemas.openxmlformats.org/officeDocument/2006/relationships/slide" Target="slide19.xml"/><Relationship Id="rId22" Type="http://schemas.openxmlformats.org/officeDocument/2006/relationships/slide" Target="slide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15-&#26989;&#30028;&#23560;&#23478;&#21332;&#21516;&#25945;&#23416;/1-&#24501;&#20214;&#36774;&#27861;&#33287;&#38468;&#20214;/&#12304;&#26989;&#30028;&#23560;&#23478;&#21332;&#21516;&#25945;&#23416;%20%20&#24501;&#20214;&#36774;&#27861;&#12305;.docx" TargetMode="External"/><Relationship Id="rId2" Type="http://schemas.openxmlformats.org/officeDocument/2006/relationships/hyperlink" Target="15-&#26989;&#30028;&#23560;&#23478;&#21332;&#21516;&#25945;&#23416;/1-&#24501;&#20214;&#36774;&#27861;&#33287;&#38468;&#20214;/&#38468;&#20214;1-&#22283;&#31435;&#23631;&#26481;&#22823;&#23416;&#26989;&#30028;&#23560;&#23478;&#21332;&#21516;&#25945;&#23416;&#23526;&#26045;&#35201;&#40670;108.06.13.pdf" TargetMode="Externa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hyperlink" Target="http://www.ugsi2usr.nptu.edu.tw/files/11-1172-10179-1.php?Lang=zh-tw"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ugsi2usr.nptu.edu.tw/files/11-1172-10180-1.php?Lang=zh-tw" TargetMode="External"/><Relationship Id="rId2" Type="http://schemas.openxmlformats.org/officeDocument/2006/relationships/hyperlink" Target="16-&#24107;&#29983;&#29986;&#26989;&#23526;&#21209;&#30740;&#32722;/&#12304;&#24107;&#29983;&#29986;&#26989;&#23526;&#21209;&#30740;&#32722;%20%20&#24501;&#20214;&#36774;&#27861;&#12305;.docx" TargetMode="Externa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8.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xml"/><Relationship Id="rId18" Type="http://schemas.openxmlformats.org/officeDocument/2006/relationships/slide" Target="slide27.xml"/><Relationship Id="rId3" Type="http://schemas.openxmlformats.org/officeDocument/2006/relationships/slide" Target="slide6.xml"/><Relationship Id="rId21" Type="http://schemas.openxmlformats.org/officeDocument/2006/relationships/slide" Target="slide14.xml"/><Relationship Id="rId7" Type="http://schemas.openxmlformats.org/officeDocument/2006/relationships/slide" Target="slide36.xml"/><Relationship Id="rId12" Type="http://schemas.openxmlformats.org/officeDocument/2006/relationships/slide" Target="slide41.xml"/><Relationship Id="rId17" Type="http://schemas.openxmlformats.org/officeDocument/2006/relationships/slide" Target="slide25.xml"/><Relationship Id="rId2" Type="http://schemas.openxmlformats.org/officeDocument/2006/relationships/notesSlide" Target="../notesSlides/notesSlide4.xml"/><Relationship Id="rId16" Type="http://schemas.openxmlformats.org/officeDocument/2006/relationships/slide" Target="slide23.xml"/><Relationship Id="rId20" Type="http://schemas.openxmlformats.org/officeDocument/2006/relationships/slide" Target="slide31.xml"/><Relationship Id="rId1" Type="http://schemas.openxmlformats.org/officeDocument/2006/relationships/slideLayout" Target="../slideLayouts/slideLayout6.xml"/><Relationship Id="rId6" Type="http://schemas.openxmlformats.org/officeDocument/2006/relationships/slide" Target="slide10.xml"/><Relationship Id="rId11" Type="http://schemas.openxmlformats.org/officeDocument/2006/relationships/slide" Target="slide39.xml"/><Relationship Id="rId24" Type="http://schemas.openxmlformats.org/officeDocument/2006/relationships/slide" Target="slide2.xml"/><Relationship Id="rId5" Type="http://schemas.openxmlformats.org/officeDocument/2006/relationships/slide" Target="slide12.xml"/><Relationship Id="rId15" Type="http://schemas.openxmlformats.org/officeDocument/2006/relationships/slide" Target="slide21.xml"/><Relationship Id="rId23" Type="http://schemas.openxmlformats.org/officeDocument/2006/relationships/slide" Target="slide46.xml"/><Relationship Id="rId10" Type="http://schemas.openxmlformats.org/officeDocument/2006/relationships/slide" Target="slide44.xml"/><Relationship Id="rId19" Type="http://schemas.openxmlformats.org/officeDocument/2006/relationships/slide" Target="slide29.xml"/><Relationship Id="rId4" Type="http://schemas.openxmlformats.org/officeDocument/2006/relationships/slide" Target="slide8.xml"/><Relationship Id="rId9" Type="http://schemas.openxmlformats.org/officeDocument/2006/relationships/slide" Target="slide17.xml"/><Relationship Id="rId14" Type="http://schemas.openxmlformats.org/officeDocument/2006/relationships/slide" Target="slide19.xml"/><Relationship Id="rId22" Type="http://schemas.openxmlformats.org/officeDocument/2006/relationships/slide" Target="slide4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ugsi2usr.nptu.edu.tw/files/11-1172-10193-1.php?Lang=zh-tw" TargetMode="External"/><Relationship Id="rId2" Type="http://schemas.openxmlformats.org/officeDocument/2006/relationships/hyperlink" Target="17-&#39640;&#20013;&#32887;&#21109;&#26032;&#23560;&#38988;&#25351;&#23566;&#35336;&#30059;/00-&#24501;&#20214;-&#39640;&#20013;&#32887;&#21109;&#26032;&#23560;&#38988;&#25351;&#23566;&#35336;&#30059;&#24501;&#20214;&#35498;&#26126;(108.10.7).docx" TargetMode="Externa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ugsi2usr.nptu.edu.tw/files/11-1172-10170-1.php?Lang=zh-tw" TargetMode="External"/><Relationship Id="rId2" Type="http://schemas.openxmlformats.org/officeDocument/2006/relationships/hyperlink" Target="18-&#22283;&#38555;&#23416;&#34899;&#20132;&#27969;&#31038;&#32676;/02-&#24501;&#20214;-&#22283;&#38555;&#23416;&#34899;&#20132;&#27969;&#31038;&#32676;(108.9.18).docx" TargetMode="Externa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3.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xml"/><Relationship Id="rId18" Type="http://schemas.openxmlformats.org/officeDocument/2006/relationships/slide" Target="slide27.xml"/><Relationship Id="rId3" Type="http://schemas.openxmlformats.org/officeDocument/2006/relationships/slide" Target="slide6.xml"/><Relationship Id="rId21" Type="http://schemas.openxmlformats.org/officeDocument/2006/relationships/slide" Target="slide14.xml"/><Relationship Id="rId7" Type="http://schemas.openxmlformats.org/officeDocument/2006/relationships/slide" Target="slide36.xml"/><Relationship Id="rId12" Type="http://schemas.openxmlformats.org/officeDocument/2006/relationships/slide" Target="slide41.xml"/><Relationship Id="rId17" Type="http://schemas.openxmlformats.org/officeDocument/2006/relationships/slide" Target="slide25.xml"/><Relationship Id="rId2" Type="http://schemas.openxmlformats.org/officeDocument/2006/relationships/notesSlide" Target="../notesSlides/notesSlide5.xml"/><Relationship Id="rId16" Type="http://schemas.openxmlformats.org/officeDocument/2006/relationships/slide" Target="slide23.xml"/><Relationship Id="rId20" Type="http://schemas.openxmlformats.org/officeDocument/2006/relationships/slide" Target="slide31.xml"/><Relationship Id="rId1" Type="http://schemas.openxmlformats.org/officeDocument/2006/relationships/slideLayout" Target="../slideLayouts/slideLayout6.xml"/><Relationship Id="rId6" Type="http://schemas.openxmlformats.org/officeDocument/2006/relationships/slide" Target="slide10.xml"/><Relationship Id="rId11" Type="http://schemas.openxmlformats.org/officeDocument/2006/relationships/slide" Target="slide39.xml"/><Relationship Id="rId24" Type="http://schemas.openxmlformats.org/officeDocument/2006/relationships/slide" Target="slide2.xml"/><Relationship Id="rId5" Type="http://schemas.openxmlformats.org/officeDocument/2006/relationships/slide" Target="slide12.xml"/><Relationship Id="rId15" Type="http://schemas.openxmlformats.org/officeDocument/2006/relationships/slide" Target="slide21.xml"/><Relationship Id="rId23" Type="http://schemas.openxmlformats.org/officeDocument/2006/relationships/slide" Target="slide46.xml"/><Relationship Id="rId10" Type="http://schemas.openxmlformats.org/officeDocument/2006/relationships/slide" Target="slide44.xml"/><Relationship Id="rId19" Type="http://schemas.openxmlformats.org/officeDocument/2006/relationships/slide" Target="slide29.xml"/><Relationship Id="rId4" Type="http://schemas.openxmlformats.org/officeDocument/2006/relationships/slide" Target="slide8.xml"/><Relationship Id="rId9" Type="http://schemas.openxmlformats.org/officeDocument/2006/relationships/slide" Target="slide17.xml"/><Relationship Id="rId14" Type="http://schemas.openxmlformats.org/officeDocument/2006/relationships/slide" Target="slide19.xml"/><Relationship Id="rId22" Type="http://schemas.openxmlformats.org/officeDocument/2006/relationships/slide" Target="slide4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ugsi2usr.nptu.edu.tw/files/11-1172-10191-1.php?Lang=zh-tw" TargetMode="External"/><Relationship Id="rId2" Type="http://schemas.openxmlformats.org/officeDocument/2006/relationships/hyperlink" Target="19-&#36774;&#29702;&#36328;&#38936;&#22495;&#31478;&#36093;&#35036;&#21161;&#35336;&#30059;/00-&#24501;&#20214;-&#36774;&#29702;&#36328;&#38936;&#22495;&#31478;&#36093;&#35036;&#21161;&#35336;&#30059;&#24501;&#20214;&#35498;&#26126;(108.10.7).docx" TargetMode="Externa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ugsi2usr.nptu.edu.tw/files/11-1172-10169.php?Lang=zh-tw" TargetMode="External"/><Relationship Id="rId2" Type="http://schemas.openxmlformats.org/officeDocument/2006/relationships/hyperlink" Target="01-PBL&#21839;&#38988;&#23566;&#21521;&#31038;&#32676;/01-&#24501;&#20214;-PBL&#21839;&#38988;&#23566;&#21521;&#31038;&#32676;(108.10.7).docx" TargetMode="Externa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ugsi2usr.nptu.edu.tw/files/11-1172-10171-1.php?Lang=zh-tw" TargetMode="External"/><Relationship Id="rId2" Type="http://schemas.openxmlformats.org/officeDocument/2006/relationships/hyperlink" Target="02-&#25142;&#22806;&#25945;&#32946;&#32080;&#21512;&#35506;&#31243;&#35696;&#38988;&#31038;&#32676;/03-&#24501;&#20214;-&#25142;&#22806;&#25945;&#32946;&#32080;&#21512;&#35506;&#31243;&#35696;&#38988;(108.10.7).docx" TargetMode="Externa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ugsi2usr.nptu.edu.tw/files/11-1172-10172-1.php?Lang=zh-tw" TargetMode="External"/><Relationship Id="rId2" Type="http://schemas.openxmlformats.org/officeDocument/2006/relationships/hyperlink" Target="03-&#22686;&#33021;&#36628;&#23566;&#31038;&#32676;/04-&#24501;&#20214;-&#22686;&#33021;&#36628;&#23566;&#22411;&#31038;&#32676;(108.10.7).docx" TargetMode="External"/><Relationship Id="rId1" Type="http://schemas.openxmlformats.org/officeDocument/2006/relationships/slideLayout" Target="../slideLayouts/slideLayout2.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276872"/>
            <a:ext cx="7772400" cy="1470025"/>
          </a:xfrm>
        </p:spPr>
        <p:txBody>
          <a:bodyPr/>
          <a:lstStyle/>
          <a:p>
            <a:r>
              <a:rPr lang="en-US" altLang="zh-TW" dirty="0"/>
              <a:t>https://reurl.cc/EK1lyv</a:t>
            </a: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7625" y="1052736"/>
            <a:ext cx="1428750" cy="1428750"/>
          </a:xfrm>
          <a:prstGeom prst="rect">
            <a:avLst/>
          </a:prstGeom>
        </p:spPr>
      </p:pic>
    </p:spTree>
    <p:extLst>
      <p:ext uri="{BB962C8B-B14F-4D97-AF65-F5344CB8AC3E}">
        <p14:creationId xmlns:p14="http://schemas.microsoft.com/office/powerpoint/2010/main" val="4290541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119579455"/>
              </p:ext>
            </p:extLst>
          </p:nvPr>
        </p:nvGraphicFramePr>
        <p:xfrm>
          <a:off x="467544" y="1124744"/>
          <a:ext cx="8229600" cy="2768600"/>
        </p:xfrm>
        <a:graphic>
          <a:graphicData uri="http://schemas.openxmlformats.org/drawingml/2006/table">
            <a:tbl>
              <a:tblPr firstRow="1" bandRow="1">
                <a:tableStyleId>{5C22544A-7EE6-4342-B048-85BDC9FD1C3A}</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70840">
                <a:tc>
                  <a:txBody>
                    <a:bodyPr/>
                    <a:lstStyle/>
                    <a:p>
                      <a:r>
                        <a:rPr lang="zh-TW" altLang="en-US" dirty="0" smtClean="0"/>
                        <a:t>計畫類別</a:t>
                      </a:r>
                      <a:endParaRPr lang="zh-TW" altLang="en-US" dirty="0"/>
                    </a:p>
                  </a:txBody>
                  <a:tcPr/>
                </a:tc>
                <a:tc>
                  <a:txBody>
                    <a:bodyPr/>
                    <a:lstStyle/>
                    <a:p>
                      <a:r>
                        <a:rPr lang="zh-TW" altLang="en-US" dirty="0" smtClean="0"/>
                        <a:t>師生專業社群</a:t>
                      </a:r>
                      <a:endParaRPr lang="zh-TW" altLang="en-US" dirty="0"/>
                    </a:p>
                  </a:txBody>
                  <a:tcPr/>
                </a:tc>
                <a:extLst>
                  <a:ext uri="{0D108BD9-81ED-4DB2-BD59-A6C34878D82A}">
                    <a16:rowId xmlns:a16="http://schemas.microsoft.com/office/drawing/2014/main" val="319405675"/>
                  </a:ext>
                </a:extLst>
              </a:tr>
              <a:tr h="370840">
                <a:tc>
                  <a:txBody>
                    <a:bodyPr/>
                    <a:lstStyle/>
                    <a:p>
                      <a:r>
                        <a:rPr lang="zh-TW" altLang="en-US" dirty="0" smtClean="0"/>
                        <a:t>計畫名稱</a:t>
                      </a:r>
                      <a:endParaRPr lang="zh-TW" altLang="en-US" dirty="0"/>
                    </a:p>
                  </a:txBody>
                  <a:tcPr/>
                </a:tc>
                <a:tc>
                  <a:txBody>
                    <a:bodyPr/>
                    <a:lstStyle/>
                    <a:p>
                      <a:r>
                        <a:rPr lang="zh-TW" altLang="en-US" dirty="0" smtClean="0"/>
                        <a:t>師生專業外語社群</a:t>
                      </a:r>
                      <a:endParaRPr lang="zh-TW" altLang="en-US" dirty="0"/>
                    </a:p>
                  </a:txBody>
                  <a:tcPr/>
                </a:tc>
                <a:extLst>
                  <a:ext uri="{0D108BD9-81ED-4DB2-BD59-A6C34878D82A}">
                    <a16:rowId xmlns:a16="http://schemas.microsoft.com/office/drawing/2014/main" val="747342522"/>
                  </a:ext>
                </a:extLst>
              </a:tr>
              <a:tr h="370840">
                <a:tc>
                  <a:txBody>
                    <a:bodyPr/>
                    <a:lstStyle/>
                    <a:p>
                      <a:r>
                        <a:rPr lang="zh-TW" altLang="en-US" dirty="0" smtClean="0"/>
                        <a:t>計畫目的</a:t>
                      </a:r>
                      <a:endParaRPr lang="zh-TW" altLang="en-US" dirty="0"/>
                    </a:p>
                  </a:txBody>
                  <a:tcPr/>
                </a:tc>
                <a:tc>
                  <a:txBody>
                    <a:bodyPr/>
                    <a:lstStyle/>
                    <a:p>
                      <a:r>
                        <a:rPr lang="zh-TW" altLang="en-US" sz="1800" b="0" i="0" kern="1200" dirty="0" smtClean="0">
                          <a:solidFill>
                            <a:schemeClr val="dk1"/>
                          </a:solidFill>
                          <a:effectLst/>
                          <a:latin typeface="+mn-lt"/>
                          <a:ea typeface="+mn-ea"/>
                          <a:cs typeface="+mn-cs"/>
                        </a:rPr>
                        <a:t>本社群鼓勵具有教學熱忱之教師，以建構優質脈絡化外語及文化學習為基礎，增進學生語言溝通能力和專業知識技能，培育學生成為兼具理性思維及良好外語溝通能力之國際專業人才。</a:t>
                      </a:r>
                      <a:endParaRPr lang="zh-TW" altLang="en-US" dirty="0"/>
                    </a:p>
                  </a:txBody>
                  <a:tcPr/>
                </a:tc>
                <a:extLst>
                  <a:ext uri="{0D108BD9-81ED-4DB2-BD59-A6C34878D82A}">
                    <a16:rowId xmlns:a16="http://schemas.microsoft.com/office/drawing/2014/main" val="187233051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申請對象</a:t>
                      </a:r>
                    </a:p>
                  </a:txBody>
                  <a:tcPr/>
                </a:tc>
                <a:tc>
                  <a:txBody>
                    <a:bodyPr/>
                    <a:lstStyle/>
                    <a:p>
                      <a:r>
                        <a:rPr lang="zh-TW" altLang="en-US" sz="1800" b="0" i="0" kern="1200" dirty="0" smtClean="0">
                          <a:solidFill>
                            <a:schemeClr val="dk1"/>
                          </a:solidFill>
                          <a:effectLst/>
                          <a:latin typeface="+mn-lt"/>
                          <a:ea typeface="+mn-ea"/>
                          <a:cs typeface="+mn-cs"/>
                        </a:rPr>
                        <a:t>教師</a:t>
                      </a:r>
                      <a:endParaRPr lang="zh-TW" altLang="en-US" dirty="0"/>
                    </a:p>
                  </a:txBody>
                  <a:tcPr/>
                </a:tc>
                <a:extLst>
                  <a:ext uri="{0D108BD9-81ED-4DB2-BD59-A6C34878D82A}">
                    <a16:rowId xmlns:a16="http://schemas.microsoft.com/office/drawing/2014/main" val="807780841"/>
                  </a:ext>
                </a:extLst>
              </a:tr>
              <a:tr h="370840">
                <a:tc>
                  <a:txBody>
                    <a:bodyPr/>
                    <a:lstStyle/>
                    <a:p>
                      <a:r>
                        <a:rPr lang="zh-TW" altLang="en-US" dirty="0" smtClean="0"/>
                        <a:t>經費補助</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上限</a:t>
                      </a:r>
                      <a:r>
                        <a:rPr lang="en-US" altLang="zh-TW" dirty="0" smtClean="0"/>
                        <a:t>6</a:t>
                      </a:r>
                      <a:r>
                        <a:rPr lang="zh-TW" altLang="en-US" dirty="0" smtClean="0"/>
                        <a:t>萬元</a:t>
                      </a:r>
                      <a:r>
                        <a:rPr lang="en-US" altLang="zh-TW" dirty="0" smtClean="0"/>
                        <a:t>(</a:t>
                      </a:r>
                      <a:r>
                        <a:rPr lang="zh-TW" altLang="zh-TW" sz="1800" kern="1200" dirty="0" smtClean="0">
                          <a:solidFill>
                            <a:schemeClr val="dk1"/>
                          </a:solidFill>
                          <a:effectLst/>
                          <a:latin typeface="+mn-lt"/>
                          <a:ea typeface="+mn-ea"/>
                          <a:cs typeface="+mn-cs"/>
                        </a:rPr>
                        <a:t>實際金額依審查結果核支</a:t>
                      </a:r>
                      <a:r>
                        <a:rPr lang="en-US" altLang="zh-TW" sz="1800" kern="1200" dirty="0" smtClean="0">
                          <a:solidFill>
                            <a:schemeClr val="dk1"/>
                          </a:solidFill>
                          <a:effectLst/>
                          <a:latin typeface="+mn-lt"/>
                          <a:ea typeface="+mn-ea"/>
                          <a:cs typeface="+mn-cs"/>
                        </a:rPr>
                        <a:t>)</a:t>
                      </a:r>
                      <a:endParaRPr lang="zh-TW" altLang="en-US" dirty="0" smtClean="0"/>
                    </a:p>
                  </a:txBody>
                  <a:tcPr/>
                </a:tc>
                <a:extLst>
                  <a:ext uri="{0D108BD9-81ED-4DB2-BD59-A6C34878D82A}">
                    <a16:rowId xmlns:a16="http://schemas.microsoft.com/office/drawing/2014/main" val="150003542"/>
                  </a:ext>
                </a:extLst>
              </a:tr>
              <a:tr h="370840">
                <a:tc>
                  <a:txBody>
                    <a:bodyPr/>
                    <a:lstStyle/>
                    <a:p>
                      <a:r>
                        <a:rPr lang="zh-TW" altLang="en-US" dirty="0" smtClean="0"/>
                        <a:t>補助項目</a:t>
                      </a:r>
                      <a:endParaRPr lang="zh-TW" altLang="en-US" dirty="0"/>
                    </a:p>
                  </a:txBody>
                  <a:tcPr/>
                </a:tc>
                <a:tc>
                  <a:txBody>
                    <a:bodyPr/>
                    <a:lstStyle/>
                    <a:p>
                      <a:r>
                        <a:rPr lang="zh-TW" altLang="en-US" sz="1800" b="0" i="0" kern="1200" dirty="0" smtClean="0">
                          <a:solidFill>
                            <a:schemeClr val="dk1"/>
                          </a:solidFill>
                          <a:effectLst/>
                          <a:latin typeface="+mn-lt"/>
                          <a:ea typeface="+mn-ea"/>
                          <a:cs typeface="+mn-cs"/>
                        </a:rPr>
                        <a:t>講座鐘點費、交通費、教學材料費、工讀費</a:t>
                      </a:r>
                      <a:endParaRPr lang="zh-TW" altLang="en-US" dirty="0"/>
                    </a:p>
                  </a:txBody>
                  <a:tcPr/>
                </a:tc>
                <a:extLst>
                  <a:ext uri="{0D108BD9-81ED-4DB2-BD59-A6C34878D82A}">
                    <a16:rowId xmlns:a16="http://schemas.microsoft.com/office/drawing/2014/main" val="2099592374"/>
                  </a:ext>
                </a:extLst>
              </a:tr>
            </a:tbl>
          </a:graphicData>
        </a:graphic>
      </p:graphicFrame>
      <p:sp>
        <p:nvSpPr>
          <p:cNvPr id="5" name="標題 1"/>
          <p:cNvSpPr>
            <a:spLocks noGrp="1"/>
          </p:cNvSpPr>
          <p:nvPr>
            <p:ph type="title"/>
          </p:nvPr>
        </p:nvSpPr>
        <p:spPr>
          <a:xfrm>
            <a:off x="467544" y="260648"/>
            <a:ext cx="5770984" cy="706090"/>
          </a:xfrm>
        </p:spPr>
        <p:txBody>
          <a:bodyPr>
            <a:noAutofit/>
          </a:bodyPr>
          <a:lstStyle/>
          <a:p>
            <a:pPr algn="l"/>
            <a:r>
              <a:rPr lang="zh-TW" altLang="en-US" sz="3600" b="1" dirty="0"/>
              <a:t>師生專業外語社群</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10</a:t>
            </a:fld>
            <a:endParaRPr lang="zh-TW" altLang="en-US"/>
          </a:p>
        </p:txBody>
      </p:sp>
      <p:grpSp>
        <p:nvGrpSpPr>
          <p:cNvPr id="7" name="群組 6"/>
          <p:cNvGrpSpPr/>
          <p:nvPr/>
        </p:nvGrpSpPr>
        <p:grpSpPr>
          <a:xfrm>
            <a:off x="467544" y="5949280"/>
            <a:ext cx="802431" cy="680104"/>
            <a:chOff x="467544" y="5949280"/>
            <a:chExt cx="802431" cy="680104"/>
          </a:xfrm>
        </p:grpSpPr>
        <p:sp>
          <p:nvSpPr>
            <p:cNvPr id="9" name="文字方塊 8"/>
            <p:cNvSpPr txBox="1"/>
            <p:nvPr/>
          </p:nvSpPr>
          <p:spPr>
            <a:xfrm>
              <a:off x="467544" y="6165304"/>
              <a:ext cx="802431" cy="276999"/>
            </a:xfrm>
            <a:prstGeom prst="rect">
              <a:avLst/>
            </a:prstGeom>
            <a:noFill/>
            <a:ln>
              <a:noFill/>
            </a:ln>
          </p:spPr>
          <p:txBody>
            <a:bodyPr wrap="square" rtlCol="0">
              <a:spAutoFit/>
            </a:bodyPr>
            <a:lstStyle/>
            <a:p>
              <a:r>
                <a:rPr lang="zh-TW" altLang="en-US" sz="1200" b="1" dirty="0" smtClean="0">
                  <a:solidFill>
                    <a:schemeClr val="bg1">
                      <a:lumMod val="50000"/>
                    </a:schemeClr>
                  </a:solidFill>
                  <a:latin typeface="微軟正黑體" panose="020B0604030504040204" pitchFamily="34" charset="-120"/>
                  <a:ea typeface="微軟正黑體" panose="020B0604030504040204" pitchFamily="34" charset="-120"/>
                </a:rPr>
                <a:t>注意事</a:t>
              </a:r>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項</a:t>
              </a:r>
            </a:p>
          </p:txBody>
        </p:sp>
        <p:sp>
          <p:nvSpPr>
            <p:cNvPr id="10" name="橢圓形圖說文字 9"/>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152176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951132026"/>
              </p:ext>
            </p:extLst>
          </p:nvPr>
        </p:nvGraphicFramePr>
        <p:xfrm>
          <a:off x="467544" y="1124744"/>
          <a:ext cx="8229600" cy="4993640"/>
        </p:xfrm>
        <a:graphic>
          <a:graphicData uri="http://schemas.openxmlformats.org/drawingml/2006/table">
            <a:tbl>
              <a:tblPr firstRow="1" bandRow="1">
                <a:tableStyleId>{5C22544A-7EE6-4342-B048-85BDC9FD1C3A}</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70840">
                <a:tc>
                  <a:txBody>
                    <a:bodyPr/>
                    <a:lstStyle/>
                    <a:p>
                      <a:r>
                        <a:rPr lang="zh-TW" altLang="en-US" dirty="0" smtClean="0"/>
                        <a:t>計畫類別</a:t>
                      </a:r>
                      <a:endParaRPr lang="zh-TW" altLang="en-US" dirty="0"/>
                    </a:p>
                  </a:txBody>
                  <a:tcPr/>
                </a:tc>
                <a:tc>
                  <a:txBody>
                    <a:bodyPr/>
                    <a:lstStyle/>
                    <a:p>
                      <a:r>
                        <a:rPr lang="zh-TW" altLang="en-US" dirty="0" smtClean="0"/>
                        <a:t>師生專業社群</a:t>
                      </a:r>
                      <a:endParaRPr lang="zh-TW" altLang="en-US" dirty="0"/>
                    </a:p>
                  </a:txBody>
                  <a:tcPr/>
                </a:tc>
                <a:extLst>
                  <a:ext uri="{0D108BD9-81ED-4DB2-BD59-A6C34878D82A}">
                    <a16:rowId xmlns:a16="http://schemas.microsoft.com/office/drawing/2014/main" val="319405675"/>
                  </a:ext>
                </a:extLst>
              </a:tr>
              <a:tr h="370840">
                <a:tc>
                  <a:txBody>
                    <a:bodyPr/>
                    <a:lstStyle/>
                    <a:p>
                      <a:r>
                        <a:rPr lang="zh-TW" altLang="en-US" dirty="0" smtClean="0"/>
                        <a:t>計畫名稱</a:t>
                      </a:r>
                      <a:endParaRPr lang="zh-TW" altLang="en-US" dirty="0"/>
                    </a:p>
                  </a:txBody>
                  <a:tcPr/>
                </a:tc>
                <a:tc>
                  <a:txBody>
                    <a:bodyPr/>
                    <a:lstStyle/>
                    <a:p>
                      <a:r>
                        <a:rPr lang="zh-TW" altLang="en-US" dirty="0" smtClean="0"/>
                        <a:t>師生專業外語社群</a:t>
                      </a:r>
                      <a:endParaRPr lang="zh-TW" altLang="en-US" dirty="0"/>
                    </a:p>
                  </a:txBody>
                  <a:tcPr/>
                </a:tc>
                <a:extLst>
                  <a:ext uri="{0D108BD9-81ED-4DB2-BD59-A6C34878D82A}">
                    <a16:rowId xmlns:a16="http://schemas.microsoft.com/office/drawing/2014/main" val="747342522"/>
                  </a:ext>
                </a:extLst>
              </a:tr>
              <a:tr h="1331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注意事項</a:t>
                      </a:r>
                    </a:p>
                    <a:p>
                      <a:endParaRPr lang="zh-TW" altLang="en-US" dirty="0"/>
                    </a:p>
                  </a:txBody>
                  <a:tcPr/>
                </a:tc>
                <a:tc>
                  <a:txBody>
                    <a:bodyPr/>
                    <a:lstStyle/>
                    <a:p>
                      <a:pPr marL="342900" indent="-342900">
                        <a:spcBef>
                          <a:spcPts val="600"/>
                        </a:spcBef>
                        <a:buFont typeface="+mj-lt"/>
                        <a:buAutoNum type="arabicPeriod"/>
                      </a:pPr>
                      <a:r>
                        <a:rPr lang="zh-TW" altLang="zh-TW" sz="1800" kern="1200" dirty="0" smtClean="0">
                          <a:solidFill>
                            <a:schemeClr val="dk1"/>
                          </a:solidFill>
                          <a:effectLst/>
                          <a:latin typeface="+mn-lt"/>
                          <a:ea typeface="+mn-ea"/>
                          <a:cs typeface="+mn-cs"/>
                        </a:rPr>
                        <a:t>由本校專任</a:t>
                      </a:r>
                      <a:r>
                        <a:rPr lang="en-US" altLang="zh-TW" sz="1800" kern="1200" dirty="0" smtClean="0">
                          <a:solidFill>
                            <a:schemeClr val="dk1"/>
                          </a:solidFill>
                          <a:effectLst/>
                          <a:latin typeface="+mn-lt"/>
                          <a:ea typeface="+mn-ea"/>
                          <a:cs typeface="+mn-cs"/>
                        </a:rPr>
                        <a:t>(</a:t>
                      </a:r>
                      <a:r>
                        <a:rPr lang="zh-TW" altLang="zh-TW" sz="1800" kern="1200" dirty="0" smtClean="0">
                          <a:solidFill>
                            <a:schemeClr val="dk1"/>
                          </a:solidFill>
                          <a:effectLst/>
                          <a:latin typeface="+mn-lt"/>
                          <a:ea typeface="+mn-ea"/>
                          <a:cs typeface="+mn-cs"/>
                        </a:rPr>
                        <a:t>案</a:t>
                      </a:r>
                      <a:r>
                        <a:rPr lang="en-US" altLang="zh-TW" sz="1800" kern="1200" dirty="0" smtClean="0">
                          <a:solidFill>
                            <a:schemeClr val="dk1"/>
                          </a:solidFill>
                          <a:effectLst/>
                          <a:latin typeface="+mn-lt"/>
                          <a:ea typeface="+mn-ea"/>
                          <a:cs typeface="+mn-cs"/>
                        </a:rPr>
                        <a:t>)</a:t>
                      </a:r>
                      <a:r>
                        <a:rPr lang="zh-TW" altLang="zh-TW" sz="1800" kern="1200" dirty="0" smtClean="0">
                          <a:solidFill>
                            <a:schemeClr val="dk1"/>
                          </a:solidFill>
                          <a:effectLst/>
                          <a:latin typeface="+mn-lt"/>
                          <a:ea typeface="+mn-ea"/>
                          <a:cs typeface="+mn-cs"/>
                        </a:rPr>
                        <a:t>教師擔任社群召集人</a:t>
                      </a:r>
                      <a:r>
                        <a:rPr lang="zh-TW" altLang="en-US" sz="1800" kern="1200" dirty="0" smtClean="0">
                          <a:solidFill>
                            <a:schemeClr val="dk1"/>
                          </a:solidFill>
                          <a:effectLst/>
                          <a:latin typeface="+mn-lt"/>
                          <a:ea typeface="+mn-ea"/>
                          <a:cs typeface="+mn-cs"/>
                        </a:rPr>
                        <a:t>，</a:t>
                      </a:r>
                      <a:r>
                        <a:rPr lang="zh-TW" altLang="zh-TW" sz="1800" kern="1200" dirty="0" smtClean="0">
                          <a:solidFill>
                            <a:schemeClr val="dk1"/>
                          </a:solidFill>
                          <a:effectLst/>
                          <a:latin typeface="+mn-lt"/>
                          <a:ea typeface="+mn-ea"/>
                          <a:cs typeface="+mn-cs"/>
                        </a:rPr>
                        <a:t>社群成員須為具本校在學身分之學生</a:t>
                      </a:r>
                      <a:r>
                        <a:rPr lang="en-US" altLang="zh-TW" sz="1800" b="1" kern="1200" dirty="0" smtClean="0">
                          <a:solidFill>
                            <a:srgbClr val="3333FF"/>
                          </a:solidFill>
                          <a:effectLst/>
                          <a:latin typeface="+mn-lt"/>
                          <a:ea typeface="+mn-ea"/>
                          <a:cs typeface="+mn-cs"/>
                        </a:rPr>
                        <a:t>5</a:t>
                      </a:r>
                      <a:r>
                        <a:rPr lang="zh-TW" altLang="en-US" sz="1800" b="1" kern="1200" dirty="0" smtClean="0">
                          <a:solidFill>
                            <a:srgbClr val="3333FF"/>
                          </a:solidFill>
                          <a:effectLst/>
                          <a:latin typeface="+mn-lt"/>
                          <a:ea typeface="+mn-ea"/>
                          <a:cs typeface="+mn-cs"/>
                        </a:rPr>
                        <a:t>名</a:t>
                      </a:r>
                      <a:r>
                        <a:rPr lang="en-US" altLang="zh-TW" sz="1800" b="1" kern="1200" dirty="0" smtClean="0">
                          <a:solidFill>
                            <a:srgbClr val="3333FF"/>
                          </a:solidFill>
                          <a:effectLst/>
                          <a:latin typeface="+mn-lt"/>
                          <a:ea typeface="+mn-ea"/>
                          <a:cs typeface="+mn-cs"/>
                        </a:rPr>
                        <a:t>(</a:t>
                      </a:r>
                      <a:r>
                        <a:rPr lang="zh-TW" altLang="zh-TW" sz="1800" b="1" kern="1200" dirty="0" smtClean="0">
                          <a:solidFill>
                            <a:srgbClr val="3333FF"/>
                          </a:solidFill>
                          <a:effectLst/>
                          <a:latin typeface="+mn-lt"/>
                          <a:ea typeface="+mn-ea"/>
                          <a:cs typeface="+mn-cs"/>
                        </a:rPr>
                        <a:t>含</a:t>
                      </a:r>
                      <a:r>
                        <a:rPr lang="en-US" altLang="zh-TW" sz="1800" b="1" kern="1200" dirty="0" smtClean="0">
                          <a:solidFill>
                            <a:srgbClr val="3333FF"/>
                          </a:solidFill>
                          <a:effectLst/>
                          <a:latin typeface="+mn-lt"/>
                          <a:ea typeface="+mn-ea"/>
                          <a:cs typeface="+mn-cs"/>
                        </a:rPr>
                        <a:t>)</a:t>
                      </a:r>
                      <a:r>
                        <a:rPr lang="zh-TW" altLang="zh-TW" sz="1800" b="1" kern="1200" dirty="0" smtClean="0">
                          <a:solidFill>
                            <a:srgbClr val="3333FF"/>
                          </a:solidFill>
                          <a:effectLst/>
                          <a:latin typeface="+mn-lt"/>
                          <a:ea typeface="+mn-ea"/>
                          <a:cs typeface="+mn-cs"/>
                        </a:rPr>
                        <a:t>以上</a:t>
                      </a:r>
                      <a:r>
                        <a:rPr lang="zh-TW" altLang="zh-TW" sz="1800" kern="1200" dirty="0" smtClean="0">
                          <a:solidFill>
                            <a:schemeClr val="dk1"/>
                          </a:solidFill>
                          <a:effectLst/>
                          <a:latin typeface="+mn-lt"/>
                          <a:ea typeface="+mn-ea"/>
                          <a:cs typeface="+mn-cs"/>
                        </a:rPr>
                        <a:t>參與</a:t>
                      </a:r>
                      <a:r>
                        <a:rPr lang="zh-TW" altLang="en-US" sz="1800" kern="1200" dirty="0" smtClean="0">
                          <a:solidFill>
                            <a:schemeClr val="dk1"/>
                          </a:solidFill>
                          <a:effectLst/>
                          <a:latin typeface="+mn-lt"/>
                          <a:ea typeface="+mn-ea"/>
                          <a:cs typeface="+mn-cs"/>
                        </a:rPr>
                        <a:t>。</a:t>
                      </a:r>
                      <a:endParaRPr lang="en-US" altLang="zh-TW" sz="1800" kern="1200" dirty="0" smtClean="0">
                        <a:solidFill>
                          <a:schemeClr val="dk1"/>
                        </a:solidFill>
                        <a:effectLst/>
                        <a:latin typeface="+mn-lt"/>
                        <a:ea typeface="+mn-ea"/>
                        <a:cs typeface="+mn-cs"/>
                      </a:endParaRPr>
                    </a:p>
                    <a:p>
                      <a:pPr marL="342900" indent="-342900">
                        <a:spcBef>
                          <a:spcPts val="600"/>
                        </a:spcBef>
                        <a:buFont typeface="+mj-lt"/>
                        <a:buAutoNum type="arabicPeriod"/>
                      </a:pPr>
                      <a:r>
                        <a:rPr lang="zh-TW" altLang="zh-TW" sz="1800" kern="1200" dirty="0" smtClean="0">
                          <a:solidFill>
                            <a:schemeClr val="dk1"/>
                          </a:solidFill>
                          <a:effectLst/>
                          <a:latin typeface="+mn-lt"/>
                          <a:ea typeface="+mn-ea"/>
                          <a:cs typeface="+mn-cs"/>
                        </a:rPr>
                        <a:t>社群計畫須為教師當學期課程的延伸或具相關聯性質</a:t>
                      </a:r>
                      <a:r>
                        <a:rPr lang="zh-TW" altLang="en-US" sz="1800" kern="1200" dirty="0" smtClean="0">
                          <a:solidFill>
                            <a:schemeClr val="dk1"/>
                          </a:solidFill>
                          <a:effectLst/>
                          <a:latin typeface="+mn-lt"/>
                          <a:ea typeface="+mn-ea"/>
                          <a:cs typeface="+mn-cs"/>
                        </a:rPr>
                        <a:t>，</a:t>
                      </a:r>
                      <a:r>
                        <a:rPr lang="zh-TW" altLang="zh-TW" sz="1800" kern="1200" dirty="0" smtClean="0">
                          <a:solidFill>
                            <a:schemeClr val="dk1"/>
                          </a:solidFill>
                          <a:effectLst/>
                          <a:latin typeface="+mn-lt"/>
                          <a:ea typeface="+mn-ea"/>
                          <a:cs typeface="+mn-cs"/>
                        </a:rPr>
                        <a:t>社群須於計畫期程內至少完成</a:t>
                      </a:r>
                      <a:r>
                        <a:rPr lang="en-US" altLang="zh-TW" sz="1800" b="1" kern="1200" dirty="0" smtClean="0">
                          <a:solidFill>
                            <a:srgbClr val="FF0000"/>
                          </a:solidFill>
                          <a:effectLst/>
                          <a:latin typeface="+mn-lt"/>
                          <a:ea typeface="+mn-ea"/>
                          <a:cs typeface="+mn-cs"/>
                        </a:rPr>
                        <a:t>6</a:t>
                      </a:r>
                      <a:r>
                        <a:rPr lang="zh-TW" altLang="zh-TW" sz="1800" b="1" kern="1200" dirty="0" smtClean="0">
                          <a:solidFill>
                            <a:srgbClr val="FF0000"/>
                          </a:solidFill>
                          <a:effectLst/>
                          <a:latin typeface="+mn-lt"/>
                          <a:ea typeface="+mn-ea"/>
                          <a:cs typeface="+mn-cs"/>
                        </a:rPr>
                        <a:t>場</a:t>
                      </a:r>
                      <a:r>
                        <a:rPr lang="zh-TW" altLang="zh-TW" sz="1800" kern="1200" dirty="0" smtClean="0">
                          <a:solidFill>
                            <a:schemeClr val="dk1"/>
                          </a:solidFill>
                          <a:effectLst/>
                          <a:latin typeface="+mn-lt"/>
                          <a:ea typeface="+mn-ea"/>
                          <a:cs typeface="+mn-cs"/>
                        </a:rPr>
                        <a:t>活動或討論會議</a:t>
                      </a:r>
                      <a:r>
                        <a:rPr lang="zh-TW" altLang="en-US" sz="1800" kern="1200" dirty="0" smtClean="0">
                          <a:solidFill>
                            <a:schemeClr val="dk1"/>
                          </a:solidFill>
                          <a:effectLst/>
                          <a:latin typeface="+mn-lt"/>
                          <a:ea typeface="+mn-ea"/>
                          <a:cs typeface="+mn-cs"/>
                        </a:rPr>
                        <a:t>。</a:t>
                      </a:r>
                      <a:endParaRPr lang="en-US" altLang="zh-TW" sz="1800" kern="1200" dirty="0" smtClean="0">
                        <a:solidFill>
                          <a:schemeClr val="dk1"/>
                        </a:solidFill>
                        <a:effectLst/>
                        <a:latin typeface="+mn-lt"/>
                        <a:ea typeface="+mn-ea"/>
                        <a:cs typeface="+mn-cs"/>
                      </a:endParaRPr>
                    </a:p>
                    <a:p>
                      <a:pPr marL="342900" indent="-342900">
                        <a:spcBef>
                          <a:spcPts val="600"/>
                        </a:spcBef>
                        <a:buFont typeface="+mj-lt"/>
                        <a:buAutoNum type="arabicPeriod"/>
                      </a:pPr>
                      <a:r>
                        <a:rPr lang="zh-TW" altLang="zh-TW" sz="1800" kern="1200" dirty="0" smtClean="0">
                          <a:solidFill>
                            <a:schemeClr val="dk1"/>
                          </a:solidFill>
                          <a:effectLst/>
                          <a:latin typeface="+mn-lt"/>
                          <a:ea typeface="+mn-ea"/>
                          <a:cs typeface="+mn-cs"/>
                        </a:rPr>
                        <a:t>社群進行方式以外語及異地文化深度學習為基礎，建立單一或系列專業主題如法、商、理、工、生、化等不同領域科目</a:t>
                      </a:r>
                      <a:r>
                        <a:rPr lang="zh-TW" altLang="en-US" sz="1800" kern="1200" dirty="0" smtClean="0">
                          <a:solidFill>
                            <a:schemeClr val="dk1"/>
                          </a:solidFill>
                          <a:effectLst/>
                          <a:latin typeface="+mn-lt"/>
                          <a:ea typeface="+mn-ea"/>
                          <a:cs typeface="+mn-cs"/>
                        </a:rPr>
                        <a:t>。</a:t>
                      </a:r>
                      <a:endParaRPr lang="en-US" altLang="zh-TW" sz="1800" kern="1200" dirty="0" smtClean="0">
                        <a:solidFill>
                          <a:schemeClr val="dk1"/>
                        </a:solidFill>
                        <a:effectLst/>
                        <a:latin typeface="+mn-lt"/>
                        <a:ea typeface="+mn-ea"/>
                        <a:cs typeface="+mn-cs"/>
                      </a:endParaRPr>
                    </a:p>
                    <a:p>
                      <a:pPr marL="342900" indent="-342900">
                        <a:spcBef>
                          <a:spcPts val="600"/>
                        </a:spcBef>
                        <a:buFont typeface="+mj-lt"/>
                        <a:buAutoNum type="arabicPeriod"/>
                      </a:pPr>
                      <a:r>
                        <a:rPr lang="zh-TW" altLang="zh-TW" sz="1800" kern="1200" dirty="0" smtClean="0">
                          <a:solidFill>
                            <a:schemeClr val="dk1"/>
                          </a:solidFill>
                          <a:effectLst/>
                          <a:latin typeface="+mn-lt"/>
                          <a:ea typeface="+mn-ea"/>
                          <a:cs typeface="+mn-cs"/>
                        </a:rPr>
                        <a:t>可另邀請校內</a:t>
                      </a:r>
                      <a:r>
                        <a:rPr lang="en-US" altLang="zh-TW" sz="1800" kern="1200" dirty="0" smtClean="0">
                          <a:solidFill>
                            <a:schemeClr val="dk1"/>
                          </a:solidFill>
                          <a:effectLst/>
                          <a:latin typeface="+mn-lt"/>
                          <a:ea typeface="+mn-ea"/>
                          <a:cs typeface="+mn-cs"/>
                        </a:rPr>
                        <a:t>/</a:t>
                      </a:r>
                      <a:r>
                        <a:rPr lang="zh-TW" altLang="zh-TW" sz="1800" kern="1200" dirty="0" smtClean="0">
                          <a:solidFill>
                            <a:schemeClr val="dk1"/>
                          </a:solidFill>
                          <a:effectLst/>
                          <a:latin typeface="+mn-lt"/>
                          <a:ea typeface="+mn-ea"/>
                          <a:cs typeface="+mn-cs"/>
                        </a:rPr>
                        <a:t>校外教師或業界專家進行協助輔導，社群召集人亦須全程參與</a:t>
                      </a:r>
                      <a:r>
                        <a:rPr lang="zh-TW" altLang="en-US" sz="1800" kern="1200" dirty="0" smtClean="0">
                          <a:solidFill>
                            <a:schemeClr val="dk1"/>
                          </a:solidFill>
                          <a:effectLst/>
                          <a:latin typeface="+mn-lt"/>
                          <a:ea typeface="+mn-ea"/>
                          <a:cs typeface="+mn-cs"/>
                        </a:rPr>
                        <a:t>。</a:t>
                      </a:r>
                      <a:endParaRPr lang="en-US" altLang="zh-TW" sz="1800" kern="1200" dirty="0" smtClean="0">
                        <a:solidFill>
                          <a:schemeClr val="dk1"/>
                        </a:solidFill>
                        <a:effectLst/>
                        <a:latin typeface="+mn-lt"/>
                        <a:ea typeface="+mn-ea"/>
                        <a:cs typeface="+mn-cs"/>
                      </a:endParaRPr>
                    </a:p>
                    <a:p>
                      <a:pPr marL="342900" indent="-342900">
                        <a:spcBef>
                          <a:spcPts val="600"/>
                        </a:spcBef>
                        <a:buFont typeface="+mj-lt"/>
                        <a:buAutoNum type="arabicPeriod"/>
                      </a:pPr>
                      <a:r>
                        <a:rPr lang="zh-TW" altLang="zh-TW" sz="1800" kern="1200" dirty="0" smtClean="0">
                          <a:solidFill>
                            <a:schemeClr val="dk1"/>
                          </a:solidFill>
                          <a:effectLst/>
                          <a:latin typeface="+mn-lt"/>
                          <a:ea typeface="+mn-ea"/>
                          <a:cs typeface="+mn-cs"/>
                        </a:rPr>
                        <a:t>社群執行</a:t>
                      </a:r>
                      <a:r>
                        <a:rPr lang="zh-TW" altLang="zh-TW" sz="1800" b="1" kern="1200" dirty="0" smtClean="0">
                          <a:solidFill>
                            <a:srgbClr val="3333FF"/>
                          </a:solidFill>
                          <a:effectLst/>
                          <a:latin typeface="+mn-lt"/>
                          <a:ea typeface="+mn-ea"/>
                          <a:cs typeface="+mn-cs"/>
                        </a:rPr>
                        <a:t>不得占用原正式課程時間</a:t>
                      </a:r>
                      <a:r>
                        <a:rPr lang="zh-TW" altLang="zh-TW" sz="1800" kern="1200" dirty="0" smtClean="0">
                          <a:solidFill>
                            <a:schemeClr val="dk1"/>
                          </a:solidFill>
                          <a:effectLst/>
                          <a:latin typeface="+mn-lt"/>
                          <a:ea typeface="+mn-ea"/>
                          <a:cs typeface="+mn-cs"/>
                        </a:rPr>
                        <a:t>，亦不可將原正式課程活動作為社群活動成果。</a:t>
                      </a:r>
                      <a:endParaRPr lang="zh-TW" altLang="en-US" dirty="0"/>
                    </a:p>
                  </a:txBody>
                  <a:tcPr/>
                </a:tc>
                <a:extLst>
                  <a:ext uri="{0D108BD9-81ED-4DB2-BD59-A6C34878D82A}">
                    <a16:rowId xmlns:a16="http://schemas.microsoft.com/office/drawing/2014/main" val="2185488193"/>
                  </a:ext>
                </a:extLst>
              </a:tr>
              <a:tr h="370840">
                <a:tc>
                  <a:txBody>
                    <a:bodyPr/>
                    <a:lstStyle/>
                    <a:p>
                      <a:r>
                        <a:rPr lang="zh-TW" altLang="en-US" dirty="0" smtClean="0"/>
                        <a:t>執行期程</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自審核通過公告日起至</a:t>
                      </a:r>
                      <a:r>
                        <a:rPr lang="en-US" altLang="zh-TW" dirty="0" smtClean="0"/>
                        <a:t>109</a:t>
                      </a:r>
                      <a:r>
                        <a:rPr lang="zh-TW" altLang="en-US" dirty="0" smtClean="0"/>
                        <a:t>年</a:t>
                      </a:r>
                      <a:r>
                        <a:rPr lang="en-US" altLang="zh-TW" dirty="0" smtClean="0"/>
                        <a:t>12</a:t>
                      </a:r>
                      <a:r>
                        <a:rPr lang="zh-TW" altLang="en-US" dirty="0" smtClean="0"/>
                        <a:t>月</a:t>
                      </a:r>
                      <a:r>
                        <a:rPr lang="en-US" altLang="zh-TW" dirty="0" smtClean="0"/>
                        <a:t>10</a:t>
                      </a:r>
                      <a:r>
                        <a:rPr lang="zh-TW" altLang="en-US" dirty="0" smtClean="0"/>
                        <a:t>日止</a:t>
                      </a:r>
                    </a:p>
                  </a:txBody>
                  <a:tcPr/>
                </a:tc>
                <a:extLst>
                  <a:ext uri="{0D108BD9-81ED-4DB2-BD59-A6C34878D82A}">
                    <a16:rowId xmlns:a16="http://schemas.microsoft.com/office/drawing/2014/main" val="10007"/>
                  </a:ext>
                </a:extLst>
              </a:tr>
              <a:tr h="370840">
                <a:tc>
                  <a:txBody>
                    <a:bodyPr/>
                    <a:lstStyle/>
                    <a:p>
                      <a:r>
                        <a:rPr lang="zh-TW" altLang="en-US" dirty="0" smtClean="0"/>
                        <a:t>徵件辦法</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hlinkClick r:id="rId2" action="ppaction://hlinkfile"/>
                        </a:rPr>
                        <a:t>師生專業外語社群徵件辦法</a:t>
                      </a:r>
                      <a:endParaRPr lang="zh-TW" altLang="en-US" dirty="0" smtClean="0"/>
                    </a:p>
                  </a:txBody>
                  <a:tcPr/>
                </a:tc>
                <a:extLst>
                  <a:ext uri="{0D108BD9-81ED-4DB2-BD59-A6C34878D82A}">
                    <a16:rowId xmlns:a16="http://schemas.microsoft.com/office/drawing/2014/main" val="1391052385"/>
                  </a:ext>
                </a:extLst>
              </a:tr>
              <a:tr h="370840">
                <a:tc>
                  <a:txBody>
                    <a:bodyPr/>
                    <a:lstStyle/>
                    <a:p>
                      <a:r>
                        <a:rPr lang="zh-TW" altLang="en-US" dirty="0" smtClean="0"/>
                        <a:t>方案網頁</a:t>
                      </a:r>
                      <a:endParaRPr lang="zh-TW" altLang="en-US" dirty="0"/>
                    </a:p>
                  </a:txBody>
                  <a:tcPr/>
                </a:tc>
                <a:tc>
                  <a:txBody>
                    <a:bodyPr/>
                    <a:lstStyle/>
                    <a:p>
                      <a:r>
                        <a:rPr lang="en-US" altLang="zh-TW" sz="1600" dirty="0" smtClean="0">
                          <a:hlinkClick r:id="rId3"/>
                        </a:rPr>
                        <a:t>http://www.ugsi2usr.nptu.edu.tw/files/11-1172-10176.php?Lang=zh-tw</a:t>
                      </a:r>
                      <a:endParaRPr lang="zh-TW" altLang="en-US" sz="1600" dirty="0"/>
                    </a:p>
                  </a:txBody>
                  <a:tcPr/>
                </a:tc>
                <a:extLst>
                  <a:ext uri="{0D108BD9-81ED-4DB2-BD59-A6C34878D82A}">
                    <a16:rowId xmlns:a16="http://schemas.microsoft.com/office/drawing/2014/main" val="3596991130"/>
                  </a:ext>
                </a:extLst>
              </a:tr>
            </a:tbl>
          </a:graphicData>
        </a:graphic>
      </p:graphicFrame>
      <p:sp>
        <p:nvSpPr>
          <p:cNvPr id="5" name="標題 1"/>
          <p:cNvSpPr>
            <a:spLocks noGrp="1"/>
          </p:cNvSpPr>
          <p:nvPr>
            <p:ph type="title"/>
          </p:nvPr>
        </p:nvSpPr>
        <p:spPr>
          <a:xfrm>
            <a:off x="467544" y="260648"/>
            <a:ext cx="5770984" cy="706090"/>
          </a:xfrm>
        </p:spPr>
        <p:txBody>
          <a:bodyPr>
            <a:noAutofit/>
          </a:bodyPr>
          <a:lstStyle/>
          <a:p>
            <a:pPr algn="l"/>
            <a:r>
              <a:rPr lang="zh-TW" altLang="en-US" sz="3600" b="1" dirty="0"/>
              <a:t>師生專業外語社群</a:t>
            </a:r>
          </a:p>
        </p:txBody>
      </p:sp>
      <p:sp>
        <p:nvSpPr>
          <p:cNvPr id="6" name="Google Shape;489;p39">
            <a:hlinkClick r:id="rId4" action="ppaction://hlinksldjump"/>
          </p:cNvPr>
          <p:cNvSpPr/>
          <p:nvPr/>
        </p:nvSpPr>
        <p:spPr>
          <a:xfrm>
            <a:off x="320884" y="6309320"/>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11</a:t>
            </a:fld>
            <a:endParaRPr lang="zh-TW" altLang="en-US"/>
          </a:p>
        </p:txBody>
      </p:sp>
    </p:spTree>
    <p:extLst>
      <p:ext uri="{BB962C8B-B14F-4D97-AF65-F5344CB8AC3E}">
        <p14:creationId xmlns:p14="http://schemas.microsoft.com/office/powerpoint/2010/main" val="3574500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59606911"/>
              </p:ext>
            </p:extLst>
          </p:nvPr>
        </p:nvGraphicFramePr>
        <p:xfrm>
          <a:off x="467544" y="1111240"/>
          <a:ext cx="8424936" cy="3037840"/>
        </p:xfrm>
        <a:graphic>
          <a:graphicData uri="http://schemas.openxmlformats.org/drawingml/2006/table">
            <a:tbl>
              <a:tblPr firstRow="1" bandRow="1">
                <a:tableStyleId>{5C22544A-7EE6-4342-B048-85BDC9FD1C3A}</a:tableStyleId>
              </a:tblPr>
              <a:tblGrid>
                <a:gridCol w="1263781">
                  <a:extLst>
                    <a:ext uri="{9D8B030D-6E8A-4147-A177-3AD203B41FA5}">
                      <a16:colId xmlns:a16="http://schemas.microsoft.com/office/drawing/2014/main" val="1783243338"/>
                    </a:ext>
                  </a:extLst>
                </a:gridCol>
                <a:gridCol w="7161155">
                  <a:extLst>
                    <a:ext uri="{9D8B030D-6E8A-4147-A177-3AD203B41FA5}">
                      <a16:colId xmlns:a16="http://schemas.microsoft.com/office/drawing/2014/main" val="889044132"/>
                    </a:ext>
                  </a:extLst>
                </a:gridCol>
              </a:tblGrid>
              <a:tr h="370840">
                <a:tc>
                  <a:txBody>
                    <a:bodyPr/>
                    <a:lstStyle/>
                    <a:p>
                      <a:r>
                        <a:rPr lang="zh-TW" altLang="en-US" dirty="0" smtClean="0"/>
                        <a:t>計畫類別</a:t>
                      </a:r>
                      <a:endParaRPr lang="zh-TW" altLang="en-US" dirty="0"/>
                    </a:p>
                  </a:txBody>
                  <a:tcPr/>
                </a:tc>
                <a:tc>
                  <a:txBody>
                    <a:bodyPr/>
                    <a:lstStyle/>
                    <a:p>
                      <a:r>
                        <a:rPr lang="zh-TW" altLang="en-US" dirty="0" smtClean="0"/>
                        <a:t>師生專業社群</a:t>
                      </a:r>
                      <a:endParaRPr lang="zh-TW" altLang="en-US" dirty="0"/>
                    </a:p>
                  </a:txBody>
                  <a:tcPr/>
                </a:tc>
                <a:extLst>
                  <a:ext uri="{0D108BD9-81ED-4DB2-BD59-A6C34878D82A}">
                    <a16:rowId xmlns:a16="http://schemas.microsoft.com/office/drawing/2014/main" val="319405675"/>
                  </a:ext>
                </a:extLst>
              </a:tr>
              <a:tr h="370840">
                <a:tc>
                  <a:txBody>
                    <a:bodyPr/>
                    <a:lstStyle/>
                    <a:p>
                      <a:r>
                        <a:rPr lang="zh-TW" altLang="en-US" dirty="0" smtClean="0"/>
                        <a:t>計畫名稱</a:t>
                      </a:r>
                      <a:endParaRPr lang="zh-TW" altLang="en-US" dirty="0"/>
                    </a:p>
                  </a:txBody>
                  <a:tcPr/>
                </a:tc>
                <a:tc>
                  <a:txBody>
                    <a:bodyPr/>
                    <a:lstStyle/>
                    <a:p>
                      <a:r>
                        <a:rPr lang="zh-TW" altLang="en-US" dirty="0" smtClean="0"/>
                        <a:t>職能導向課程社群</a:t>
                      </a:r>
                      <a:endParaRPr lang="zh-TW" altLang="en-US" dirty="0"/>
                    </a:p>
                  </a:txBody>
                  <a:tcPr/>
                </a:tc>
                <a:extLst>
                  <a:ext uri="{0D108BD9-81ED-4DB2-BD59-A6C34878D82A}">
                    <a16:rowId xmlns:a16="http://schemas.microsoft.com/office/drawing/2014/main" val="747342522"/>
                  </a:ext>
                </a:extLst>
              </a:tr>
              <a:tr h="370840">
                <a:tc>
                  <a:txBody>
                    <a:bodyPr/>
                    <a:lstStyle/>
                    <a:p>
                      <a:r>
                        <a:rPr lang="zh-TW" altLang="en-US" dirty="0" smtClean="0"/>
                        <a:t>計畫目的</a:t>
                      </a:r>
                      <a:endParaRPr lang="zh-TW" altLang="en-US" dirty="0"/>
                    </a:p>
                  </a:txBody>
                  <a:tcPr/>
                </a:tc>
                <a:tc>
                  <a:txBody>
                    <a:bodyPr/>
                    <a:lstStyle/>
                    <a:p>
                      <a:r>
                        <a:rPr lang="zh-TW" altLang="en-US" sz="1800" b="0" i="0" kern="1200" dirty="0" smtClean="0">
                          <a:solidFill>
                            <a:schemeClr val="dk1"/>
                          </a:solidFill>
                          <a:effectLst/>
                          <a:latin typeface="+mn-lt"/>
                          <a:ea typeface="+mn-ea"/>
                          <a:cs typeface="+mn-cs"/>
                        </a:rPr>
                        <a:t>鼓勵專業學門領域之教師，以跳脫傳統式學習、活化教學模式為目標，透過循序漸進的方式，重新檢視現有課程，以職能導向作為課程設計方法，有系統的培養學生透過課程建立符合產業需求的職能。</a:t>
                      </a:r>
                      <a:endParaRPr lang="zh-TW" altLang="en-US" dirty="0"/>
                    </a:p>
                  </a:txBody>
                  <a:tcPr/>
                </a:tc>
                <a:extLst>
                  <a:ext uri="{0D108BD9-81ED-4DB2-BD59-A6C34878D82A}">
                    <a16:rowId xmlns:a16="http://schemas.microsoft.com/office/drawing/2014/main" val="187233051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申請對象</a:t>
                      </a:r>
                    </a:p>
                  </a:txBody>
                  <a:tcPr/>
                </a:tc>
                <a:tc>
                  <a:txBody>
                    <a:bodyPr/>
                    <a:lstStyle/>
                    <a:p>
                      <a:r>
                        <a:rPr lang="zh-TW" altLang="en-US" sz="1800" b="0" i="0" kern="1200" dirty="0" smtClean="0">
                          <a:solidFill>
                            <a:schemeClr val="dk1"/>
                          </a:solidFill>
                          <a:effectLst/>
                          <a:latin typeface="+mn-lt"/>
                          <a:ea typeface="+mn-ea"/>
                          <a:cs typeface="+mn-cs"/>
                        </a:rPr>
                        <a:t>教師</a:t>
                      </a:r>
                      <a:endParaRPr lang="zh-TW" altLang="en-US" dirty="0"/>
                    </a:p>
                  </a:txBody>
                  <a:tcPr/>
                </a:tc>
                <a:extLst>
                  <a:ext uri="{0D108BD9-81ED-4DB2-BD59-A6C34878D82A}">
                    <a16:rowId xmlns:a16="http://schemas.microsoft.com/office/drawing/2014/main" val="807780841"/>
                  </a:ext>
                </a:extLst>
              </a:tr>
              <a:tr h="370840">
                <a:tc>
                  <a:txBody>
                    <a:bodyPr/>
                    <a:lstStyle/>
                    <a:p>
                      <a:r>
                        <a:rPr lang="zh-TW" altLang="en-US" dirty="0" smtClean="0"/>
                        <a:t>經費補助</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上限</a:t>
                      </a:r>
                      <a:r>
                        <a:rPr lang="en-US" altLang="zh-TW" dirty="0" smtClean="0"/>
                        <a:t>6</a:t>
                      </a:r>
                      <a:r>
                        <a:rPr lang="zh-TW" altLang="en-US" dirty="0" smtClean="0"/>
                        <a:t>萬元</a:t>
                      </a:r>
                      <a:r>
                        <a:rPr lang="en-US" altLang="zh-TW" dirty="0" smtClean="0"/>
                        <a:t>(</a:t>
                      </a:r>
                      <a:r>
                        <a:rPr lang="zh-TW" altLang="zh-TW" sz="1800" kern="1200" dirty="0" smtClean="0">
                          <a:solidFill>
                            <a:schemeClr val="dk1"/>
                          </a:solidFill>
                          <a:effectLst/>
                          <a:latin typeface="+mn-lt"/>
                          <a:ea typeface="+mn-ea"/>
                          <a:cs typeface="+mn-cs"/>
                        </a:rPr>
                        <a:t>實際金額依審查結果核支</a:t>
                      </a:r>
                      <a:r>
                        <a:rPr lang="en-US" altLang="zh-TW" sz="1800" kern="1200" dirty="0" smtClean="0">
                          <a:solidFill>
                            <a:schemeClr val="dk1"/>
                          </a:solidFill>
                          <a:effectLst/>
                          <a:latin typeface="+mn-lt"/>
                          <a:ea typeface="+mn-ea"/>
                          <a:cs typeface="+mn-cs"/>
                        </a:rPr>
                        <a:t>)</a:t>
                      </a:r>
                      <a:endParaRPr lang="zh-TW" altLang="en-US" dirty="0" smtClean="0"/>
                    </a:p>
                  </a:txBody>
                  <a:tcPr/>
                </a:tc>
                <a:extLst>
                  <a:ext uri="{0D108BD9-81ED-4DB2-BD59-A6C34878D82A}">
                    <a16:rowId xmlns:a16="http://schemas.microsoft.com/office/drawing/2014/main" val="150003542"/>
                  </a:ext>
                </a:extLst>
              </a:tr>
              <a:tr h="370840">
                <a:tc>
                  <a:txBody>
                    <a:bodyPr/>
                    <a:lstStyle/>
                    <a:p>
                      <a:r>
                        <a:rPr lang="zh-TW" altLang="en-US" dirty="0" smtClean="0"/>
                        <a:t>補助項目</a:t>
                      </a:r>
                      <a:endParaRPr lang="zh-TW" altLang="en-US" dirty="0"/>
                    </a:p>
                  </a:txBody>
                  <a:tcPr/>
                </a:tc>
                <a:tc>
                  <a:txBody>
                    <a:bodyPr/>
                    <a:lstStyle/>
                    <a:p>
                      <a:r>
                        <a:rPr lang="zh-TW" altLang="en-US" sz="1800" b="0" i="0" kern="1200" dirty="0" smtClean="0">
                          <a:solidFill>
                            <a:schemeClr val="dk1"/>
                          </a:solidFill>
                          <a:effectLst/>
                          <a:latin typeface="+mn-lt"/>
                          <a:ea typeface="+mn-ea"/>
                          <a:cs typeface="+mn-cs"/>
                        </a:rPr>
                        <a:t>印刷費、雜支、校外講座鐘點費、國內差旅費、交通補助費、膳費、工讀費、機關負擔補充保費、臨時人員勞、健保及勞工退休金</a:t>
                      </a:r>
                      <a:endParaRPr lang="zh-TW" altLang="en-US" dirty="0"/>
                    </a:p>
                  </a:txBody>
                  <a:tcPr/>
                </a:tc>
                <a:extLst>
                  <a:ext uri="{0D108BD9-81ED-4DB2-BD59-A6C34878D82A}">
                    <a16:rowId xmlns:a16="http://schemas.microsoft.com/office/drawing/2014/main" val="2099592374"/>
                  </a:ext>
                </a:extLst>
              </a:tr>
            </a:tbl>
          </a:graphicData>
        </a:graphic>
      </p:graphicFrame>
      <p:sp>
        <p:nvSpPr>
          <p:cNvPr id="5" name="標題 1"/>
          <p:cNvSpPr>
            <a:spLocks noGrp="1"/>
          </p:cNvSpPr>
          <p:nvPr>
            <p:ph type="title"/>
          </p:nvPr>
        </p:nvSpPr>
        <p:spPr>
          <a:xfrm>
            <a:off x="467544" y="260648"/>
            <a:ext cx="5770984" cy="706090"/>
          </a:xfrm>
        </p:spPr>
        <p:txBody>
          <a:bodyPr>
            <a:noAutofit/>
          </a:bodyPr>
          <a:lstStyle/>
          <a:p>
            <a:pPr algn="l"/>
            <a:r>
              <a:rPr lang="zh-TW" altLang="en-US" sz="3600" b="1" dirty="0"/>
              <a:t>職能導向課程社群</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12</a:t>
            </a:fld>
            <a:endParaRPr lang="zh-TW" altLang="en-US"/>
          </a:p>
        </p:txBody>
      </p:sp>
      <p:grpSp>
        <p:nvGrpSpPr>
          <p:cNvPr id="7" name="群組 6"/>
          <p:cNvGrpSpPr/>
          <p:nvPr/>
        </p:nvGrpSpPr>
        <p:grpSpPr>
          <a:xfrm>
            <a:off x="467544" y="5949280"/>
            <a:ext cx="802431" cy="680104"/>
            <a:chOff x="467544" y="5949280"/>
            <a:chExt cx="802431" cy="680104"/>
          </a:xfrm>
        </p:grpSpPr>
        <p:sp>
          <p:nvSpPr>
            <p:cNvPr id="9" name="文字方塊 8"/>
            <p:cNvSpPr txBox="1"/>
            <p:nvPr/>
          </p:nvSpPr>
          <p:spPr>
            <a:xfrm>
              <a:off x="467544" y="6165304"/>
              <a:ext cx="802431" cy="276999"/>
            </a:xfrm>
            <a:prstGeom prst="rect">
              <a:avLst/>
            </a:prstGeom>
            <a:noFill/>
            <a:ln>
              <a:noFill/>
            </a:ln>
          </p:spPr>
          <p:txBody>
            <a:bodyPr wrap="square" rtlCol="0">
              <a:spAutoFit/>
            </a:bodyPr>
            <a:lstStyle/>
            <a:p>
              <a:r>
                <a:rPr lang="zh-TW" altLang="en-US" sz="1200" b="1" dirty="0" smtClean="0">
                  <a:solidFill>
                    <a:schemeClr val="bg1">
                      <a:lumMod val="50000"/>
                    </a:schemeClr>
                  </a:solidFill>
                  <a:latin typeface="微軟正黑體" panose="020B0604030504040204" pitchFamily="34" charset="-120"/>
                  <a:ea typeface="微軟正黑體" panose="020B0604030504040204" pitchFamily="34" charset="-120"/>
                </a:rPr>
                <a:t>注意事</a:t>
              </a:r>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項</a:t>
              </a:r>
            </a:p>
          </p:txBody>
        </p:sp>
        <p:sp>
          <p:nvSpPr>
            <p:cNvPr id="10" name="橢圓形圖說文字 9"/>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935862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18719624"/>
              </p:ext>
            </p:extLst>
          </p:nvPr>
        </p:nvGraphicFramePr>
        <p:xfrm>
          <a:off x="467544" y="1124744"/>
          <a:ext cx="8424936" cy="3469640"/>
        </p:xfrm>
        <a:graphic>
          <a:graphicData uri="http://schemas.openxmlformats.org/drawingml/2006/table">
            <a:tbl>
              <a:tblPr firstRow="1" bandRow="1">
                <a:tableStyleId>{5C22544A-7EE6-4342-B048-85BDC9FD1C3A}</a:tableStyleId>
              </a:tblPr>
              <a:tblGrid>
                <a:gridCol w="1263781">
                  <a:extLst>
                    <a:ext uri="{9D8B030D-6E8A-4147-A177-3AD203B41FA5}">
                      <a16:colId xmlns:a16="http://schemas.microsoft.com/office/drawing/2014/main" val="1783243338"/>
                    </a:ext>
                  </a:extLst>
                </a:gridCol>
                <a:gridCol w="7161155">
                  <a:extLst>
                    <a:ext uri="{9D8B030D-6E8A-4147-A177-3AD203B41FA5}">
                      <a16:colId xmlns:a16="http://schemas.microsoft.com/office/drawing/2014/main" val="889044132"/>
                    </a:ext>
                  </a:extLst>
                </a:gridCol>
              </a:tblGrid>
              <a:tr h="370840">
                <a:tc>
                  <a:txBody>
                    <a:bodyPr/>
                    <a:lstStyle/>
                    <a:p>
                      <a:r>
                        <a:rPr lang="zh-TW" altLang="en-US" dirty="0" smtClean="0"/>
                        <a:t>計畫類別</a:t>
                      </a:r>
                      <a:endParaRPr lang="zh-TW" altLang="en-US" dirty="0"/>
                    </a:p>
                  </a:txBody>
                  <a:tcPr/>
                </a:tc>
                <a:tc>
                  <a:txBody>
                    <a:bodyPr/>
                    <a:lstStyle/>
                    <a:p>
                      <a:r>
                        <a:rPr lang="zh-TW" altLang="en-US" dirty="0" smtClean="0"/>
                        <a:t>師生專業社群</a:t>
                      </a:r>
                      <a:endParaRPr lang="zh-TW" altLang="en-US" dirty="0"/>
                    </a:p>
                  </a:txBody>
                  <a:tcPr/>
                </a:tc>
                <a:extLst>
                  <a:ext uri="{0D108BD9-81ED-4DB2-BD59-A6C34878D82A}">
                    <a16:rowId xmlns:a16="http://schemas.microsoft.com/office/drawing/2014/main" val="319405675"/>
                  </a:ext>
                </a:extLst>
              </a:tr>
              <a:tr h="370840">
                <a:tc>
                  <a:txBody>
                    <a:bodyPr/>
                    <a:lstStyle/>
                    <a:p>
                      <a:r>
                        <a:rPr lang="zh-TW" altLang="en-US" dirty="0" smtClean="0"/>
                        <a:t>計畫名稱</a:t>
                      </a:r>
                      <a:endParaRPr lang="zh-TW" altLang="en-US" dirty="0"/>
                    </a:p>
                  </a:txBody>
                  <a:tcPr/>
                </a:tc>
                <a:tc>
                  <a:txBody>
                    <a:bodyPr/>
                    <a:lstStyle/>
                    <a:p>
                      <a:r>
                        <a:rPr lang="zh-TW" altLang="en-US" dirty="0" smtClean="0"/>
                        <a:t>職能導向課程社群</a:t>
                      </a:r>
                      <a:endParaRPr lang="zh-TW" altLang="en-US" dirty="0"/>
                    </a:p>
                  </a:txBody>
                  <a:tcPr/>
                </a:tc>
                <a:extLst>
                  <a:ext uri="{0D108BD9-81ED-4DB2-BD59-A6C34878D82A}">
                    <a16:rowId xmlns:a16="http://schemas.microsoft.com/office/drawing/2014/main" val="747342522"/>
                  </a:ext>
                </a:extLst>
              </a:tr>
              <a:tr h="1331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注意事項</a:t>
                      </a:r>
                    </a:p>
                    <a:p>
                      <a:endParaRPr lang="zh-TW" altLang="en-US" dirty="0"/>
                    </a:p>
                  </a:txBody>
                  <a:tcPr/>
                </a:tc>
                <a:tc>
                  <a:txBody>
                    <a:bodyPr/>
                    <a:lstStyle/>
                    <a:p>
                      <a:pPr marL="342900" indent="-342900">
                        <a:spcBef>
                          <a:spcPts val="600"/>
                        </a:spcBef>
                        <a:buFont typeface="+mj-lt"/>
                        <a:buAutoNum type="arabicPeriod"/>
                      </a:pPr>
                      <a:r>
                        <a:rPr lang="zh-TW" altLang="en-US" sz="1800" kern="1200" dirty="0" smtClean="0">
                          <a:solidFill>
                            <a:schemeClr val="dk1"/>
                          </a:solidFill>
                          <a:effectLst/>
                          <a:latin typeface="+mn-lt"/>
                          <a:ea typeface="+mn-ea"/>
                          <a:cs typeface="+mn-cs"/>
                        </a:rPr>
                        <a:t>由本校專任教師擔任社群召集人，每組社群至少</a:t>
                      </a:r>
                      <a:r>
                        <a:rPr lang="en-US" altLang="zh-TW" sz="1800" b="1" kern="1200" dirty="0" smtClean="0">
                          <a:solidFill>
                            <a:srgbClr val="3333FF"/>
                          </a:solidFill>
                          <a:effectLst/>
                          <a:latin typeface="+mn-lt"/>
                          <a:ea typeface="+mn-ea"/>
                          <a:cs typeface="+mn-cs"/>
                        </a:rPr>
                        <a:t>1</a:t>
                      </a:r>
                      <a:r>
                        <a:rPr lang="zh-TW" altLang="en-US" sz="1800" b="1" kern="1200" dirty="0" smtClean="0">
                          <a:solidFill>
                            <a:srgbClr val="3333FF"/>
                          </a:solidFill>
                          <a:effectLst/>
                          <a:latin typeface="+mn-lt"/>
                          <a:ea typeface="+mn-ea"/>
                          <a:cs typeface="+mn-cs"/>
                        </a:rPr>
                        <a:t>位校內教師</a:t>
                      </a:r>
                      <a:r>
                        <a:rPr lang="en-US" altLang="zh-TW" sz="1800" b="1" kern="1200" dirty="0" smtClean="0">
                          <a:solidFill>
                            <a:srgbClr val="3333FF"/>
                          </a:solidFill>
                          <a:effectLst/>
                          <a:latin typeface="+mn-lt"/>
                          <a:ea typeface="+mn-ea"/>
                          <a:cs typeface="+mn-cs"/>
                        </a:rPr>
                        <a:t>(</a:t>
                      </a:r>
                      <a:r>
                        <a:rPr lang="zh-TW" altLang="en-US" sz="1800" b="1" kern="1200" dirty="0" smtClean="0">
                          <a:solidFill>
                            <a:srgbClr val="3333FF"/>
                          </a:solidFill>
                          <a:effectLst/>
                          <a:latin typeface="+mn-lt"/>
                          <a:ea typeface="+mn-ea"/>
                          <a:cs typeface="+mn-cs"/>
                        </a:rPr>
                        <a:t>含社群召集人</a:t>
                      </a:r>
                      <a:r>
                        <a:rPr lang="en-US" altLang="zh-TW" sz="1800" b="1" kern="1200" dirty="0" smtClean="0">
                          <a:solidFill>
                            <a:srgbClr val="3333FF"/>
                          </a:solidFill>
                          <a:effectLst/>
                          <a:latin typeface="+mn-lt"/>
                          <a:ea typeface="+mn-ea"/>
                          <a:cs typeface="+mn-cs"/>
                        </a:rPr>
                        <a:t>)</a:t>
                      </a:r>
                      <a:r>
                        <a:rPr lang="zh-TW" altLang="en-US" sz="1800" kern="1200" dirty="0" smtClean="0">
                          <a:solidFill>
                            <a:schemeClr val="dk1"/>
                          </a:solidFill>
                          <a:effectLst/>
                          <a:latin typeface="+mn-lt"/>
                          <a:ea typeface="+mn-ea"/>
                          <a:cs typeface="+mn-cs"/>
                        </a:rPr>
                        <a:t>，及</a:t>
                      </a:r>
                      <a:r>
                        <a:rPr lang="en-US" altLang="zh-TW" sz="1800" b="1" kern="1200" dirty="0" smtClean="0">
                          <a:solidFill>
                            <a:srgbClr val="3333FF"/>
                          </a:solidFill>
                          <a:effectLst/>
                          <a:latin typeface="+mn-lt"/>
                          <a:ea typeface="+mn-ea"/>
                          <a:cs typeface="+mn-cs"/>
                        </a:rPr>
                        <a:t>10</a:t>
                      </a:r>
                      <a:r>
                        <a:rPr lang="zh-TW" altLang="en-US" sz="1800" b="1" kern="1200" dirty="0" smtClean="0">
                          <a:solidFill>
                            <a:srgbClr val="3333FF"/>
                          </a:solidFill>
                          <a:effectLst/>
                          <a:latin typeface="+mn-lt"/>
                          <a:ea typeface="+mn-ea"/>
                          <a:cs typeface="+mn-cs"/>
                        </a:rPr>
                        <a:t>位</a:t>
                      </a:r>
                      <a:r>
                        <a:rPr lang="en-US" altLang="zh-TW" sz="1800" b="1" kern="1200" dirty="0" smtClean="0">
                          <a:solidFill>
                            <a:srgbClr val="3333FF"/>
                          </a:solidFill>
                          <a:effectLst/>
                          <a:latin typeface="+mn-lt"/>
                          <a:ea typeface="+mn-ea"/>
                          <a:cs typeface="+mn-cs"/>
                        </a:rPr>
                        <a:t>(</a:t>
                      </a:r>
                      <a:r>
                        <a:rPr lang="zh-TW" altLang="en-US" sz="1800" b="1" kern="1200" dirty="0" smtClean="0">
                          <a:solidFill>
                            <a:srgbClr val="3333FF"/>
                          </a:solidFill>
                          <a:effectLst/>
                          <a:latin typeface="+mn-lt"/>
                          <a:ea typeface="+mn-ea"/>
                          <a:cs typeface="+mn-cs"/>
                        </a:rPr>
                        <a:t>含</a:t>
                      </a:r>
                      <a:r>
                        <a:rPr lang="en-US" altLang="zh-TW" sz="1800" b="1" kern="1200" dirty="0" smtClean="0">
                          <a:solidFill>
                            <a:srgbClr val="3333FF"/>
                          </a:solidFill>
                          <a:effectLst/>
                          <a:latin typeface="+mn-lt"/>
                          <a:ea typeface="+mn-ea"/>
                          <a:cs typeface="+mn-cs"/>
                        </a:rPr>
                        <a:t>)</a:t>
                      </a:r>
                      <a:r>
                        <a:rPr lang="zh-TW" altLang="en-US" sz="1800" b="1" kern="1200" dirty="0" smtClean="0">
                          <a:solidFill>
                            <a:srgbClr val="3333FF"/>
                          </a:solidFill>
                          <a:effectLst/>
                          <a:latin typeface="+mn-lt"/>
                          <a:ea typeface="+mn-ea"/>
                          <a:cs typeface="+mn-cs"/>
                        </a:rPr>
                        <a:t>以上學生成員</a:t>
                      </a:r>
                      <a:r>
                        <a:rPr lang="zh-TW" altLang="en-US" sz="1800" kern="1200" dirty="0" smtClean="0">
                          <a:solidFill>
                            <a:schemeClr val="dk1"/>
                          </a:solidFill>
                          <a:effectLst/>
                          <a:latin typeface="+mn-lt"/>
                          <a:ea typeface="+mn-ea"/>
                          <a:cs typeface="+mn-cs"/>
                        </a:rPr>
                        <a:t>。</a:t>
                      </a:r>
                      <a:endParaRPr lang="en-US" altLang="zh-TW" sz="1800" kern="1200" dirty="0" smtClean="0">
                        <a:solidFill>
                          <a:schemeClr val="dk1"/>
                        </a:solidFill>
                        <a:effectLst/>
                        <a:latin typeface="+mn-lt"/>
                        <a:ea typeface="+mn-ea"/>
                        <a:cs typeface="+mn-cs"/>
                      </a:endParaRPr>
                    </a:p>
                    <a:p>
                      <a:pPr marL="342900" indent="-342900">
                        <a:spcBef>
                          <a:spcPts val="600"/>
                        </a:spcBef>
                        <a:buFont typeface="+mj-lt"/>
                        <a:buAutoNum type="arabicPeriod"/>
                      </a:pPr>
                      <a:r>
                        <a:rPr lang="zh-TW" altLang="zh-TW" sz="1800" kern="1200" dirty="0" smtClean="0">
                          <a:solidFill>
                            <a:schemeClr val="dk1"/>
                          </a:solidFill>
                          <a:effectLst/>
                          <a:latin typeface="+mn-lt"/>
                          <a:ea typeface="+mn-ea"/>
                          <a:cs typeface="+mn-cs"/>
                        </a:rPr>
                        <a:t>於計畫期程內需辦理</a:t>
                      </a:r>
                      <a:r>
                        <a:rPr lang="en-US" altLang="zh-TW" sz="1800" b="1" kern="1200" dirty="0" smtClean="0">
                          <a:solidFill>
                            <a:srgbClr val="FF0000"/>
                          </a:solidFill>
                          <a:effectLst/>
                          <a:latin typeface="+mn-lt"/>
                          <a:ea typeface="+mn-ea"/>
                          <a:cs typeface="+mn-cs"/>
                        </a:rPr>
                        <a:t>3</a:t>
                      </a:r>
                      <a:r>
                        <a:rPr lang="zh-TW" altLang="zh-TW" sz="1800" b="1" kern="1200" dirty="0" smtClean="0">
                          <a:solidFill>
                            <a:srgbClr val="FF0000"/>
                          </a:solidFill>
                          <a:effectLst/>
                          <a:latin typeface="+mn-lt"/>
                          <a:ea typeface="+mn-ea"/>
                          <a:cs typeface="+mn-cs"/>
                        </a:rPr>
                        <a:t>場以上</a:t>
                      </a:r>
                      <a:r>
                        <a:rPr lang="zh-TW" altLang="zh-TW" sz="1800" kern="1200" dirty="0" smtClean="0">
                          <a:solidFill>
                            <a:schemeClr val="dk1"/>
                          </a:solidFill>
                          <a:effectLst/>
                          <a:latin typeface="+mn-lt"/>
                          <a:ea typeface="+mn-ea"/>
                          <a:cs typeface="+mn-cs"/>
                        </a:rPr>
                        <a:t>之主題活動與討論會。</a:t>
                      </a:r>
                    </a:p>
                    <a:p>
                      <a:pPr marL="342900" indent="-342900">
                        <a:spcBef>
                          <a:spcPts val="600"/>
                        </a:spcBef>
                        <a:buFont typeface="+mj-lt"/>
                        <a:buAutoNum type="arabicPeriod"/>
                      </a:pPr>
                      <a:r>
                        <a:rPr lang="zh-TW" altLang="zh-TW" sz="1800" kern="1200" dirty="0" smtClean="0">
                          <a:solidFill>
                            <a:schemeClr val="dk1"/>
                          </a:solidFill>
                          <a:effectLst/>
                          <a:latin typeface="+mn-lt"/>
                          <a:ea typeface="+mn-ea"/>
                          <a:cs typeface="+mn-cs"/>
                        </a:rPr>
                        <a:t>曾參與本中心或校外辦訓單位舉辦之「職能導向主題」培訓課程者，得併同計畫申請書提具相關研習證明，做為計畫審查加分依據。</a:t>
                      </a:r>
                      <a:endParaRPr lang="zh-TW" altLang="en-US" dirty="0"/>
                    </a:p>
                  </a:txBody>
                  <a:tcPr/>
                </a:tc>
                <a:extLst>
                  <a:ext uri="{0D108BD9-81ED-4DB2-BD59-A6C34878D82A}">
                    <a16:rowId xmlns:a16="http://schemas.microsoft.com/office/drawing/2014/main" val="2185488193"/>
                  </a:ext>
                </a:extLst>
              </a:tr>
              <a:tr h="370840">
                <a:tc>
                  <a:txBody>
                    <a:bodyPr/>
                    <a:lstStyle/>
                    <a:p>
                      <a:r>
                        <a:rPr lang="zh-TW" altLang="en-US" dirty="0" smtClean="0"/>
                        <a:t>執行期程</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自審核通過公告日起至</a:t>
                      </a:r>
                      <a:r>
                        <a:rPr lang="en-US" altLang="zh-TW" sz="1800" kern="1200" dirty="0" smtClean="0">
                          <a:solidFill>
                            <a:schemeClr val="dk1"/>
                          </a:solidFill>
                          <a:effectLst/>
                          <a:latin typeface="+mn-lt"/>
                          <a:ea typeface="+mn-ea"/>
                          <a:cs typeface="+mn-cs"/>
                        </a:rPr>
                        <a:t>109</a:t>
                      </a:r>
                      <a:r>
                        <a:rPr lang="zh-TW" altLang="zh-TW" sz="1800" kern="1200" dirty="0" smtClean="0">
                          <a:solidFill>
                            <a:schemeClr val="dk1"/>
                          </a:solidFill>
                          <a:effectLst/>
                          <a:latin typeface="+mn-lt"/>
                          <a:ea typeface="+mn-ea"/>
                          <a:cs typeface="+mn-cs"/>
                        </a:rPr>
                        <a:t>年</a:t>
                      </a:r>
                      <a:r>
                        <a:rPr lang="en-US" altLang="zh-TW" sz="1800" kern="1200" dirty="0" smtClean="0">
                          <a:solidFill>
                            <a:schemeClr val="dk1"/>
                          </a:solidFill>
                          <a:effectLst/>
                          <a:latin typeface="+mn-lt"/>
                          <a:ea typeface="+mn-ea"/>
                          <a:cs typeface="+mn-cs"/>
                        </a:rPr>
                        <a:t>6</a:t>
                      </a:r>
                      <a:r>
                        <a:rPr lang="zh-TW" altLang="zh-TW" sz="1800" kern="1200" dirty="0" smtClean="0">
                          <a:solidFill>
                            <a:schemeClr val="dk1"/>
                          </a:solidFill>
                          <a:effectLst/>
                          <a:latin typeface="+mn-lt"/>
                          <a:ea typeface="+mn-ea"/>
                          <a:cs typeface="+mn-cs"/>
                        </a:rPr>
                        <a:t>月</a:t>
                      </a:r>
                      <a:r>
                        <a:rPr lang="en-US" altLang="zh-TW" sz="1800" kern="1200" dirty="0" smtClean="0">
                          <a:solidFill>
                            <a:schemeClr val="dk1"/>
                          </a:solidFill>
                          <a:effectLst/>
                          <a:latin typeface="+mn-lt"/>
                          <a:ea typeface="+mn-ea"/>
                          <a:cs typeface="+mn-cs"/>
                        </a:rPr>
                        <a:t>30</a:t>
                      </a:r>
                      <a:r>
                        <a:rPr lang="zh-TW" altLang="zh-TW" sz="1800" kern="1200" dirty="0" smtClean="0">
                          <a:solidFill>
                            <a:schemeClr val="dk1"/>
                          </a:solidFill>
                          <a:effectLst/>
                          <a:latin typeface="+mn-lt"/>
                          <a:ea typeface="+mn-ea"/>
                          <a:cs typeface="+mn-cs"/>
                        </a:rPr>
                        <a:t>日止。</a:t>
                      </a:r>
                    </a:p>
                  </a:txBody>
                  <a:tcPr/>
                </a:tc>
                <a:extLst>
                  <a:ext uri="{0D108BD9-81ED-4DB2-BD59-A6C34878D82A}">
                    <a16:rowId xmlns:a16="http://schemas.microsoft.com/office/drawing/2014/main" val="10007"/>
                  </a:ext>
                </a:extLst>
              </a:tr>
              <a:tr h="370840">
                <a:tc>
                  <a:txBody>
                    <a:bodyPr/>
                    <a:lstStyle/>
                    <a:p>
                      <a:r>
                        <a:rPr lang="zh-TW" altLang="en-US" dirty="0" smtClean="0"/>
                        <a:t>徵件辦法</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hlinkClick r:id="rId2" action="ppaction://hlinkfile"/>
                        </a:rPr>
                        <a:t>職能導向課程社群徵件辦法</a:t>
                      </a:r>
                      <a:endParaRPr lang="zh-TW" altLang="en-US" dirty="0" smtClean="0"/>
                    </a:p>
                  </a:txBody>
                  <a:tcPr/>
                </a:tc>
                <a:extLst>
                  <a:ext uri="{0D108BD9-81ED-4DB2-BD59-A6C34878D82A}">
                    <a16:rowId xmlns:a16="http://schemas.microsoft.com/office/drawing/2014/main" val="1391052385"/>
                  </a:ext>
                </a:extLst>
              </a:tr>
              <a:tr h="370840">
                <a:tc>
                  <a:txBody>
                    <a:bodyPr/>
                    <a:lstStyle/>
                    <a:p>
                      <a:r>
                        <a:rPr lang="zh-TW" altLang="en-US" dirty="0" smtClean="0"/>
                        <a:t>方案網頁</a:t>
                      </a:r>
                      <a:endParaRPr lang="zh-TW" altLang="en-US" dirty="0"/>
                    </a:p>
                  </a:txBody>
                  <a:tcPr/>
                </a:tc>
                <a:tc>
                  <a:txBody>
                    <a:bodyPr/>
                    <a:lstStyle/>
                    <a:p>
                      <a:r>
                        <a:rPr lang="en-US" altLang="zh-TW" sz="1600" dirty="0" smtClean="0">
                          <a:hlinkClick r:id="rId3"/>
                        </a:rPr>
                        <a:t>http://www.ugsi2usr.nptu.edu.tw/files/11-1172-10177-1.php?Lang=zh-tw</a:t>
                      </a:r>
                      <a:endParaRPr lang="zh-TW" altLang="en-US" dirty="0"/>
                    </a:p>
                  </a:txBody>
                  <a:tcPr/>
                </a:tc>
                <a:extLst>
                  <a:ext uri="{0D108BD9-81ED-4DB2-BD59-A6C34878D82A}">
                    <a16:rowId xmlns:a16="http://schemas.microsoft.com/office/drawing/2014/main" val="3596991130"/>
                  </a:ext>
                </a:extLst>
              </a:tr>
            </a:tbl>
          </a:graphicData>
        </a:graphic>
      </p:graphicFrame>
      <p:sp>
        <p:nvSpPr>
          <p:cNvPr id="7" name="標題 1"/>
          <p:cNvSpPr>
            <a:spLocks noGrp="1"/>
          </p:cNvSpPr>
          <p:nvPr>
            <p:ph type="title"/>
          </p:nvPr>
        </p:nvSpPr>
        <p:spPr>
          <a:xfrm>
            <a:off x="467544" y="260648"/>
            <a:ext cx="5770984" cy="706090"/>
          </a:xfrm>
        </p:spPr>
        <p:txBody>
          <a:bodyPr>
            <a:noAutofit/>
          </a:bodyPr>
          <a:lstStyle/>
          <a:p>
            <a:pPr algn="l"/>
            <a:r>
              <a:rPr lang="zh-TW" altLang="en-US" sz="3600" b="1" dirty="0"/>
              <a:t>職能導向課程社群</a:t>
            </a:r>
          </a:p>
        </p:txBody>
      </p:sp>
      <p:sp>
        <p:nvSpPr>
          <p:cNvPr id="8" name="Google Shape;489;p39">
            <a:hlinkClick r:id="rId4" action="ppaction://hlinksldjump"/>
          </p:cNvPr>
          <p:cNvSpPr/>
          <p:nvPr/>
        </p:nvSpPr>
        <p:spPr>
          <a:xfrm>
            <a:off x="320884" y="6309320"/>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13</a:t>
            </a:fld>
            <a:endParaRPr lang="zh-TW" altLang="en-US"/>
          </a:p>
        </p:txBody>
      </p:sp>
    </p:spTree>
    <p:extLst>
      <p:ext uri="{BB962C8B-B14F-4D97-AF65-F5344CB8AC3E}">
        <p14:creationId xmlns:p14="http://schemas.microsoft.com/office/powerpoint/2010/main" val="2011032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784369402"/>
              </p:ext>
            </p:extLst>
          </p:nvPr>
        </p:nvGraphicFramePr>
        <p:xfrm>
          <a:off x="467544" y="1124744"/>
          <a:ext cx="8424936" cy="3253968"/>
        </p:xfrm>
        <a:graphic>
          <a:graphicData uri="http://schemas.openxmlformats.org/drawingml/2006/table">
            <a:tbl>
              <a:tblPr firstRow="1" bandRow="1">
                <a:tableStyleId>{5C22544A-7EE6-4342-B048-85BDC9FD1C3A}</a:tableStyleId>
              </a:tblPr>
              <a:tblGrid>
                <a:gridCol w="1263781">
                  <a:extLst>
                    <a:ext uri="{9D8B030D-6E8A-4147-A177-3AD203B41FA5}">
                      <a16:colId xmlns:a16="http://schemas.microsoft.com/office/drawing/2014/main" val="1783243338"/>
                    </a:ext>
                  </a:extLst>
                </a:gridCol>
                <a:gridCol w="7161155">
                  <a:extLst>
                    <a:ext uri="{9D8B030D-6E8A-4147-A177-3AD203B41FA5}">
                      <a16:colId xmlns:a16="http://schemas.microsoft.com/office/drawing/2014/main" val="889044132"/>
                    </a:ext>
                  </a:extLst>
                </a:gridCol>
              </a:tblGrid>
              <a:tr h="370840">
                <a:tc>
                  <a:txBody>
                    <a:bodyPr/>
                    <a:lstStyle/>
                    <a:p>
                      <a:r>
                        <a:rPr lang="zh-TW" altLang="en-US" dirty="0" smtClean="0"/>
                        <a:t>計畫類別</a:t>
                      </a:r>
                      <a:endParaRPr lang="zh-TW" altLang="en-US" dirty="0"/>
                    </a:p>
                  </a:txBody>
                  <a:tcPr/>
                </a:tc>
                <a:tc>
                  <a:txBody>
                    <a:bodyPr/>
                    <a:lstStyle/>
                    <a:p>
                      <a:r>
                        <a:rPr lang="zh-TW" altLang="en-US" dirty="0" smtClean="0"/>
                        <a:t>師生專業社群</a:t>
                      </a:r>
                      <a:endParaRPr lang="zh-TW" altLang="en-US" dirty="0"/>
                    </a:p>
                  </a:txBody>
                  <a:tcPr/>
                </a:tc>
                <a:extLst>
                  <a:ext uri="{0D108BD9-81ED-4DB2-BD59-A6C34878D82A}">
                    <a16:rowId xmlns:a16="http://schemas.microsoft.com/office/drawing/2014/main" val="319405675"/>
                  </a:ext>
                </a:extLst>
              </a:tr>
              <a:tr h="370840">
                <a:tc>
                  <a:txBody>
                    <a:bodyPr/>
                    <a:lstStyle/>
                    <a:p>
                      <a:r>
                        <a:rPr lang="zh-TW" altLang="en-US" dirty="0" smtClean="0"/>
                        <a:t>計畫名稱</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教師專業社群</a:t>
                      </a:r>
                      <a:r>
                        <a:rPr lang="en-US" altLang="zh-TW" b="1" dirty="0" smtClean="0">
                          <a:solidFill>
                            <a:srgbClr val="FF0000"/>
                          </a:solidFill>
                          <a:effectLst/>
                        </a:rPr>
                        <a:t>(</a:t>
                      </a:r>
                      <a:r>
                        <a:rPr lang="zh-TW" altLang="en-US" b="1" dirty="0" smtClean="0">
                          <a:solidFill>
                            <a:srgbClr val="FF0000"/>
                          </a:solidFill>
                          <a:effectLst/>
                        </a:rPr>
                        <a:t>亦稱教師教學研究社群</a:t>
                      </a:r>
                      <a:r>
                        <a:rPr lang="en-US" altLang="zh-TW" b="1" dirty="0" smtClean="0">
                          <a:solidFill>
                            <a:srgbClr val="FF0000"/>
                          </a:solidFill>
                          <a:effectLst/>
                        </a:rPr>
                        <a:t>)</a:t>
                      </a:r>
                      <a:endParaRPr lang="zh-TW" altLang="en-US" b="1" dirty="0" smtClean="0">
                        <a:solidFill>
                          <a:srgbClr val="FF0000"/>
                        </a:solidFill>
                        <a:effectLst/>
                      </a:endParaRPr>
                    </a:p>
                  </a:txBody>
                  <a:tcPr/>
                </a:tc>
                <a:extLst>
                  <a:ext uri="{0D108BD9-81ED-4DB2-BD59-A6C34878D82A}">
                    <a16:rowId xmlns:a16="http://schemas.microsoft.com/office/drawing/2014/main" val="747342522"/>
                  </a:ext>
                </a:extLst>
              </a:tr>
              <a:tr h="1130528">
                <a:tc>
                  <a:txBody>
                    <a:bodyPr/>
                    <a:lstStyle/>
                    <a:p>
                      <a:r>
                        <a:rPr lang="zh-TW" altLang="en-US" dirty="0" smtClean="0"/>
                        <a:t>計畫目的</a:t>
                      </a:r>
                      <a:endParaRPr lang="zh-TW" altLang="en-US" dirty="0"/>
                    </a:p>
                  </a:txBody>
                  <a:tcPr/>
                </a:tc>
                <a:tc>
                  <a:txBody>
                    <a:bodyPr/>
                    <a:lstStyle/>
                    <a:p>
                      <a:r>
                        <a:rPr lang="zh-TW" altLang="en-US" sz="1800" b="0" i="0" kern="1200" dirty="0" smtClean="0">
                          <a:solidFill>
                            <a:schemeClr val="dk1"/>
                          </a:solidFill>
                          <a:effectLst/>
                          <a:latin typeface="+mn-lt"/>
                          <a:ea typeface="+mn-ea"/>
                          <a:cs typeface="+mn-cs"/>
                        </a:rPr>
                        <a:t>為使各領域教師，以追求教學專業提升作為目標，互相交流彼此的教學理念與實踐，並聚焦於提升學生學習成效，希冀能有效地解決教學實務問題，鼓勵教師組成</a:t>
                      </a:r>
                      <a:r>
                        <a:rPr lang="zh-TW" altLang="en-US" sz="1800" b="1" i="0" kern="1200" dirty="0" smtClean="0">
                          <a:solidFill>
                            <a:schemeClr val="dk1"/>
                          </a:solidFill>
                          <a:effectLst/>
                          <a:latin typeface="+mn-lt"/>
                          <a:ea typeface="+mn-ea"/>
                          <a:cs typeface="+mn-cs"/>
                        </a:rPr>
                        <a:t>教學研究社群</a:t>
                      </a:r>
                      <a:r>
                        <a:rPr lang="zh-TW" altLang="en-US" sz="1800" b="0" i="0" kern="1200" dirty="0" smtClean="0">
                          <a:solidFill>
                            <a:schemeClr val="dk1"/>
                          </a:solidFill>
                          <a:effectLst/>
                          <a:latin typeface="+mn-lt"/>
                          <a:ea typeface="+mn-ea"/>
                          <a:cs typeface="+mn-cs"/>
                        </a:rPr>
                        <a:t>。</a:t>
                      </a:r>
                      <a:endParaRPr lang="zh-TW" altLang="en-US" dirty="0"/>
                    </a:p>
                  </a:txBody>
                  <a:tcPr/>
                </a:tc>
                <a:extLst>
                  <a:ext uri="{0D108BD9-81ED-4DB2-BD59-A6C34878D82A}">
                    <a16:rowId xmlns:a16="http://schemas.microsoft.com/office/drawing/2014/main" val="187233051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申請對象</a:t>
                      </a:r>
                    </a:p>
                  </a:txBody>
                  <a:tcPr/>
                </a:tc>
                <a:tc>
                  <a:txBody>
                    <a:bodyPr/>
                    <a:lstStyle/>
                    <a:p>
                      <a:r>
                        <a:rPr lang="zh-TW" altLang="en-US" sz="1800" b="0" i="0" kern="1200" dirty="0" smtClean="0">
                          <a:solidFill>
                            <a:schemeClr val="dk1"/>
                          </a:solidFill>
                          <a:effectLst/>
                          <a:latin typeface="+mn-lt"/>
                          <a:ea typeface="+mn-ea"/>
                          <a:cs typeface="+mn-cs"/>
                        </a:rPr>
                        <a:t>教師</a:t>
                      </a:r>
                      <a:endParaRPr lang="zh-TW" altLang="en-US" dirty="0"/>
                    </a:p>
                  </a:txBody>
                  <a:tcPr/>
                </a:tc>
                <a:extLst>
                  <a:ext uri="{0D108BD9-81ED-4DB2-BD59-A6C34878D82A}">
                    <a16:rowId xmlns:a16="http://schemas.microsoft.com/office/drawing/2014/main" val="807780841"/>
                  </a:ext>
                </a:extLst>
              </a:tr>
              <a:tr h="370840">
                <a:tc>
                  <a:txBody>
                    <a:bodyPr/>
                    <a:lstStyle/>
                    <a:p>
                      <a:r>
                        <a:rPr lang="zh-TW" altLang="en-US" dirty="0" smtClean="0"/>
                        <a:t>經費補助</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0" dirty="0" smtClean="0">
                          <a:solidFill>
                            <a:schemeClr val="tx1"/>
                          </a:solidFill>
                        </a:rPr>
                        <a:t>上限</a:t>
                      </a:r>
                      <a:r>
                        <a:rPr lang="en-US" altLang="zh-TW" dirty="0" smtClean="0"/>
                        <a:t>6</a:t>
                      </a:r>
                      <a:r>
                        <a:rPr lang="zh-TW" altLang="en-US" dirty="0" smtClean="0"/>
                        <a:t>萬元</a:t>
                      </a:r>
                      <a:r>
                        <a:rPr lang="en-US" altLang="zh-TW" dirty="0" smtClean="0"/>
                        <a:t>(</a:t>
                      </a:r>
                      <a:r>
                        <a:rPr lang="zh-TW" altLang="zh-TW" sz="1800" kern="1200" dirty="0" smtClean="0">
                          <a:solidFill>
                            <a:schemeClr val="dk1"/>
                          </a:solidFill>
                          <a:effectLst/>
                          <a:latin typeface="+mn-lt"/>
                          <a:ea typeface="+mn-ea"/>
                          <a:cs typeface="+mn-cs"/>
                        </a:rPr>
                        <a:t>實際金額依審查結果核支</a:t>
                      </a:r>
                      <a:r>
                        <a:rPr lang="en-US" altLang="zh-TW" sz="1800" kern="1200" dirty="0" smtClean="0">
                          <a:solidFill>
                            <a:schemeClr val="dk1"/>
                          </a:solidFill>
                          <a:effectLst/>
                          <a:latin typeface="+mn-lt"/>
                          <a:ea typeface="+mn-ea"/>
                          <a:cs typeface="+mn-cs"/>
                        </a:rPr>
                        <a:t>)</a:t>
                      </a:r>
                      <a:endParaRPr lang="zh-TW" altLang="en-US" dirty="0" smtClean="0"/>
                    </a:p>
                  </a:txBody>
                  <a:tcPr/>
                </a:tc>
                <a:extLst>
                  <a:ext uri="{0D108BD9-81ED-4DB2-BD59-A6C34878D82A}">
                    <a16:rowId xmlns:a16="http://schemas.microsoft.com/office/drawing/2014/main" val="150003542"/>
                  </a:ext>
                </a:extLst>
              </a:tr>
              <a:tr h="370840">
                <a:tc>
                  <a:txBody>
                    <a:bodyPr/>
                    <a:lstStyle/>
                    <a:p>
                      <a:r>
                        <a:rPr lang="zh-TW" altLang="en-US" dirty="0" smtClean="0"/>
                        <a:t>補助項目</a:t>
                      </a:r>
                      <a:endParaRPr lang="zh-TW" altLang="en-US" dirty="0"/>
                    </a:p>
                  </a:txBody>
                  <a:tcPr/>
                </a:tc>
                <a:tc>
                  <a:txBody>
                    <a:bodyPr/>
                    <a:lstStyle/>
                    <a:p>
                      <a:r>
                        <a:rPr lang="zh-TW" altLang="en-US" sz="1800" b="0" i="0" kern="1200" dirty="0" smtClean="0">
                          <a:solidFill>
                            <a:schemeClr val="dk1"/>
                          </a:solidFill>
                          <a:effectLst/>
                          <a:latin typeface="+mn-lt"/>
                          <a:ea typeface="+mn-ea"/>
                          <a:cs typeface="+mn-cs"/>
                        </a:rPr>
                        <a:t>印刷費、雜支、校外講座鐘點費、國內差旅費、交通補助費、膳費、工讀費、機關負擔補充保費、臨時人員勞、健保及勞工退休金</a:t>
                      </a:r>
                      <a:endParaRPr lang="zh-TW" altLang="en-US" dirty="0"/>
                    </a:p>
                  </a:txBody>
                  <a:tcPr/>
                </a:tc>
                <a:extLst>
                  <a:ext uri="{0D108BD9-81ED-4DB2-BD59-A6C34878D82A}">
                    <a16:rowId xmlns:a16="http://schemas.microsoft.com/office/drawing/2014/main" val="2099592374"/>
                  </a:ext>
                </a:extLst>
              </a:tr>
            </a:tbl>
          </a:graphicData>
        </a:graphic>
      </p:graphicFrame>
      <p:sp>
        <p:nvSpPr>
          <p:cNvPr id="5" name="標題 1"/>
          <p:cNvSpPr>
            <a:spLocks noGrp="1"/>
          </p:cNvSpPr>
          <p:nvPr>
            <p:ph type="title"/>
          </p:nvPr>
        </p:nvSpPr>
        <p:spPr>
          <a:xfrm>
            <a:off x="467544" y="260648"/>
            <a:ext cx="5770984" cy="706090"/>
          </a:xfrm>
        </p:spPr>
        <p:txBody>
          <a:bodyPr>
            <a:noAutofit/>
          </a:bodyPr>
          <a:lstStyle/>
          <a:p>
            <a:pPr algn="l"/>
            <a:r>
              <a:rPr lang="zh-TW" altLang="en-US" sz="3600" b="1" dirty="0"/>
              <a:t>教師專業社群</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14</a:t>
            </a:fld>
            <a:endParaRPr lang="zh-TW" altLang="en-US"/>
          </a:p>
        </p:txBody>
      </p:sp>
      <p:grpSp>
        <p:nvGrpSpPr>
          <p:cNvPr id="7" name="群組 6"/>
          <p:cNvGrpSpPr/>
          <p:nvPr/>
        </p:nvGrpSpPr>
        <p:grpSpPr>
          <a:xfrm>
            <a:off x="467544" y="5949280"/>
            <a:ext cx="802431" cy="680104"/>
            <a:chOff x="467544" y="5949280"/>
            <a:chExt cx="802431" cy="680104"/>
          </a:xfrm>
        </p:grpSpPr>
        <p:sp>
          <p:nvSpPr>
            <p:cNvPr id="9" name="文字方塊 8"/>
            <p:cNvSpPr txBox="1"/>
            <p:nvPr/>
          </p:nvSpPr>
          <p:spPr>
            <a:xfrm>
              <a:off x="467544" y="6165304"/>
              <a:ext cx="802431" cy="276999"/>
            </a:xfrm>
            <a:prstGeom prst="rect">
              <a:avLst/>
            </a:prstGeom>
            <a:noFill/>
            <a:ln>
              <a:noFill/>
            </a:ln>
          </p:spPr>
          <p:txBody>
            <a:bodyPr wrap="square" rtlCol="0">
              <a:spAutoFit/>
            </a:bodyPr>
            <a:lstStyle/>
            <a:p>
              <a:r>
                <a:rPr lang="zh-TW" altLang="en-US" sz="1200" b="1" dirty="0" smtClean="0">
                  <a:solidFill>
                    <a:schemeClr val="bg1">
                      <a:lumMod val="50000"/>
                    </a:schemeClr>
                  </a:solidFill>
                  <a:latin typeface="微軟正黑體" panose="020B0604030504040204" pitchFamily="34" charset="-120"/>
                  <a:ea typeface="微軟正黑體" panose="020B0604030504040204" pitchFamily="34" charset="-120"/>
                </a:rPr>
                <a:t>注意事</a:t>
              </a:r>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項</a:t>
              </a:r>
            </a:p>
          </p:txBody>
        </p:sp>
        <p:sp>
          <p:nvSpPr>
            <p:cNvPr id="10" name="橢圓形圖說文字 9"/>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547578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164112014"/>
              </p:ext>
            </p:extLst>
          </p:nvPr>
        </p:nvGraphicFramePr>
        <p:xfrm>
          <a:off x="467544" y="1124744"/>
          <a:ext cx="8424936" cy="4643120"/>
        </p:xfrm>
        <a:graphic>
          <a:graphicData uri="http://schemas.openxmlformats.org/drawingml/2006/table">
            <a:tbl>
              <a:tblPr firstRow="1" bandRow="1">
                <a:tableStyleId>{5C22544A-7EE6-4342-B048-85BDC9FD1C3A}</a:tableStyleId>
              </a:tblPr>
              <a:tblGrid>
                <a:gridCol w="1263781">
                  <a:extLst>
                    <a:ext uri="{9D8B030D-6E8A-4147-A177-3AD203B41FA5}">
                      <a16:colId xmlns:a16="http://schemas.microsoft.com/office/drawing/2014/main" val="1783243338"/>
                    </a:ext>
                  </a:extLst>
                </a:gridCol>
                <a:gridCol w="7161155">
                  <a:extLst>
                    <a:ext uri="{9D8B030D-6E8A-4147-A177-3AD203B41FA5}">
                      <a16:colId xmlns:a16="http://schemas.microsoft.com/office/drawing/2014/main" val="889044132"/>
                    </a:ext>
                  </a:extLst>
                </a:gridCol>
              </a:tblGrid>
              <a:tr h="370840">
                <a:tc>
                  <a:txBody>
                    <a:bodyPr/>
                    <a:lstStyle/>
                    <a:p>
                      <a:r>
                        <a:rPr lang="zh-TW" altLang="en-US" dirty="0" smtClean="0"/>
                        <a:t>計畫類別</a:t>
                      </a:r>
                      <a:endParaRPr lang="zh-TW" altLang="en-US" dirty="0"/>
                    </a:p>
                  </a:txBody>
                  <a:tcPr/>
                </a:tc>
                <a:tc>
                  <a:txBody>
                    <a:bodyPr/>
                    <a:lstStyle/>
                    <a:p>
                      <a:r>
                        <a:rPr lang="zh-TW" altLang="en-US" dirty="0" smtClean="0"/>
                        <a:t>師生專業社群</a:t>
                      </a:r>
                      <a:endParaRPr lang="zh-TW" altLang="en-US" dirty="0"/>
                    </a:p>
                  </a:txBody>
                  <a:tcPr/>
                </a:tc>
                <a:extLst>
                  <a:ext uri="{0D108BD9-81ED-4DB2-BD59-A6C34878D82A}">
                    <a16:rowId xmlns:a16="http://schemas.microsoft.com/office/drawing/2014/main" val="319405675"/>
                  </a:ext>
                </a:extLst>
              </a:tr>
              <a:tr h="370840">
                <a:tc>
                  <a:txBody>
                    <a:bodyPr/>
                    <a:lstStyle/>
                    <a:p>
                      <a:r>
                        <a:rPr lang="zh-TW" altLang="en-US" dirty="0" smtClean="0"/>
                        <a:t>計畫名稱</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教師專業社群</a:t>
                      </a:r>
                      <a:r>
                        <a:rPr lang="en-US" altLang="zh-TW" b="1" dirty="0" smtClean="0">
                          <a:solidFill>
                            <a:srgbClr val="FF0000"/>
                          </a:solidFill>
                          <a:effectLst/>
                        </a:rPr>
                        <a:t>(</a:t>
                      </a:r>
                      <a:r>
                        <a:rPr lang="zh-TW" altLang="en-US" b="1" dirty="0" smtClean="0">
                          <a:solidFill>
                            <a:srgbClr val="FF0000"/>
                          </a:solidFill>
                          <a:effectLst/>
                        </a:rPr>
                        <a:t>亦稱教師教學研究社群</a:t>
                      </a:r>
                      <a:r>
                        <a:rPr lang="en-US" altLang="zh-TW" b="1" dirty="0" smtClean="0">
                          <a:solidFill>
                            <a:srgbClr val="FF0000"/>
                          </a:solidFill>
                          <a:effectLst/>
                        </a:rPr>
                        <a:t>)</a:t>
                      </a:r>
                      <a:endParaRPr lang="zh-TW" altLang="en-US" b="1" dirty="0" smtClean="0">
                        <a:solidFill>
                          <a:srgbClr val="FF0000"/>
                        </a:solidFill>
                        <a:effectLst/>
                      </a:endParaRPr>
                    </a:p>
                  </a:txBody>
                  <a:tcPr/>
                </a:tc>
                <a:extLst>
                  <a:ext uri="{0D108BD9-81ED-4DB2-BD59-A6C34878D82A}">
                    <a16:rowId xmlns:a16="http://schemas.microsoft.com/office/drawing/2014/main" val="747342522"/>
                  </a:ext>
                </a:extLst>
              </a:tr>
              <a:tr h="1331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注意事項</a:t>
                      </a:r>
                    </a:p>
                    <a:p>
                      <a:endParaRPr lang="zh-TW" altLang="en-US" dirty="0"/>
                    </a:p>
                  </a:txBody>
                  <a:tcPr/>
                </a:tc>
                <a:tc>
                  <a:txBody>
                    <a:bodyPr/>
                    <a:lstStyle/>
                    <a:p>
                      <a:pPr marL="342900" indent="-342900">
                        <a:spcBef>
                          <a:spcPts val="600"/>
                        </a:spcBef>
                        <a:buFont typeface="+mj-lt"/>
                        <a:buAutoNum type="arabicPeriod"/>
                      </a:pPr>
                      <a:r>
                        <a:rPr lang="zh-TW" altLang="en-US" sz="1800" kern="1200" dirty="0" smtClean="0">
                          <a:solidFill>
                            <a:schemeClr val="dk1"/>
                          </a:solidFill>
                          <a:effectLst/>
                          <a:latin typeface="+mn-lt"/>
                          <a:ea typeface="+mn-ea"/>
                          <a:cs typeface="+mn-cs"/>
                        </a:rPr>
                        <a:t>由本校專任教師擔任社群主持人，成員可為本校專任</a:t>
                      </a:r>
                      <a:r>
                        <a:rPr lang="en-US" altLang="zh-TW" sz="1800" kern="1200" dirty="0" smtClean="0">
                          <a:solidFill>
                            <a:schemeClr val="dk1"/>
                          </a:solidFill>
                          <a:effectLst/>
                          <a:latin typeface="+mn-lt"/>
                          <a:ea typeface="+mn-ea"/>
                          <a:cs typeface="+mn-cs"/>
                        </a:rPr>
                        <a:t>(</a:t>
                      </a:r>
                      <a:r>
                        <a:rPr lang="zh-TW" altLang="en-US" sz="1800" kern="1200" dirty="0" smtClean="0">
                          <a:solidFill>
                            <a:schemeClr val="dk1"/>
                          </a:solidFill>
                          <a:effectLst/>
                          <a:latin typeface="+mn-lt"/>
                          <a:ea typeface="+mn-ea"/>
                          <a:cs typeface="+mn-cs"/>
                        </a:rPr>
                        <a:t>案</a:t>
                      </a:r>
                      <a:r>
                        <a:rPr lang="en-US" altLang="zh-TW" sz="1800" kern="1200" dirty="0" smtClean="0">
                          <a:solidFill>
                            <a:schemeClr val="dk1"/>
                          </a:solidFill>
                          <a:effectLst/>
                          <a:latin typeface="+mn-lt"/>
                          <a:ea typeface="+mn-ea"/>
                          <a:cs typeface="+mn-cs"/>
                        </a:rPr>
                        <a:t>)</a:t>
                      </a:r>
                      <a:r>
                        <a:rPr lang="zh-TW" altLang="en-US" sz="1800" kern="1200" dirty="0" smtClean="0">
                          <a:solidFill>
                            <a:schemeClr val="dk1"/>
                          </a:solidFill>
                          <a:effectLst/>
                          <a:latin typeface="+mn-lt"/>
                          <a:ea typeface="+mn-ea"/>
                          <a:cs typeface="+mn-cs"/>
                        </a:rPr>
                        <a:t>、兼任教師或校外教師</a:t>
                      </a:r>
                      <a:r>
                        <a:rPr lang="zh-TW" altLang="en-US" sz="1800" b="1" kern="1200" dirty="0" smtClean="0">
                          <a:solidFill>
                            <a:srgbClr val="3333FF"/>
                          </a:solidFill>
                          <a:effectLst/>
                          <a:latin typeface="+mn-lt"/>
                          <a:ea typeface="+mn-ea"/>
                          <a:cs typeface="+mn-cs"/>
                        </a:rPr>
                        <a:t>至少</a:t>
                      </a:r>
                      <a:r>
                        <a:rPr lang="en-US" altLang="zh-TW" sz="1800" b="1" kern="1200" dirty="0" smtClean="0">
                          <a:solidFill>
                            <a:srgbClr val="3333FF"/>
                          </a:solidFill>
                          <a:effectLst/>
                          <a:latin typeface="+mn-lt"/>
                          <a:ea typeface="+mn-ea"/>
                          <a:cs typeface="+mn-cs"/>
                        </a:rPr>
                        <a:t>4</a:t>
                      </a:r>
                      <a:r>
                        <a:rPr lang="zh-TW" altLang="en-US" sz="1800" b="1" kern="1200" dirty="0" smtClean="0">
                          <a:solidFill>
                            <a:srgbClr val="3333FF"/>
                          </a:solidFill>
                          <a:effectLst/>
                          <a:latin typeface="+mn-lt"/>
                          <a:ea typeface="+mn-ea"/>
                          <a:cs typeface="+mn-cs"/>
                        </a:rPr>
                        <a:t>人</a:t>
                      </a:r>
                      <a:r>
                        <a:rPr lang="zh-TW" altLang="en-US" sz="1800" kern="1200" dirty="0" smtClean="0">
                          <a:solidFill>
                            <a:schemeClr val="dk1"/>
                          </a:solidFill>
                          <a:effectLst/>
                          <a:latin typeface="+mn-lt"/>
                          <a:ea typeface="+mn-ea"/>
                          <a:cs typeface="+mn-cs"/>
                        </a:rPr>
                        <a:t>組成</a:t>
                      </a:r>
                      <a:r>
                        <a:rPr lang="en-US" altLang="zh-TW" sz="1800" kern="1200" dirty="0" smtClean="0">
                          <a:solidFill>
                            <a:schemeClr val="dk1"/>
                          </a:solidFill>
                          <a:effectLst/>
                          <a:latin typeface="+mn-lt"/>
                          <a:ea typeface="+mn-ea"/>
                          <a:cs typeface="+mn-cs"/>
                        </a:rPr>
                        <a:t>(</a:t>
                      </a:r>
                      <a:r>
                        <a:rPr lang="zh-TW" altLang="en-US" sz="1800" kern="1200" dirty="0" smtClean="0">
                          <a:solidFill>
                            <a:schemeClr val="dk1"/>
                          </a:solidFill>
                          <a:effectLst/>
                          <a:latin typeface="+mn-lt"/>
                          <a:ea typeface="+mn-ea"/>
                          <a:cs typeface="+mn-cs"/>
                        </a:rPr>
                        <a:t>含社群召集人</a:t>
                      </a:r>
                      <a:r>
                        <a:rPr lang="en-US" altLang="zh-TW" sz="1800" kern="1200" dirty="0" smtClean="0">
                          <a:solidFill>
                            <a:schemeClr val="dk1"/>
                          </a:solidFill>
                          <a:effectLst/>
                          <a:latin typeface="+mn-lt"/>
                          <a:ea typeface="+mn-ea"/>
                          <a:cs typeface="+mn-cs"/>
                        </a:rPr>
                        <a:t>)</a:t>
                      </a:r>
                      <a:r>
                        <a:rPr lang="zh-TW" altLang="en-US" sz="1800" kern="1200" dirty="0" smtClean="0">
                          <a:solidFill>
                            <a:schemeClr val="dk1"/>
                          </a:solidFill>
                          <a:effectLst/>
                          <a:latin typeface="+mn-lt"/>
                          <a:ea typeface="+mn-ea"/>
                          <a:cs typeface="+mn-cs"/>
                        </a:rPr>
                        <a:t> 。</a:t>
                      </a:r>
                      <a:endParaRPr lang="en-US" altLang="zh-TW" sz="1800" kern="1200" dirty="0" smtClean="0">
                        <a:solidFill>
                          <a:schemeClr val="dk1"/>
                        </a:solidFill>
                        <a:effectLst/>
                        <a:latin typeface="+mn-lt"/>
                        <a:ea typeface="+mn-ea"/>
                        <a:cs typeface="+mn-cs"/>
                      </a:endParaRPr>
                    </a:p>
                    <a:p>
                      <a:pPr marL="342900" indent="-342900">
                        <a:spcBef>
                          <a:spcPts val="600"/>
                        </a:spcBef>
                        <a:buFont typeface="+mj-lt"/>
                        <a:buAutoNum type="arabicPeriod"/>
                      </a:pPr>
                      <a:r>
                        <a:rPr lang="zh-TW" altLang="en-US" sz="1800" kern="1200" dirty="0" smtClean="0">
                          <a:solidFill>
                            <a:schemeClr val="dk1"/>
                          </a:solidFill>
                          <a:effectLst/>
                          <a:latin typeface="+mn-lt"/>
                          <a:ea typeface="+mn-ea"/>
                          <a:cs typeface="+mn-cs"/>
                        </a:rPr>
                        <a:t>計畫期程內需辦理</a:t>
                      </a:r>
                      <a:r>
                        <a:rPr lang="en-US" altLang="zh-TW" sz="1800" b="1" kern="1200" dirty="0" smtClean="0">
                          <a:solidFill>
                            <a:srgbClr val="FF0000"/>
                          </a:solidFill>
                          <a:effectLst/>
                          <a:latin typeface="+mn-lt"/>
                          <a:ea typeface="+mn-ea"/>
                          <a:cs typeface="+mn-cs"/>
                        </a:rPr>
                        <a:t>5</a:t>
                      </a:r>
                      <a:r>
                        <a:rPr lang="zh-TW" altLang="en-US" sz="1800" b="1" kern="1200" dirty="0" smtClean="0">
                          <a:solidFill>
                            <a:srgbClr val="FF0000"/>
                          </a:solidFill>
                          <a:effectLst/>
                          <a:latin typeface="+mn-lt"/>
                          <a:ea typeface="+mn-ea"/>
                          <a:cs typeface="+mn-cs"/>
                        </a:rPr>
                        <a:t>場</a:t>
                      </a:r>
                      <a:r>
                        <a:rPr lang="zh-TW" altLang="en-US" sz="1800" kern="1200" dirty="0" smtClean="0">
                          <a:solidFill>
                            <a:schemeClr val="dk1"/>
                          </a:solidFill>
                          <a:effectLst/>
                          <a:latin typeface="+mn-lt"/>
                          <a:ea typeface="+mn-ea"/>
                          <a:cs typeface="+mn-cs"/>
                        </a:rPr>
                        <a:t>以上之活動聚會與討論。</a:t>
                      </a:r>
                      <a:endParaRPr lang="en-US" altLang="zh-TW" sz="1800" kern="1200" dirty="0" smtClean="0">
                        <a:solidFill>
                          <a:schemeClr val="dk1"/>
                        </a:solidFill>
                        <a:effectLst/>
                        <a:latin typeface="+mn-lt"/>
                        <a:ea typeface="+mn-ea"/>
                        <a:cs typeface="+mn-cs"/>
                      </a:endParaRPr>
                    </a:p>
                    <a:p>
                      <a:pPr marL="342900" indent="-342900">
                        <a:spcBef>
                          <a:spcPts val="600"/>
                        </a:spcBef>
                        <a:buFont typeface="+mj-lt"/>
                        <a:buAutoNum type="arabicPeriod"/>
                      </a:pPr>
                      <a:r>
                        <a:rPr lang="zh-TW" altLang="en-US" sz="1800" kern="1200" dirty="0" smtClean="0">
                          <a:solidFill>
                            <a:schemeClr val="dk1"/>
                          </a:solidFill>
                          <a:effectLst/>
                          <a:latin typeface="+mn-lt"/>
                          <a:ea typeface="+mn-ea"/>
                          <a:cs typeface="+mn-cs"/>
                        </a:rPr>
                        <a:t>可</a:t>
                      </a:r>
                      <a:r>
                        <a:rPr lang="zh-TW" altLang="zh-TW" sz="1800" kern="1200" dirty="0" smtClean="0">
                          <a:solidFill>
                            <a:schemeClr val="dk1"/>
                          </a:solidFill>
                          <a:effectLst/>
                          <a:latin typeface="+mn-lt"/>
                          <a:ea typeface="+mn-ea"/>
                          <a:cs typeface="+mn-cs"/>
                        </a:rPr>
                        <a:t>邀請業師協助輔導</a:t>
                      </a:r>
                      <a:r>
                        <a:rPr lang="zh-TW" altLang="en-US" sz="1800" kern="1200" dirty="0" smtClean="0">
                          <a:solidFill>
                            <a:schemeClr val="dk1"/>
                          </a:solidFill>
                          <a:effectLst/>
                          <a:latin typeface="+mn-lt"/>
                          <a:ea typeface="+mn-ea"/>
                          <a:cs typeface="+mn-cs"/>
                        </a:rPr>
                        <a:t>，業師流程須依相關規範辦理。</a:t>
                      </a:r>
                      <a:endParaRPr lang="en-US" altLang="zh-TW" sz="1800" kern="1200" dirty="0" smtClean="0">
                        <a:solidFill>
                          <a:schemeClr val="dk1"/>
                        </a:solidFill>
                        <a:effectLst/>
                        <a:latin typeface="+mn-lt"/>
                        <a:ea typeface="+mn-ea"/>
                        <a:cs typeface="+mn-cs"/>
                      </a:endParaRPr>
                    </a:p>
                    <a:p>
                      <a:pPr marL="342900" indent="-342900">
                        <a:spcBef>
                          <a:spcPts val="600"/>
                        </a:spcBef>
                        <a:buFont typeface="+mj-lt"/>
                        <a:buAutoNum type="arabicPeriod"/>
                      </a:pPr>
                      <a:r>
                        <a:rPr lang="zh-TW" altLang="en-US" sz="1800" kern="1200" dirty="0" smtClean="0">
                          <a:solidFill>
                            <a:schemeClr val="dk1"/>
                          </a:solidFill>
                          <a:effectLst/>
                          <a:latin typeface="+mn-lt"/>
                          <a:ea typeface="+mn-ea"/>
                          <a:cs typeface="+mn-cs"/>
                        </a:rPr>
                        <a:t>社群類型</a:t>
                      </a:r>
                      <a:r>
                        <a:rPr lang="zh-TW" altLang="en-US" sz="1800" kern="1200" dirty="0" smtClean="0">
                          <a:solidFill>
                            <a:schemeClr val="dk1"/>
                          </a:solidFill>
                          <a:effectLst/>
                          <a:latin typeface="+mn-lt"/>
                          <a:ea typeface="+mn-ea"/>
                          <a:cs typeface="+mn-cs"/>
                          <a:sym typeface="Wingdings" panose="05000000000000000000" pitchFamily="2" charset="2"/>
                        </a:rPr>
                        <a:t>：</a:t>
                      </a:r>
                      <a:endParaRPr lang="en-US" altLang="zh-TW" sz="1800" kern="1200" dirty="0" smtClean="0">
                        <a:solidFill>
                          <a:schemeClr val="dk1"/>
                        </a:solidFill>
                        <a:effectLst/>
                        <a:latin typeface="+mn-lt"/>
                        <a:ea typeface="+mn-ea"/>
                        <a:cs typeface="+mn-cs"/>
                        <a:sym typeface="Wingdings" panose="05000000000000000000" pitchFamily="2" charset="2"/>
                      </a:endParaRPr>
                    </a:p>
                    <a:p>
                      <a:pPr marL="742950" lvl="1" indent="-285750">
                        <a:buFont typeface="Arial" panose="020B0604020202020204" pitchFamily="34" charset="0"/>
                        <a:buChar char="•"/>
                      </a:pPr>
                      <a:r>
                        <a:rPr lang="zh-TW" altLang="en-US" sz="1800" kern="1200" dirty="0" smtClean="0">
                          <a:solidFill>
                            <a:schemeClr val="dk1"/>
                          </a:solidFill>
                          <a:effectLst/>
                          <a:latin typeface="+mn-lt"/>
                          <a:ea typeface="+mn-ea"/>
                          <a:cs typeface="+mn-cs"/>
                        </a:rPr>
                        <a:t>創新教學研究</a:t>
                      </a:r>
                      <a:endParaRPr lang="en-US" altLang="zh-TW" sz="1800" kern="1200" dirty="0" smtClean="0">
                        <a:solidFill>
                          <a:schemeClr val="dk1"/>
                        </a:solidFill>
                        <a:effectLst/>
                        <a:latin typeface="+mn-lt"/>
                        <a:ea typeface="+mn-ea"/>
                        <a:cs typeface="+mn-cs"/>
                      </a:endParaRPr>
                    </a:p>
                    <a:p>
                      <a:pPr marL="742950" lvl="1" indent="-285750">
                        <a:buFont typeface="Arial" panose="020B0604020202020204" pitchFamily="34" charset="0"/>
                        <a:buChar char="•"/>
                      </a:pPr>
                      <a:r>
                        <a:rPr lang="zh-TW" altLang="en-US" sz="1800" kern="1200" dirty="0" smtClean="0">
                          <a:solidFill>
                            <a:schemeClr val="dk1"/>
                          </a:solidFill>
                          <a:effectLst/>
                          <a:latin typeface="+mn-lt"/>
                          <a:ea typeface="+mn-ea"/>
                          <a:cs typeface="+mn-cs"/>
                        </a:rPr>
                        <a:t>跨領域專業研究</a:t>
                      </a:r>
                      <a:endParaRPr lang="en-US" altLang="zh-TW" sz="1800" kern="1200" dirty="0" smtClean="0">
                        <a:solidFill>
                          <a:schemeClr val="dk1"/>
                        </a:solidFill>
                        <a:effectLst/>
                        <a:latin typeface="+mn-lt"/>
                        <a:ea typeface="+mn-ea"/>
                        <a:cs typeface="+mn-cs"/>
                      </a:endParaRPr>
                    </a:p>
                    <a:p>
                      <a:pPr marL="742950" lvl="1" indent="-285750">
                        <a:buFont typeface="Arial" panose="020B0604020202020204" pitchFamily="34" charset="0"/>
                        <a:buChar char="•"/>
                      </a:pPr>
                      <a:r>
                        <a:rPr lang="zh-TW" altLang="en-US" sz="1800" kern="1200" dirty="0" smtClean="0">
                          <a:solidFill>
                            <a:schemeClr val="dk1"/>
                          </a:solidFill>
                          <a:effectLst/>
                          <a:latin typeface="+mn-lt"/>
                          <a:ea typeface="+mn-ea"/>
                          <a:cs typeface="+mn-cs"/>
                        </a:rPr>
                        <a:t>在地鏈結與社會參與研究</a:t>
                      </a:r>
                      <a:endParaRPr lang="en-US" altLang="zh-TW" sz="1800" kern="1200" dirty="0" smtClean="0">
                        <a:solidFill>
                          <a:schemeClr val="dk1"/>
                        </a:solidFill>
                        <a:effectLst/>
                        <a:latin typeface="+mn-lt"/>
                        <a:ea typeface="+mn-ea"/>
                        <a:cs typeface="+mn-cs"/>
                      </a:endParaRPr>
                    </a:p>
                    <a:p>
                      <a:pPr marL="742950" lvl="1" indent="-285750">
                        <a:buFont typeface="Arial" panose="020B0604020202020204" pitchFamily="34" charset="0"/>
                        <a:buChar char="•"/>
                      </a:pPr>
                      <a:r>
                        <a:rPr lang="zh-TW" altLang="en-US" sz="1800" kern="1200" dirty="0" smtClean="0">
                          <a:solidFill>
                            <a:schemeClr val="dk1"/>
                          </a:solidFill>
                          <a:effectLst/>
                          <a:latin typeface="+mn-lt"/>
                          <a:ea typeface="+mn-ea"/>
                          <a:cs typeface="+mn-cs"/>
                        </a:rPr>
                        <a:t>教學發展與實踐研究</a:t>
                      </a:r>
                      <a:endParaRPr lang="en-US" altLang="zh-TW" sz="18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2185488193"/>
                  </a:ext>
                </a:extLst>
              </a:tr>
              <a:tr h="370840">
                <a:tc>
                  <a:txBody>
                    <a:bodyPr/>
                    <a:lstStyle/>
                    <a:p>
                      <a:r>
                        <a:rPr lang="zh-TW" altLang="en-US" dirty="0" smtClean="0"/>
                        <a:t>執行期程</a:t>
                      </a:r>
                      <a:endParaRPr lang="zh-TW" altLang="en-US" dirty="0"/>
                    </a:p>
                  </a:txBody>
                  <a:tcPr/>
                </a:tc>
                <a:tc>
                  <a:txBody>
                    <a:bodyPr/>
                    <a:lstStyle/>
                    <a:p>
                      <a:r>
                        <a:rPr lang="zh-TW" altLang="en-US" dirty="0" smtClean="0"/>
                        <a:t>自審核通過公告日起至</a:t>
                      </a:r>
                      <a:r>
                        <a:rPr lang="en-US" altLang="zh-TW" dirty="0" smtClean="0"/>
                        <a:t>109</a:t>
                      </a:r>
                      <a:r>
                        <a:rPr lang="zh-TW" altLang="en-US" dirty="0" smtClean="0"/>
                        <a:t>年</a:t>
                      </a:r>
                      <a:r>
                        <a:rPr lang="en-US" altLang="zh-TW" dirty="0" smtClean="0"/>
                        <a:t>12</a:t>
                      </a:r>
                      <a:r>
                        <a:rPr lang="zh-TW" altLang="en-US" dirty="0" smtClean="0"/>
                        <a:t>月</a:t>
                      </a:r>
                      <a:r>
                        <a:rPr lang="en-US" altLang="zh-TW" dirty="0" smtClean="0"/>
                        <a:t>10</a:t>
                      </a:r>
                      <a:r>
                        <a:rPr lang="zh-TW" altLang="en-US" dirty="0" smtClean="0"/>
                        <a:t>日止</a:t>
                      </a:r>
                      <a:endParaRPr lang="zh-TW" altLang="en-US" dirty="0"/>
                    </a:p>
                  </a:txBody>
                  <a:tcPr/>
                </a:tc>
                <a:extLst>
                  <a:ext uri="{0D108BD9-81ED-4DB2-BD59-A6C34878D82A}">
                    <a16:rowId xmlns:a16="http://schemas.microsoft.com/office/drawing/2014/main" val="10007"/>
                  </a:ext>
                </a:extLst>
              </a:tr>
              <a:tr h="370840">
                <a:tc>
                  <a:txBody>
                    <a:bodyPr/>
                    <a:lstStyle/>
                    <a:p>
                      <a:r>
                        <a:rPr lang="zh-TW" altLang="en-US" dirty="0" smtClean="0"/>
                        <a:t>徵件辦法</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hlinkClick r:id="rId2" action="ppaction://hlinkfile"/>
                        </a:rPr>
                        <a:t>教師專業社群徵件辦法</a:t>
                      </a:r>
                      <a:endParaRPr lang="zh-TW" altLang="en-US" dirty="0" smtClean="0"/>
                    </a:p>
                  </a:txBody>
                  <a:tcPr/>
                </a:tc>
                <a:extLst>
                  <a:ext uri="{0D108BD9-81ED-4DB2-BD59-A6C34878D82A}">
                    <a16:rowId xmlns:a16="http://schemas.microsoft.com/office/drawing/2014/main" val="1391052385"/>
                  </a:ext>
                </a:extLst>
              </a:tr>
              <a:tr h="370840">
                <a:tc>
                  <a:txBody>
                    <a:bodyPr/>
                    <a:lstStyle/>
                    <a:p>
                      <a:r>
                        <a:rPr lang="zh-TW" altLang="en-US" dirty="0" smtClean="0"/>
                        <a:t>方案網頁</a:t>
                      </a:r>
                      <a:endParaRPr lang="zh-TW" altLang="en-US" dirty="0"/>
                    </a:p>
                  </a:txBody>
                  <a:tcPr/>
                </a:tc>
                <a:tc>
                  <a:txBody>
                    <a:bodyPr/>
                    <a:lstStyle/>
                    <a:p>
                      <a:r>
                        <a:rPr lang="en-US" altLang="zh-TW" sz="1600" dirty="0" smtClean="0">
                          <a:hlinkClick r:id="rId3"/>
                        </a:rPr>
                        <a:t>http://www.ugsi2usr.nptu.edu.tw/files/11-1172-10218-1.php?Lang=zh-tw</a:t>
                      </a:r>
                      <a:endParaRPr lang="zh-TW" altLang="en-US" dirty="0"/>
                    </a:p>
                  </a:txBody>
                  <a:tcPr/>
                </a:tc>
                <a:extLst>
                  <a:ext uri="{0D108BD9-81ED-4DB2-BD59-A6C34878D82A}">
                    <a16:rowId xmlns:a16="http://schemas.microsoft.com/office/drawing/2014/main" val="3596991130"/>
                  </a:ext>
                </a:extLst>
              </a:tr>
            </a:tbl>
          </a:graphicData>
        </a:graphic>
      </p:graphicFrame>
      <p:sp>
        <p:nvSpPr>
          <p:cNvPr id="5" name="標題 1"/>
          <p:cNvSpPr>
            <a:spLocks noGrp="1"/>
          </p:cNvSpPr>
          <p:nvPr>
            <p:ph type="title"/>
          </p:nvPr>
        </p:nvSpPr>
        <p:spPr>
          <a:xfrm>
            <a:off x="467544" y="260648"/>
            <a:ext cx="5770984" cy="706090"/>
          </a:xfrm>
        </p:spPr>
        <p:txBody>
          <a:bodyPr>
            <a:noAutofit/>
          </a:bodyPr>
          <a:lstStyle/>
          <a:p>
            <a:pPr algn="l"/>
            <a:r>
              <a:rPr lang="zh-TW" altLang="en-US" sz="3600" b="1" dirty="0"/>
              <a:t>教師專業社群</a:t>
            </a:r>
          </a:p>
        </p:txBody>
      </p:sp>
      <p:sp>
        <p:nvSpPr>
          <p:cNvPr id="6" name="Google Shape;489;p39">
            <a:hlinkClick r:id="rId4" action="ppaction://hlinksldjump"/>
          </p:cNvPr>
          <p:cNvSpPr/>
          <p:nvPr/>
        </p:nvSpPr>
        <p:spPr>
          <a:xfrm>
            <a:off x="320884" y="6309320"/>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15</a:t>
            </a:fld>
            <a:endParaRPr lang="zh-TW" altLang="en-US"/>
          </a:p>
        </p:txBody>
      </p:sp>
    </p:spTree>
    <p:extLst>
      <p:ext uri="{BB962C8B-B14F-4D97-AF65-F5344CB8AC3E}">
        <p14:creationId xmlns:p14="http://schemas.microsoft.com/office/powerpoint/2010/main" val="3163201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手繪多邊形 7"/>
          <p:cNvSpPr/>
          <p:nvPr/>
        </p:nvSpPr>
        <p:spPr>
          <a:xfrm>
            <a:off x="323528" y="465512"/>
            <a:ext cx="2109026" cy="5555776"/>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48590" tIns="148590" rIns="148590" bIns="3661697" numCol="1" spcCol="1270" anchor="ctr" anchorCtr="0">
            <a:noAutofit/>
          </a:bodyPr>
          <a:lstStyle/>
          <a:p>
            <a:pPr algn="ctr" defTabSz="1733550">
              <a:lnSpc>
                <a:spcPct val="90000"/>
              </a:lnSpc>
              <a:spcBef>
                <a:spcPct val="0"/>
              </a:spcBef>
              <a:spcAft>
                <a:spcPct val="35000"/>
              </a:spcAft>
            </a:pPr>
            <a:endParaRPr lang="zh-TW" altLang="en-US" sz="3500" b="1" dirty="0">
              <a:latin typeface="微軟正黑體" panose="020B0604030504040204" pitchFamily="34" charset="-120"/>
              <a:ea typeface="微軟正黑體" panose="020B0604030504040204" pitchFamily="34" charset="-120"/>
            </a:endParaRPr>
          </a:p>
        </p:txBody>
      </p:sp>
      <p:sp>
        <p:nvSpPr>
          <p:cNvPr id="9" name="手繪多邊形 8">
            <a:hlinkClick r:id="rId3" action="ppaction://hlinksldjump"/>
          </p:cNvPr>
          <p:cNvSpPr/>
          <p:nvPr/>
        </p:nvSpPr>
        <p:spPr>
          <a:xfrm>
            <a:off x="571517" y="2204864"/>
            <a:ext cx="1687221" cy="71262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戶外教育結合課程議題社群</a:t>
            </a:r>
            <a:endParaRPr lang="en-US" altLang="zh-TW" sz="1400" dirty="0">
              <a:solidFill>
                <a:schemeClr val="tx1"/>
              </a:solidFill>
            </a:endParaRPr>
          </a:p>
        </p:txBody>
      </p:sp>
      <p:sp>
        <p:nvSpPr>
          <p:cNvPr id="10" name="手繪多邊形 9">
            <a:hlinkClick r:id="rId4" action="ppaction://hlinksldjump"/>
          </p:cNvPr>
          <p:cNvSpPr/>
          <p:nvPr/>
        </p:nvSpPr>
        <p:spPr>
          <a:xfrm>
            <a:off x="580525" y="2996952"/>
            <a:ext cx="1687221" cy="669092"/>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增能輔導型社群</a:t>
            </a:r>
          </a:p>
        </p:txBody>
      </p:sp>
      <p:sp>
        <p:nvSpPr>
          <p:cNvPr id="11" name="手繪多邊形 10">
            <a:hlinkClick r:id="rId5" action="ppaction://hlinksldjump"/>
          </p:cNvPr>
          <p:cNvSpPr/>
          <p:nvPr/>
        </p:nvSpPr>
        <p:spPr>
          <a:xfrm>
            <a:off x="580525" y="4437112"/>
            <a:ext cx="1687221" cy="639366"/>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職能導向課程社群</a:t>
            </a:r>
          </a:p>
        </p:txBody>
      </p:sp>
      <p:sp>
        <p:nvSpPr>
          <p:cNvPr id="12" name="手繪多邊形 11">
            <a:hlinkClick r:id="rId6" action="ppaction://hlinksldjump"/>
          </p:cNvPr>
          <p:cNvSpPr/>
          <p:nvPr/>
        </p:nvSpPr>
        <p:spPr>
          <a:xfrm>
            <a:off x="571517" y="3717032"/>
            <a:ext cx="1687221" cy="648072"/>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師生專業外語社群</a:t>
            </a:r>
          </a:p>
        </p:txBody>
      </p:sp>
      <p:sp>
        <p:nvSpPr>
          <p:cNvPr id="13" name="手繪多邊形 12"/>
          <p:cNvSpPr/>
          <p:nvPr/>
        </p:nvSpPr>
        <p:spPr>
          <a:xfrm>
            <a:off x="2555778" y="4257476"/>
            <a:ext cx="3888433" cy="1691804"/>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48590" tIns="148590" rIns="148590" bIns="3661697" numCol="1" spcCol="1270" anchor="ctr" anchorCtr="0">
            <a:noAutofit/>
          </a:bodyPr>
          <a:lstStyle/>
          <a:p>
            <a:pPr algn="ctr" defTabSz="1733550">
              <a:lnSpc>
                <a:spcPct val="90000"/>
              </a:lnSpc>
              <a:spcBef>
                <a:spcPct val="0"/>
              </a:spcBef>
              <a:spcAft>
                <a:spcPct val="35000"/>
              </a:spcAft>
            </a:pPr>
            <a:endParaRPr lang="zh-TW" altLang="en-US" sz="3500" b="1" dirty="0">
              <a:solidFill>
                <a:schemeClr val="tx1"/>
              </a:solidFill>
              <a:latin typeface="微軟正黑體" panose="020B0604030504040204" pitchFamily="34" charset="-120"/>
              <a:ea typeface="微軟正黑體" panose="020B0604030504040204" pitchFamily="34" charset="-120"/>
            </a:endParaRPr>
          </a:p>
        </p:txBody>
      </p:sp>
      <p:sp>
        <p:nvSpPr>
          <p:cNvPr id="15" name="手繪多邊形 14">
            <a:hlinkClick r:id="rId7" action="ppaction://hlinksldjump"/>
          </p:cNvPr>
          <p:cNvSpPr/>
          <p:nvPr/>
        </p:nvSpPr>
        <p:spPr>
          <a:xfrm>
            <a:off x="4542589" y="5154530"/>
            <a:ext cx="1685596" cy="54915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師生產業實務研習</a:t>
            </a:r>
          </a:p>
        </p:txBody>
      </p:sp>
      <p:sp>
        <p:nvSpPr>
          <p:cNvPr id="16" name="手繪多邊形 15">
            <a:hlinkClick r:id="rId8" action="ppaction://hlinksldjump"/>
          </p:cNvPr>
          <p:cNvSpPr/>
          <p:nvPr/>
        </p:nvSpPr>
        <p:spPr>
          <a:xfrm>
            <a:off x="2744165" y="5162236"/>
            <a:ext cx="1656183" cy="533738"/>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業界專家協同教學</a:t>
            </a:r>
          </a:p>
        </p:txBody>
      </p:sp>
      <p:sp>
        <p:nvSpPr>
          <p:cNvPr id="17" name="手繪多邊形 16"/>
          <p:cNvSpPr/>
          <p:nvPr/>
        </p:nvSpPr>
        <p:spPr>
          <a:xfrm>
            <a:off x="2555778" y="496300"/>
            <a:ext cx="3888433" cy="3611127"/>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48590" tIns="148590" rIns="148590" bIns="3661697" numCol="1" spcCol="1270" anchor="ctr" anchorCtr="0">
            <a:noAutofit/>
          </a:bodyPr>
          <a:lstStyle/>
          <a:p>
            <a:pPr algn="ctr" defTabSz="1733550">
              <a:lnSpc>
                <a:spcPct val="90000"/>
              </a:lnSpc>
              <a:spcBef>
                <a:spcPct val="0"/>
              </a:spcBef>
              <a:spcAft>
                <a:spcPct val="35000"/>
              </a:spcAft>
            </a:pPr>
            <a:endParaRPr lang="zh-TW" altLang="en-US" sz="3500" b="1" dirty="0">
              <a:latin typeface="微軟正黑體" panose="020B0604030504040204" pitchFamily="34" charset="-120"/>
              <a:ea typeface="微軟正黑體" panose="020B0604030504040204" pitchFamily="34" charset="-120"/>
            </a:endParaRPr>
          </a:p>
        </p:txBody>
      </p:sp>
      <p:sp>
        <p:nvSpPr>
          <p:cNvPr id="18" name="手繪多邊形 17">
            <a:hlinkClick r:id="rId9" action="ppaction://hlinksldjump"/>
          </p:cNvPr>
          <p:cNvSpPr/>
          <p:nvPr/>
        </p:nvSpPr>
        <p:spPr>
          <a:xfrm>
            <a:off x="2744165" y="1515757"/>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微學分課程</a:t>
            </a:r>
          </a:p>
        </p:txBody>
      </p:sp>
      <p:sp>
        <p:nvSpPr>
          <p:cNvPr id="21" name="手繪多邊形 20"/>
          <p:cNvSpPr/>
          <p:nvPr/>
        </p:nvSpPr>
        <p:spPr>
          <a:xfrm>
            <a:off x="6624228" y="4257477"/>
            <a:ext cx="2160240" cy="1691805"/>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148590" tIns="148590" rIns="148590" bIns="3661697" numCol="1" spcCol="1270" anchor="ctr" anchorCtr="0">
            <a:noAutofit/>
          </a:bodyPr>
          <a:lstStyle/>
          <a:p>
            <a:pPr algn="ctr" defTabSz="1733550">
              <a:lnSpc>
                <a:spcPct val="90000"/>
              </a:lnSpc>
              <a:spcBef>
                <a:spcPct val="0"/>
              </a:spcBef>
              <a:spcAft>
                <a:spcPct val="35000"/>
              </a:spcAft>
            </a:pPr>
            <a:endParaRPr lang="en-US" altLang="zh-TW" sz="3500" b="1" dirty="0">
              <a:solidFill>
                <a:schemeClr val="tx1"/>
              </a:solidFill>
              <a:latin typeface="微軟正黑體" panose="020B0604030504040204" pitchFamily="34" charset="-120"/>
              <a:ea typeface="微軟正黑體" panose="020B0604030504040204" pitchFamily="34" charset="-120"/>
            </a:endParaRPr>
          </a:p>
        </p:txBody>
      </p:sp>
      <p:sp>
        <p:nvSpPr>
          <p:cNvPr id="22" name="手繪多邊形 21">
            <a:hlinkClick r:id="rId10" action="ppaction://hlinksldjump"/>
          </p:cNvPr>
          <p:cNvSpPr/>
          <p:nvPr/>
        </p:nvSpPr>
        <p:spPr>
          <a:xfrm>
            <a:off x="6876256" y="5085186"/>
            <a:ext cx="1656184" cy="730815"/>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4"/>
          </a:fillRef>
          <a:effectRef idx="1">
            <a:schemeClr val="accent4"/>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辦理跨領域競賽</a:t>
            </a:r>
            <a:r>
              <a:rPr lang="en-US" altLang="zh-TW" sz="1400" dirty="0">
                <a:solidFill>
                  <a:schemeClr val="tx1"/>
                </a:solidFill>
              </a:rPr>
              <a:t/>
            </a:r>
            <a:br>
              <a:rPr lang="en-US" altLang="zh-TW" sz="1400" dirty="0">
                <a:solidFill>
                  <a:schemeClr val="tx1"/>
                </a:solidFill>
              </a:rPr>
            </a:br>
            <a:r>
              <a:rPr lang="zh-TW" altLang="en-US" sz="1400" dirty="0">
                <a:solidFill>
                  <a:schemeClr val="tx1"/>
                </a:solidFill>
              </a:rPr>
              <a:t>補助計畫</a:t>
            </a:r>
          </a:p>
        </p:txBody>
      </p:sp>
      <p:sp>
        <p:nvSpPr>
          <p:cNvPr id="25" name="手繪多邊形 24"/>
          <p:cNvSpPr/>
          <p:nvPr/>
        </p:nvSpPr>
        <p:spPr>
          <a:xfrm>
            <a:off x="6588226" y="496300"/>
            <a:ext cx="2232059" cy="3611127"/>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a:solidFill>
            <a:schemeClr val="bg1">
              <a:lumMod val="8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48590" tIns="148590" rIns="148590" bIns="3661697" numCol="1" spcCol="1270" anchor="ctr" anchorCtr="0">
            <a:noAutofit/>
          </a:bodyPr>
          <a:lstStyle/>
          <a:p>
            <a:pPr algn="ctr" defTabSz="1733550">
              <a:lnSpc>
                <a:spcPct val="90000"/>
              </a:lnSpc>
              <a:spcBef>
                <a:spcPct val="0"/>
              </a:spcBef>
              <a:spcAft>
                <a:spcPct val="35000"/>
              </a:spcAft>
            </a:pPr>
            <a:endParaRPr lang="en-US" altLang="zh-TW" sz="3500" b="1" dirty="0">
              <a:latin typeface="微軟正黑體" panose="020B0604030504040204" pitchFamily="34" charset="-120"/>
              <a:ea typeface="微軟正黑體" panose="020B0604030504040204" pitchFamily="34" charset="-120"/>
            </a:endParaRPr>
          </a:p>
          <a:p>
            <a:pPr algn="ctr" defTabSz="1733550">
              <a:lnSpc>
                <a:spcPct val="90000"/>
              </a:lnSpc>
              <a:spcBef>
                <a:spcPct val="0"/>
              </a:spcBef>
              <a:spcAft>
                <a:spcPct val="35000"/>
              </a:spcAft>
            </a:pPr>
            <a:endParaRPr lang="en-US" altLang="zh-TW" sz="3500" b="1" dirty="0">
              <a:latin typeface="微軟正黑體" panose="020B0604030504040204" pitchFamily="34" charset="-120"/>
              <a:ea typeface="微軟正黑體" panose="020B0604030504040204" pitchFamily="34" charset="-120"/>
            </a:endParaRPr>
          </a:p>
        </p:txBody>
      </p:sp>
      <p:sp>
        <p:nvSpPr>
          <p:cNvPr id="26" name="手繪多邊形 25">
            <a:hlinkClick r:id="rId11" action="ppaction://hlinksldjump"/>
          </p:cNvPr>
          <p:cNvSpPr/>
          <p:nvPr/>
        </p:nvSpPr>
        <p:spPr>
          <a:xfrm>
            <a:off x="6876258" y="1556792"/>
            <a:ext cx="1584177" cy="756606"/>
          </a:xfrm>
          <a:custGeom>
            <a:avLst/>
            <a:gdLst>
              <a:gd name="connsiteX0" fmla="*/ 0 w 1676815"/>
              <a:gd name="connsiteY0" fmla="*/ 151321 h 1513213"/>
              <a:gd name="connsiteX1" fmla="*/ 151321 w 1676815"/>
              <a:gd name="connsiteY1" fmla="*/ 0 h 1513213"/>
              <a:gd name="connsiteX2" fmla="*/ 1525494 w 1676815"/>
              <a:gd name="connsiteY2" fmla="*/ 0 h 1513213"/>
              <a:gd name="connsiteX3" fmla="*/ 1676815 w 1676815"/>
              <a:gd name="connsiteY3" fmla="*/ 151321 h 1513213"/>
              <a:gd name="connsiteX4" fmla="*/ 1676815 w 1676815"/>
              <a:gd name="connsiteY4" fmla="*/ 1361892 h 1513213"/>
              <a:gd name="connsiteX5" fmla="*/ 1525494 w 1676815"/>
              <a:gd name="connsiteY5" fmla="*/ 1513213 h 1513213"/>
              <a:gd name="connsiteX6" fmla="*/ 151321 w 1676815"/>
              <a:gd name="connsiteY6" fmla="*/ 1513213 h 1513213"/>
              <a:gd name="connsiteX7" fmla="*/ 0 w 1676815"/>
              <a:gd name="connsiteY7" fmla="*/ 1361892 h 1513213"/>
              <a:gd name="connsiteX8" fmla="*/ 0 w 1676815"/>
              <a:gd name="connsiteY8" fmla="*/ 151321 h 151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1513213">
                <a:moveTo>
                  <a:pt x="0" y="151321"/>
                </a:moveTo>
                <a:cubicBezTo>
                  <a:pt x="0" y="67749"/>
                  <a:pt x="67749" y="0"/>
                  <a:pt x="151321" y="0"/>
                </a:cubicBezTo>
                <a:lnTo>
                  <a:pt x="1525494" y="0"/>
                </a:lnTo>
                <a:cubicBezTo>
                  <a:pt x="1609066" y="0"/>
                  <a:pt x="1676815" y="67749"/>
                  <a:pt x="1676815" y="151321"/>
                </a:cubicBezTo>
                <a:lnTo>
                  <a:pt x="1676815" y="1361892"/>
                </a:lnTo>
                <a:cubicBezTo>
                  <a:pt x="1676815" y="1445464"/>
                  <a:pt x="1609066" y="1513213"/>
                  <a:pt x="1525494" y="1513213"/>
                </a:cubicBezTo>
                <a:lnTo>
                  <a:pt x="151321" y="1513213"/>
                </a:lnTo>
                <a:cubicBezTo>
                  <a:pt x="67749" y="1513213"/>
                  <a:pt x="0" y="1445464"/>
                  <a:pt x="0" y="1361892"/>
                </a:cubicBezTo>
                <a:lnTo>
                  <a:pt x="0" y="151321"/>
                </a:lnTo>
                <a:close/>
              </a:path>
            </a:pathLst>
          </a:custGeom>
          <a:solidFill>
            <a:schemeClr val="bg1">
              <a:lumMod val="50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9880" tIns="70990" rIns="79880" bIns="70990"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高中創新專題指導計畫</a:t>
            </a:r>
          </a:p>
        </p:txBody>
      </p:sp>
      <p:sp>
        <p:nvSpPr>
          <p:cNvPr id="27" name="手繪多邊形 26">
            <a:hlinkClick r:id="rId12" action="ppaction://hlinksldjump"/>
          </p:cNvPr>
          <p:cNvSpPr/>
          <p:nvPr/>
        </p:nvSpPr>
        <p:spPr>
          <a:xfrm>
            <a:off x="6876258" y="2513048"/>
            <a:ext cx="1584176" cy="627920"/>
          </a:xfrm>
          <a:custGeom>
            <a:avLst/>
            <a:gdLst>
              <a:gd name="connsiteX0" fmla="*/ 0 w 1676815"/>
              <a:gd name="connsiteY0" fmla="*/ 151321 h 1513213"/>
              <a:gd name="connsiteX1" fmla="*/ 151321 w 1676815"/>
              <a:gd name="connsiteY1" fmla="*/ 0 h 1513213"/>
              <a:gd name="connsiteX2" fmla="*/ 1525494 w 1676815"/>
              <a:gd name="connsiteY2" fmla="*/ 0 h 1513213"/>
              <a:gd name="connsiteX3" fmla="*/ 1676815 w 1676815"/>
              <a:gd name="connsiteY3" fmla="*/ 151321 h 1513213"/>
              <a:gd name="connsiteX4" fmla="*/ 1676815 w 1676815"/>
              <a:gd name="connsiteY4" fmla="*/ 1361892 h 1513213"/>
              <a:gd name="connsiteX5" fmla="*/ 1525494 w 1676815"/>
              <a:gd name="connsiteY5" fmla="*/ 1513213 h 1513213"/>
              <a:gd name="connsiteX6" fmla="*/ 151321 w 1676815"/>
              <a:gd name="connsiteY6" fmla="*/ 1513213 h 1513213"/>
              <a:gd name="connsiteX7" fmla="*/ 0 w 1676815"/>
              <a:gd name="connsiteY7" fmla="*/ 1361892 h 1513213"/>
              <a:gd name="connsiteX8" fmla="*/ 0 w 1676815"/>
              <a:gd name="connsiteY8" fmla="*/ 151321 h 151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1513213">
                <a:moveTo>
                  <a:pt x="0" y="151321"/>
                </a:moveTo>
                <a:cubicBezTo>
                  <a:pt x="0" y="67749"/>
                  <a:pt x="67749" y="0"/>
                  <a:pt x="151321" y="0"/>
                </a:cubicBezTo>
                <a:lnTo>
                  <a:pt x="1525494" y="0"/>
                </a:lnTo>
                <a:cubicBezTo>
                  <a:pt x="1609066" y="0"/>
                  <a:pt x="1676815" y="67749"/>
                  <a:pt x="1676815" y="151321"/>
                </a:cubicBezTo>
                <a:lnTo>
                  <a:pt x="1676815" y="1361892"/>
                </a:lnTo>
                <a:cubicBezTo>
                  <a:pt x="1676815" y="1445464"/>
                  <a:pt x="1609066" y="1513213"/>
                  <a:pt x="1525494" y="1513213"/>
                </a:cubicBezTo>
                <a:lnTo>
                  <a:pt x="151321" y="1513213"/>
                </a:lnTo>
                <a:cubicBezTo>
                  <a:pt x="67749" y="1513213"/>
                  <a:pt x="0" y="1445464"/>
                  <a:pt x="0" y="1361892"/>
                </a:cubicBezTo>
                <a:lnTo>
                  <a:pt x="0" y="151321"/>
                </a:lnTo>
                <a:close/>
              </a:path>
            </a:pathLst>
          </a:custGeom>
          <a:solidFill>
            <a:schemeClr val="bg1">
              <a:lumMod val="50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9880" tIns="70990" rIns="79880" bIns="70990"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國際學術交流社群</a:t>
            </a:r>
          </a:p>
        </p:txBody>
      </p:sp>
      <p:sp>
        <p:nvSpPr>
          <p:cNvPr id="4" name="投影片編號版面配置區 3"/>
          <p:cNvSpPr>
            <a:spLocks noGrp="1"/>
          </p:cNvSpPr>
          <p:nvPr>
            <p:ph type="sldNum" sz="quarter" idx="12"/>
          </p:nvPr>
        </p:nvSpPr>
        <p:spPr/>
        <p:txBody>
          <a:bodyPr/>
          <a:lstStyle/>
          <a:p>
            <a:fld id="{F7E4E4BE-4043-4F46-96D9-2CF57C9731FB}" type="slidenum">
              <a:rPr lang="zh-TW" altLang="en-US" smtClean="0"/>
              <a:t>16</a:t>
            </a:fld>
            <a:endParaRPr lang="zh-TW" altLang="en-US" dirty="0"/>
          </a:p>
        </p:txBody>
      </p:sp>
      <p:sp>
        <p:nvSpPr>
          <p:cNvPr id="6" name="文字方塊 5"/>
          <p:cNvSpPr txBox="1"/>
          <p:nvPr/>
        </p:nvSpPr>
        <p:spPr>
          <a:xfrm>
            <a:off x="395536" y="722909"/>
            <a:ext cx="1965010"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師生社群</a:t>
            </a:r>
          </a:p>
        </p:txBody>
      </p:sp>
      <p:sp>
        <p:nvSpPr>
          <p:cNvPr id="32" name="文字方塊 31"/>
          <p:cNvSpPr txBox="1"/>
          <p:nvPr/>
        </p:nvSpPr>
        <p:spPr>
          <a:xfrm>
            <a:off x="3517487" y="4442397"/>
            <a:ext cx="1965010"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產學合作</a:t>
            </a:r>
          </a:p>
        </p:txBody>
      </p:sp>
      <p:sp>
        <p:nvSpPr>
          <p:cNvPr id="33" name="文字方塊 32"/>
          <p:cNvSpPr txBox="1"/>
          <p:nvPr/>
        </p:nvSpPr>
        <p:spPr>
          <a:xfrm>
            <a:off x="3517487" y="722909"/>
            <a:ext cx="1965010"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創新教學</a:t>
            </a:r>
          </a:p>
        </p:txBody>
      </p:sp>
      <p:sp>
        <p:nvSpPr>
          <p:cNvPr id="35" name="手繪多邊形 34">
            <a:hlinkClick r:id="rId13" action="ppaction://hlinksldjump"/>
          </p:cNvPr>
          <p:cNvSpPr/>
          <p:nvPr/>
        </p:nvSpPr>
        <p:spPr>
          <a:xfrm>
            <a:off x="580524" y="1514710"/>
            <a:ext cx="1687221" cy="607744"/>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en-US" altLang="zh-TW" sz="1400" dirty="0">
                <a:solidFill>
                  <a:schemeClr val="tx1"/>
                </a:solidFill>
              </a:rPr>
              <a:t>PBL</a:t>
            </a:r>
            <a:r>
              <a:rPr lang="zh-TW" altLang="en-US" sz="1400" dirty="0">
                <a:solidFill>
                  <a:schemeClr val="tx1"/>
                </a:solidFill>
              </a:rPr>
              <a:t>問題導向社群</a:t>
            </a:r>
          </a:p>
        </p:txBody>
      </p:sp>
      <p:sp>
        <p:nvSpPr>
          <p:cNvPr id="36" name="手繪多邊形 35">
            <a:hlinkClick r:id="rId14" action="ppaction://hlinksldjump"/>
          </p:cNvPr>
          <p:cNvSpPr/>
          <p:nvPr/>
        </p:nvSpPr>
        <p:spPr>
          <a:xfrm>
            <a:off x="2749811" y="2122456"/>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微型課程</a:t>
            </a:r>
          </a:p>
        </p:txBody>
      </p:sp>
      <p:sp>
        <p:nvSpPr>
          <p:cNvPr id="40" name="手繪多邊形 39">
            <a:hlinkClick r:id="rId15" action="ppaction://hlinksldjump"/>
          </p:cNvPr>
          <p:cNvSpPr/>
          <p:nvPr/>
        </p:nvSpPr>
        <p:spPr>
          <a:xfrm>
            <a:off x="2751378" y="2736749"/>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跨領域共授課程</a:t>
            </a:r>
          </a:p>
        </p:txBody>
      </p:sp>
      <p:sp>
        <p:nvSpPr>
          <p:cNvPr id="44" name="手繪多邊形 43">
            <a:hlinkClick r:id="rId16" action="ppaction://hlinksldjump"/>
          </p:cNvPr>
          <p:cNvSpPr/>
          <p:nvPr/>
        </p:nvSpPr>
        <p:spPr>
          <a:xfrm>
            <a:off x="2781376" y="3357597"/>
            <a:ext cx="1626185"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總整課程</a:t>
            </a:r>
          </a:p>
        </p:txBody>
      </p:sp>
      <p:sp>
        <p:nvSpPr>
          <p:cNvPr id="45" name="手繪多邊形 44">
            <a:hlinkClick r:id="rId17" action="ppaction://hlinksldjump"/>
          </p:cNvPr>
          <p:cNvSpPr/>
          <p:nvPr/>
        </p:nvSpPr>
        <p:spPr>
          <a:xfrm>
            <a:off x="4572002" y="1513156"/>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深碗課程</a:t>
            </a:r>
          </a:p>
        </p:txBody>
      </p:sp>
      <p:sp>
        <p:nvSpPr>
          <p:cNvPr id="46" name="手繪多邊形 45">
            <a:hlinkClick r:id="rId18" action="ppaction://hlinksldjump"/>
          </p:cNvPr>
          <p:cNvSpPr/>
          <p:nvPr/>
        </p:nvSpPr>
        <p:spPr>
          <a:xfrm>
            <a:off x="4572003" y="2130407"/>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en-US" altLang="zh-TW" sz="1400" dirty="0">
                <a:solidFill>
                  <a:schemeClr val="tx1"/>
                </a:solidFill>
              </a:rPr>
              <a:t>VAR</a:t>
            </a:r>
            <a:r>
              <a:rPr lang="zh-TW" altLang="en-US" sz="1400" dirty="0">
                <a:solidFill>
                  <a:schemeClr val="tx1"/>
                </a:solidFill>
              </a:rPr>
              <a:t>教學應用課程</a:t>
            </a:r>
          </a:p>
        </p:txBody>
      </p:sp>
      <p:sp>
        <p:nvSpPr>
          <p:cNvPr id="47" name="手繪多邊形 46">
            <a:hlinkClick r:id="rId19" action="ppaction://hlinksldjump"/>
          </p:cNvPr>
          <p:cNvSpPr/>
          <p:nvPr/>
        </p:nvSpPr>
        <p:spPr>
          <a:xfrm>
            <a:off x="4572003" y="2736749"/>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境外移地教學</a:t>
            </a:r>
          </a:p>
        </p:txBody>
      </p:sp>
      <p:sp>
        <p:nvSpPr>
          <p:cNvPr id="48" name="手繪多邊形 47">
            <a:hlinkClick r:id="rId20" action="ppaction://hlinksldjump"/>
          </p:cNvPr>
          <p:cNvSpPr/>
          <p:nvPr/>
        </p:nvSpPr>
        <p:spPr>
          <a:xfrm>
            <a:off x="4572003" y="3356992"/>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磨課師課程</a:t>
            </a:r>
          </a:p>
        </p:txBody>
      </p:sp>
      <p:sp>
        <p:nvSpPr>
          <p:cNvPr id="49" name="文字方塊 48"/>
          <p:cNvSpPr txBox="1"/>
          <p:nvPr/>
        </p:nvSpPr>
        <p:spPr>
          <a:xfrm>
            <a:off x="6732240" y="4442397"/>
            <a:ext cx="1965010"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競賽辦理</a:t>
            </a:r>
          </a:p>
        </p:txBody>
      </p:sp>
      <p:sp>
        <p:nvSpPr>
          <p:cNvPr id="50" name="文字方塊 49"/>
          <p:cNvSpPr txBox="1"/>
          <p:nvPr/>
        </p:nvSpPr>
        <p:spPr>
          <a:xfrm>
            <a:off x="6741904" y="722909"/>
            <a:ext cx="1965010"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師生研究</a:t>
            </a:r>
          </a:p>
        </p:txBody>
      </p:sp>
      <p:sp>
        <p:nvSpPr>
          <p:cNvPr id="34" name="手繪多邊形 33">
            <a:hlinkClick r:id="rId21" action="ppaction://hlinksldjump"/>
          </p:cNvPr>
          <p:cNvSpPr/>
          <p:nvPr/>
        </p:nvSpPr>
        <p:spPr>
          <a:xfrm>
            <a:off x="560896" y="5157192"/>
            <a:ext cx="1687221" cy="639366"/>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教師專業社群</a:t>
            </a:r>
          </a:p>
        </p:txBody>
      </p:sp>
      <p:sp>
        <p:nvSpPr>
          <p:cNvPr id="38" name="文字方塊 37">
            <a:hlinkClick r:id="rId22" action="ppaction://hlinksldjump"/>
          </p:cNvPr>
          <p:cNvSpPr txBox="1"/>
          <p:nvPr/>
        </p:nvSpPr>
        <p:spPr>
          <a:xfrm>
            <a:off x="2215809" y="6267943"/>
            <a:ext cx="1534926" cy="338554"/>
          </a:xfrm>
          <a:prstGeom prst="rect">
            <a:avLst/>
          </a:prstGeom>
          <a:noFill/>
        </p:spPr>
        <p:txBody>
          <a:bodyPr wrap="square" rtlCol="0">
            <a:spAutoFit/>
          </a:bodyPr>
          <a:lstStyle/>
          <a:p>
            <a:pPr algn="ctr"/>
            <a:r>
              <a:rPr lang="zh-TW" altLang="en-US" sz="1600" b="1" dirty="0">
                <a:solidFill>
                  <a:schemeClr val="tx1">
                    <a:lumMod val="50000"/>
                    <a:lumOff val="50000"/>
                  </a:schemeClr>
                </a:solidFill>
                <a:latin typeface="標楷體" panose="03000509000000000000" pitchFamily="65" charset="-120"/>
                <a:ea typeface="標楷體" panose="03000509000000000000" pitchFamily="65" charset="-120"/>
              </a:rPr>
              <a:t>∣空間與設備</a:t>
            </a:r>
            <a:endParaRPr lang="en-US" altLang="zh-TW" sz="1600" b="1" dirty="0">
              <a:solidFill>
                <a:schemeClr val="tx1">
                  <a:lumMod val="50000"/>
                  <a:lumOff val="50000"/>
                </a:schemeClr>
              </a:solidFill>
              <a:latin typeface="標楷體" panose="03000509000000000000" pitchFamily="65" charset="-120"/>
              <a:ea typeface="標楷體" panose="03000509000000000000" pitchFamily="65" charset="-120"/>
            </a:endParaRPr>
          </a:p>
        </p:txBody>
      </p:sp>
      <p:sp>
        <p:nvSpPr>
          <p:cNvPr id="39" name="文字方塊 38">
            <a:hlinkClick r:id="rId23" action="ppaction://hlinksldjump"/>
          </p:cNvPr>
          <p:cNvSpPr txBox="1"/>
          <p:nvPr/>
        </p:nvSpPr>
        <p:spPr>
          <a:xfrm>
            <a:off x="1043608" y="6258798"/>
            <a:ext cx="1436590" cy="338554"/>
          </a:xfrm>
          <a:prstGeom prst="rect">
            <a:avLst/>
          </a:prstGeom>
          <a:noFill/>
        </p:spPr>
        <p:txBody>
          <a:bodyPr wrap="square" rtlCol="0">
            <a:spAutoFit/>
          </a:bodyPr>
          <a:lstStyle/>
          <a:p>
            <a:pPr algn="ctr"/>
            <a:r>
              <a:rPr lang="zh-TW" altLang="en-US" sz="1600" b="1" dirty="0">
                <a:solidFill>
                  <a:schemeClr val="tx1">
                    <a:lumMod val="50000"/>
                    <a:lumOff val="50000"/>
                  </a:schemeClr>
                </a:solidFill>
                <a:latin typeface="標楷體" panose="03000509000000000000" pitchFamily="65" charset="-120"/>
                <a:ea typeface="標楷體" panose="03000509000000000000" pitchFamily="65" charset="-120"/>
              </a:rPr>
              <a:t>申請注意事項</a:t>
            </a:r>
            <a:endParaRPr lang="en-US" altLang="zh-TW" sz="1600" b="1" dirty="0">
              <a:solidFill>
                <a:schemeClr val="tx1">
                  <a:lumMod val="50000"/>
                  <a:lumOff val="50000"/>
                </a:schemeClr>
              </a:solidFill>
              <a:latin typeface="標楷體" panose="03000509000000000000" pitchFamily="65" charset="-120"/>
              <a:ea typeface="標楷體" panose="03000509000000000000" pitchFamily="65" charset="-120"/>
            </a:endParaRPr>
          </a:p>
        </p:txBody>
      </p:sp>
      <p:sp>
        <p:nvSpPr>
          <p:cNvPr id="43" name="Google Shape;489;p39">
            <a:hlinkClick r:id="rId24" action="ppaction://hlinksldjump"/>
          </p:cNvPr>
          <p:cNvSpPr/>
          <p:nvPr/>
        </p:nvSpPr>
        <p:spPr>
          <a:xfrm>
            <a:off x="320884" y="6309320"/>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34615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ppt_y</p:attrName>
                                        </p:attrNameLst>
                                      </p:cBhvr>
                                      <p:tavLst>
                                        <p:tav tm="0">
                                          <p:val>
                                            <p:strVal val="#ppt_y-#ppt_h*1.125000"/>
                                          </p:val>
                                        </p:tav>
                                        <p:tav tm="100000">
                                          <p:val>
                                            <p:strVal val="#ppt_y"/>
                                          </p:val>
                                        </p:tav>
                                      </p:tavLst>
                                    </p:anim>
                                    <p:animEffect transition="in" filter="wipe(down)">
                                      <p:cBhvr>
                                        <p:cTn id="8" dur="500"/>
                                        <p:tgtEl>
                                          <p:spTgt spid="35"/>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down)">
                                      <p:cBhvr>
                                        <p:cTn id="16" dur="500"/>
                                        <p:tgtEl>
                                          <p:spTgt spid="10"/>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down)">
                                      <p:cBhvr>
                                        <p:cTn id="20" dur="500"/>
                                        <p:tgtEl>
                                          <p:spTgt spid="12"/>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down)">
                                      <p:cBhvr>
                                        <p:cTn id="24" dur="500"/>
                                        <p:tgtEl>
                                          <p:spTgt spid="11"/>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p:tgtEl>
                                          <p:spTgt spid="34"/>
                                        </p:tgtEl>
                                        <p:attrNameLst>
                                          <p:attrName>ppt_y</p:attrName>
                                        </p:attrNameLst>
                                      </p:cBhvr>
                                      <p:tavLst>
                                        <p:tav tm="0">
                                          <p:val>
                                            <p:strVal val="#ppt_y-#ppt_h*1.125000"/>
                                          </p:val>
                                        </p:tav>
                                        <p:tav tm="100000">
                                          <p:val>
                                            <p:strVal val="#ppt_y"/>
                                          </p:val>
                                        </p:tav>
                                      </p:tavLst>
                                    </p:anim>
                                    <p:animEffect transition="in" filter="wipe(down)">
                                      <p:cBhvr>
                                        <p:cTn id="28" dur="500"/>
                                        <p:tgtEl>
                                          <p:spTgt spid="34"/>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ppt_y</p:attrName>
                                        </p:attrNameLst>
                                      </p:cBhvr>
                                      <p:tavLst>
                                        <p:tav tm="0">
                                          <p:val>
                                            <p:strVal val="#ppt_y-#ppt_h*1.125000"/>
                                          </p:val>
                                        </p:tav>
                                        <p:tav tm="100000">
                                          <p:val>
                                            <p:strVal val="#ppt_y"/>
                                          </p:val>
                                        </p:tav>
                                      </p:tavLst>
                                    </p:anim>
                                    <p:animEffect transition="in" filter="wipe(down)">
                                      <p:cBhvr>
                                        <p:cTn id="32" dur="500"/>
                                        <p:tgtEl>
                                          <p:spTgt spid="18"/>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p:tgtEl>
                                          <p:spTgt spid="36"/>
                                        </p:tgtEl>
                                        <p:attrNameLst>
                                          <p:attrName>ppt_y</p:attrName>
                                        </p:attrNameLst>
                                      </p:cBhvr>
                                      <p:tavLst>
                                        <p:tav tm="0">
                                          <p:val>
                                            <p:strVal val="#ppt_y-#ppt_h*1.125000"/>
                                          </p:val>
                                        </p:tav>
                                        <p:tav tm="100000">
                                          <p:val>
                                            <p:strVal val="#ppt_y"/>
                                          </p:val>
                                        </p:tav>
                                      </p:tavLst>
                                    </p:anim>
                                    <p:animEffect transition="in" filter="wipe(down)">
                                      <p:cBhvr>
                                        <p:cTn id="36" dur="500"/>
                                        <p:tgtEl>
                                          <p:spTgt spid="36"/>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p:tgtEl>
                                          <p:spTgt spid="40"/>
                                        </p:tgtEl>
                                        <p:attrNameLst>
                                          <p:attrName>ppt_y</p:attrName>
                                        </p:attrNameLst>
                                      </p:cBhvr>
                                      <p:tavLst>
                                        <p:tav tm="0">
                                          <p:val>
                                            <p:strVal val="#ppt_y-#ppt_h*1.125000"/>
                                          </p:val>
                                        </p:tav>
                                        <p:tav tm="100000">
                                          <p:val>
                                            <p:strVal val="#ppt_y"/>
                                          </p:val>
                                        </p:tav>
                                      </p:tavLst>
                                    </p:anim>
                                    <p:animEffect transition="in" filter="wipe(down)">
                                      <p:cBhvr>
                                        <p:cTn id="40" dur="500"/>
                                        <p:tgtEl>
                                          <p:spTgt spid="40"/>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p:tgtEl>
                                          <p:spTgt spid="44"/>
                                        </p:tgtEl>
                                        <p:attrNameLst>
                                          <p:attrName>ppt_y</p:attrName>
                                        </p:attrNameLst>
                                      </p:cBhvr>
                                      <p:tavLst>
                                        <p:tav tm="0">
                                          <p:val>
                                            <p:strVal val="#ppt_y-#ppt_h*1.125000"/>
                                          </p:val>
                                        </p:tav>
                                        <p:tav tm="100000">
                                          <p:val>
                                            <p:strVal val="#ppt_y"/>
                                          </p:val>
                                        </p:tav>
                                      </p:tavLst>
                                    </p:anim>
                                    <p:animEffect transition="in" filter="wipe(down)">
                                      <p:cBhvr>
                                        <p:cTn id="44" dur="500"/>
                                        <p:tgtEl>
                                          <p:spTgt spid="44"/>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p:tgtEl>
                                          <p:spTgt spid="45"/>
                                        </p:tgtEl>
                                        <p:attrNameLst>
                                          <p:attrName>ppt_y</p:attrName>
                                        </p:attrNameLst>
                                      </p:cBhvr>
                                      <p:tavLst>
                                        <p:tav tm="0">
                                          <p:val>
                                            <p:strVal val="#ppt_y-#ppt_h*1.125000"/>
                                          </p:val>
                                        </p:tav>
                                        <p:tav tm="100000">
                                          <p:val>
                                            <p:strVal val="#ppt_y"/>
                                          </p:val>
                                        </p:tav>
                                      </p:tavLst>
                                    </p:anim>
                                    <p:animEffect transition="in" filter="wipe(down)">
                                      <p:cBhvr>
                                        <p:cTn id="48" dur="500"/>
                                        <p:tgtEl>
                                          <p:spTgt spid="45"/>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p:tgtEl>
                                          <p:spTgt spid="46"/>
                                        </p:tgtEl>
                                        <p:attrNameLst>
                                          <p:attrName>ppt_y</p:attrName>
                                        </p:attrNameLst>
                                      </p:cBhvr>
                                      <p:tavLst>
                                        <p:tav tm="0">
                                          <p:val>
                                            <p:strVal val="#ppt_y-#ppt_h*1.125000"/>
                                          </p:val>
                                        </p:tav>
                                        <p:tav tm="100000">
                                          <p:val>
                                            <p:strVal val="#ppt_y"/>
                                          </p:val>
                                        </p:tav>
                                      </p:tavLst>
                                    </p:anim>
                                    <p:animEffect transition="in" filter="wipe(down)">
                                      <p:cBhvr>
                                        <p:cTn id="52" dur="500"/>
                                        <p:tgtEl>
                                          <p:spTgt spid="46"/>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p:tgtEl>
                                          <p:spTgt spid="47"/>
                                        </p:tgtEl>
                                        <p:attrNameLst>
                                          <p:attrName>ppt_y</p:attrName>
                                        </p:attrNameLst>
                                      </p:cBhvr>
                                      <p:tavLst>
                                        <p:tav tm="0">
                                          <p:val>
                                            <p:strVal val="#ppt_y-#ppt_h*1.125000"/>
                                          </p:val>
                                        </p:tav>
                                        <p:tav tm="100000">
                                          <p:val>
                                            <p:strVal val="#ppt_y"/>
                                          </p:val>
                                        </p:tav>
                                      </p:tavLst>
                                    </p:anim>
                                    <p:animEffect transition="in" filter="wipe(down)">
                                      <p:cBhvr>
                                        <p:cTn id="56" dur="500"/>
                                        <p:tgtEl>
                                          <p:spTgt spid="47"/>
                                        </p:tgtEl>
                                      </p:cBhvr>
                                    </p:animEffect>
                                  </p:childTnLst>
                                </p:cTn>
                              </p:par>
                              <p:par>
                                <p:cTn id="57" presetID="12" presetClass="entr" presetSubtype="1"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additive="base">
                                        <p:cTn id="59" dur="500"/>
                                        <p:tgtEl>
                                          <p:spTgt spid="48"/>
                                        </p:tgtEl>
                                        <p:attrNameLst>
                                          <p:attrName>ppt_y</p:attrName>
                                        </p:attrNameLst>
                                      </p:cBhvr>
                                      <p:tavLst>
                                        <p:tav tm="0">
                                          <p:val>
                                            <p:strVal val="#ppt_y-#ppt_h*1.125000"/>
                                          </p:val>
                                        </p:tav>
                                        <p:tav tm="100000">
                                          <p:val>
                                            <p:strVal val="#ppt_y"/>
                                          </p:val>
                                        </p:tav>
                                      </p:tavLst>
                                    </p:anim>
                                    <p:animEffect transition="in" filter="wipe(down)">
                                      <p:cBhvr>
                                        <p:cTn id="60" dur="500"/>
                                        <p:tgtEl>
                                          <p:spTgt spid="48"/>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p:tgtEl>
                                          <p:spTgt spid="15"/>
                                        </p:tgtEl>
                                        <p:attrNameLst>
                                          <p:attrName>ppt_y</p:attrName>
                                        </p:attrNameLst>
                                      </p:cBhvr>
                                      <p:tavLst>
                                        <p:tav tm="0">
                                          <p:val>
                                            <p:strVal val="#ppt_y-#ppt_h*1.125000"/>
                                          </p:val>
                                        </p:tav>
                                        <p:tav tm="100000">
                                          <p:val>
                                            <p:strVal val="#ppt_y"/>
                                          </p:val>
                                        </p:tav>
                                      </p:tavLst>
                                    </p:anim>
                                    <p:animEffect transition="in" filter="wipe(down)">
                                      <p:cBhvr>
                                        <p:cTn id="64" dur="500"/>
                                        <p:tgtEl>
                                          <p:spTgt spid="15"/>
                                        </p:tgtEl>
                                      </p:cBhvr>
                                    </p:animEffect>
                                  </p:childTnLst>
                                </p:cTn>
                              </p:par>
                              <p:par>
                                <p:cTn id="65" presetID="12" presetClass="entr" presetSubtype="1"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p:tgtEl>
                                          <p:spTgt spid="16"/>
                                        </p:tgtEl>
                                        <p:attrNameLst>
                                          <p:attrName>ppt_y</p:attrName>
                                        </p:attrNameLst>
                                      </p:cBhvr>
                                      <p:tavLst>
                                        <p:tav tm="0">
                                          <p:val>
                                            <p:strVal val="#ppt_y-#ppt_h*1.125000"/>
                                          </p:val>
                                        </p:tav>
                                        <p:tav tm="100000">
                                          <p:val>
                                            <p:strVal val="#ppt_y"/>
                                          </p:val>
                                        </p:tav>
                                      </p:tavLst>
                                    </p:anim>
                                    <p:animEffect transition="in" filter="wipe(down)">
                                      <p:cBhvr>
                                        <p:cTn id="68" dur="500"/>
                                        <p:tgtEl>
                                          <p:spTgt spid="16"/>
                                        </p:tgtEl>
                                      </p:cBhvr>
                                    </p:animEffect>
                                  </p:childTnLst>
                                </p:cTn>
                              </p:par>
                              <p:par>
                                <p:cTn id="69" presetID="12" presetClass="entr" presetSubtype="1"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p:tgtEl>
                                          <p:spTgt spid="26"/>
                                        </p:tgtEl>
                                        <p:attrNameLst>
                                          <p:attrName>ppt_y</p:attrName>
                                        </p:attrNameLst>
                                      </p:cBhvr>
                                      <p:tavLst>
                                        <p:tav tm="0">
                                          <p:val>
                                            <p:strVal val="#ppt_y-#ppt_h*1.125000"/>
                                          </p:val>
                                        </p:tav>
                                        <p:tav tm="100000">
                                          <p:val>
                                            <p:strVal val="#ppt_y"/>
                                          </p:val>
                                        </p:tav>
                                      </p:tavLst>
                                    </p:anim>
                                    <p:animEffect transition="in" filter="wipe(down)">
                                      <p:cBhvr>
                                        <p:cTn id="72" dur="500"/>
                                        <p:tgtEl>
                                          <p:spTgt spid="26"/>
                                        </p:tgtEl>
                                      </p:cBhvr>
                                    </p:animEffect>
                                  </p:childTnLst>
                                </p:cTn>
                              </p:par>
                              <p:par>
                                <p:cTn id="73" presetID="12" presetClass="entr" presetSubtype="1"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p:tgtEl>
                                          <p:spTgt spid="27"/>
                                        </p:tgtEl>
                                        <p:attrNameLst>
                                          <p:attrName>ppt_y</p:attrName>
                                        </p:attrNameLst>
                                      </p:cBhvr>
                                      <p:tavLst>
                                        <p:tav tm="0">
                                          <p:val>
                                            <p:strVal val="#ppt_y-#ppt_h*1.125000"/>
                                          </p:val>
                                        </p:tav>
                                        <p:tav tm="100000">
                                          <p:val>
                                            <p:strVal val="#ppt_y"/>
                                          </p:val>
                                        </p:tav>
                                      </p:tavLst>
                                    </p:anim>
                                    <p:animEffect transition="in" filter="wipe(down)">
                                      <p:cBhvr>
                                        <p:cTn id="76" dur="500"/>
                                        <p:tgtEl>
                                          <p:spTgt spid="27"/>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p:tgtEl>
                                          <p:spTgt spid="22"/>
                                        </p:tgtEl>
                                        <p:attrNameLst>
                                          <p:attrName>ppt_y</p:attrName>
                                        </p:attrNameLst>
                                      </p:cBhvr>
                                      <p:tavLst>
                                        <p:tav tm="0">
                                          <p:val>
                                            <p:strVal val="#ppt_y-#ppt_h*1.125000"/>
                                          </p:val>
                                        </p:tav>
                                        <p:tav tm="100000">
                                          <p:val>
                                            <p:strVal val="#ppt_y"/>
                                          </p:val>
                                        </p:tav>
                                      </p:tavLst>
                                    </p:anim>
                                    <p:animEffect transition="in" filter="wipe(down)">
                                      <p:cBhvr>
                                        <p:cTn id="80" dur="500"/>
                                        <p:tgtEl>
                                          <p:spTgt spid="22"/>
                                        </p:tgtEl>
                                      </p:cBhvr>
                                    </p:animEffect>
                                  </p:childTnLst>
                                </p:cTn>
                              </p:par>
                              <p:par>
                                <p:cTn id="81" presetID="2" presetClass="entr" presetSubtype="4"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500" fill="hold"/>
                                        <p:tgtEl>
                                          <p:spTgt spid="38"/>
                                        </p:tgtEl>
                                        <p:attrNameLst>
                                          <p:attrName>ppt_x</p:attrName>
                                        </p:attrNameLst>
                                      </p:cBhvr>
                                      <p:tavLst>
                                        <p:tav tm="0">
                                          <p:val>
                                            <p:strVal val="#ppt_x"/>
                                          </p:val>
                                        </p:tav>
                                        <p:tav tm="100000">
                                          <p:val>
                                            <p:strVal val="#ppt_x"/>
                                          </p:val>
                                        </p:tav>
                                      </p:tavLst>
                                    </p:anim>
                                    <p:anim calcmode="lin" valueType="num">
                                      <p:cBhvr additive="base">
                                        <p:cTn id="84" dur="500" fill="hold"/>
                                        <p:tgtEl>
                                          <p:spTgt spid="3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additive="base">
                                        <p:cTn id="87" dur="500" fill="hold"/>
                                        <p:tgtEl>
                                          <p:spTgt spid="39"/>
                                        </p:tgtEl>
                                        <p:attrNameLst>
                                          <p:attrName>ppt_x</p:attrName>
                                        </p:attrNameLst>
                                      </p:cBhvr>
                                      <p:tavLst>
                                        <p:tav tm="0">
                                          <p:val>
                                            <p:strVal val="#ppt_x"/>
                                          </p:val>
                                        </p:tav>
                                        <p:tav tm="100000">
                                          <p:val>
                                            <p:strVal val="#ppt_x"/>
                                          </p:val>
                                        </p:tav>
                                      </p:tavLst>
                                    </p:anim>
                                    <p:anim calcmode="lin" valueType="num">
                                      <p:cBhvr additive="base">
                                        <p:cTn id="8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animBg="1"/>
      <p:bldP spid="16" grpId="0" animBg="1"/>
      <p:bldP spid="18" grpId="0" animBg="1"/>
      <p:bldP spid="22" grpId="0" animBg="1"/>
      <p:bldP spid="26" grpId="0" animBg="1"/>
      <p:bldP spid="27" grpId="0" animBg="1"/>
      <p:bldP spid="35" grpId="0" animBg="1"/>
      <p:bldP spid="36" grpId="0" animBg="1"/>
      <p:bldP spid="40" grpId="0" animBg="1"/>
      <p:bldP spid="44" grpId="0" animBg="1"/>
      <p:bldP spid="45" grpId="0" animBg="1"/>
      <p:bldP spid="46" grpId="0" animBg="1"/>
      <p:bldP spid="47" grpId="0" animBg="1"/>
      <p:bldP spid="48" grpId="0" animBg="1"/>
      <p:bldP spid="34" grpId="0" animBg="1"/>
      <p:bldP spid="38"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735612679"/>
              </p:ext>
            </p:extLst>
          </p:nvPr>
        </p:nvGraphicFramePr>
        <p:xfrm>
          <a:off x="467544" y="1196752"/>
          <a:ext cx="8229600" cy="2858544"/>
        </p:xfrm>
        <a:graphic>
          <a:graphicData uri="http://schemas.openxmlformats.org/drawingml/2006/table">
            <a:tbl>
              <a:tblPr firstRow="1" bandRow="1">
                <a:tableStyleId>{93296810-A885-4BE3-A3E7-6D5BEEA58F35}</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96000">
                <a:tc>
                  <a:txBody>
                    <a:bodyPr/>
                    <a:lstStyle/>
                    <a:p>
                      <a:r>
                        <a:rPr lang="zh-TW" altLang="en-US" dirty="0" smtClean="0"/>
                        <a:t>計畫類別</a:t>
                      </a:r>
                      <a:endParaRPr lang="zh-TW" altLang="en-US" dirty="0"/>
                    </a:p>
                  </a:txBody>
                  <a:tcPr/>
                </a:tc>
                <a:tc>
                  <a:txBody>
                    <a:bodyPr/>
                    <a:lstStyle/>
                    <a:p>
                      <a:r>
                        <a:rPr lang="zh-TW" altLang="en-US" dirty="0" smtClean="0"/>
                        <a:t>創新課程</a:t>
                      </a:r>
                      <a:endParaRPr lang="zh-TW" altLang="en-US" dirty="0"/>
                    </a:p>
                  </a:txBody>
                  <a:tcPr/>
                </a:tc>
                <a:extLst>
                  <a:ext uri="{0D108BD9-81ED-4DB2-BD59-A6C34878D82A}">
                    <a16:rowId xmlns:a16="http://schemas.microsoft.com/office/drawing/2014/main" val="319405675"/>
                  </a:ext>
                </a:extLst>
              </a:tr>
              <a:tr h="396000">
                <a:tc>
                  <a:txBody>
                    <a:bodyPr/>
                    <a:lstStyle/>
                    <a:p>
                      <a:r>
                        <a:rPr lang="zh-TW" altLang="en-US" dirty="0" smtClean="0"/>
                        <a:t>計畫名稱</a:t>
                      </a:r>
                      <a:endParaRPr lang="zh-TW" altLang="en-US" dirty="0"/>
                    </a:p>
                  </a:txBody>
                  <a:tcPr/>
                </a:tc>
                <a:tc>
                  <a:txBody>
                    <a:bodyPr/>
                    <a:lstStyle/>
                    <a:p>
                      <a:r>
                        <a:rPr lang="zh-TW" altLang="en-US" dirty="0" smtClean="0"/>
                        <a:t>微學分課程</a:t>
                      </a:r>
                      <a:endParaRPr lang="zh-TW" altLang="en-US" dirty="0"/>
                    </a:p>
                  </a:txBody>
                  <a:tcPr/>
                </a:tc>
                <a:extLst>
                  <a:ext uri="{0D108BD9-81ED-4DB2-BD59-A6C34878D82A}">
                    <a16:rowId xmlns:a16="http://schemas.microsoft.com/office/drawing/2014/main" val="747342522"/>
                  </a:ext>
                </a:extLst>
              </a:tr>
              <a:tr h="1274544">
                <a:tc>
                  <a:txBody>
                    <a:bodyPr/>
                    <a:lstStyle/>
                    <a:p>
                      <a:r>
                        <a:rPr lang="zh-TW" altLang="en-US" dirty="0" smtClean="0"/>
                        <a:t>計畫目的</a:t>
                      </a:r>
                      <a:endParaRPr lang="zh-TW" altLang="en-US" dirty="0"/>
                    </a:p>
                  </a:txBody>
                  <a:tcPr/>
                </a:tc>
                <a:tc>
                  <a:txBody>
                    <a:bodyPr/>
                    <a:lstStyle/>
                    <a:p>
                      <a:r>
                        <a:rPr lang="zh-TW" altLang="en-US" sz="1800" b="0" i="0" kern="1200" dirty="0" smtClean="0">
                          <a:solidFill>
                            <a:schemeClr val="dk1"/>
                          </a:solidFill>
                          <a:effectLst/>
                          <a:latin typeface="+mn-lt"/>
                          <a:ea typeface="+mn-ea"/>
                          <a:cs typeface="+mn-cs"/>
                        </a:rPr>
                        <a:t>配合教育部推動學校建立以「學院」為教學主體，由各院統籌設計主題式講座，並以「少理論、多動手，快樂學習」為宗旨，將院的專業及特色以普及化、大眾化的方式，提供學生自主學習的管道及培養跨領域之能力。</a:t>
                      </a:r>
                      <a:endParaRPr lang="zh-TW" altLang="en-US" dirty="0"/>
                    </a:p>
                  </a:txBody>
                  <a:tcPr/>
                </a:tc>
                <a:extLst>
                  <a:ext uri="{0D108BD9-81ED-4DB2-BD59-A6C34878D82A}">
                    <a16:rowId xmlns:a16="http://schemas.microsoft.com/office/drawing/2014/main" val="1872330513"/>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申請對象</a:t>
                      </a:r>
                    </a:p>
                  </a:txBody>
                  <a:tcPr/>
                </a:tc>
                <a:tc>
                  <a:txBody>
                    <a:bodyPr/>
                    <a:lstStyle/>
                    <a:p>
                      <a:r>
                        <a:rPr lang="zh-TW" altLang="en-US" sz="1800" b="1" i="0" kern="1200" dirty="0" smtClean="0">
                          <a:solidFill>
                            <a:srgbClr val="FF0000"/>
                          </a:solidFill>
                          <a:effectLst/>
                          <a:latin typeface="+mn-lt"/>
                          <a:ea typeface="+mn-ea"/>
                          <a:cs typeface="+mn-cs"/>
                        </a:rPr>
                        <a:t>學院</a:t>
                      </a:r>
                      <a:endParaRPr lang="zh-TW" altLang="en-US" b="1" dirty="0">
                        <a:solidFill>
                          <a:srgbClr val="FF0000"/>
                        </a:solidFill>
                      </a:endParaRPr>
                    </a:p>
                  </a:txBody>
                  <a:tcPr/>
                </a:tc>
                <a:extLst>
                  <a:ext uri="{0D108BD9-81ED-4DB2-BD59-A6C34878D82A}">
                    <a16:rowId xmlns:a16="http://schemas.microsoft.com/office/drawing/2014/main" val="807780841"/>
                  </a:ext>
                </a:extLst>
              </a:tr>
              <a:tr h="396000">
                <a:tc>
                  <a:txBody>
                    <a:bodyPr/>
                    <a:lstStyle/>
                    <a:p>
                      <a:r>
                        <a:rPr lang="zh-TW" altLang="en-US" dirty="0" smtClean="0"/>
                        <a:t>補助項目</a:t>
                      </a:r>
                      <a:endParaRPr lang="zh-TW" altLang="en-US" dirty="0"/>
                    </a:p>
                  </a:txBody>
                  <a:tcPr/>
                </a:tc>
                <a:tc>
                  <a:txBody>
                    <a:bodyPr/>
                    <a:lstStyle/>
                    <a:p>
                      <a:r>
                        <a:rPr lang="zh-TW" altLang="en-US" sz="1800" b="0" i="0" kern="1200" dirty="0" smtClean="0">
                          <a:solidFill>
                            <a:schemeClr val="dk1"/>
                          </a:solidFill>
                          <a:effectLst/>
                          <a:latin typeface="+mn-lt"/>
                          <a:ea typeface="+mn-ea"/>
                          <a:cs typeface="+mn-cs"/>
                        </a:rPr>
                        <a:t>業務費（鐘點費、交通費、工讀費、膳食費、印刷費、教材</a:t>
                      </a:r>
                      <a:r>
                        <a:rPr lang="en-US" altLang="zh-TW" sz="1800" b="0" i="0" kern="1200" dirty="0" smtClean="0">
                          <a:solidFill>
                            <a:schemeClr val="dk1"/>
                          </a:solidFill>
                          <a:effectLst/>
                          <a:latin typeface="+mn-lt"/>
                          <a:ea typeface="+mn-ea"/>
                          <a:cs typeface="+mn-cs"/>
                        </a:rPr>
                        <a:t>/</a:t>
                      </a:r>
                      <a:r>
                        <a:rPr lang="zh-TW" altLang="en-US" sz="1800" b="0" i="0" kern="1200" dirty="0" smtClean="0">
                          <a:solidFill>
                            <a:schemeClr val="dk1"/>
                          </a:solidFill>
                          <a:effectLst/>
                          <a:latin typeface="+mn-lt"/>
                          <a:ea typeface="+mn-ea"/>
                          <a:cs typeface="+mn-cs"/>
                        </a:rPr>
                        <a:t>材料費）</a:t>
                      </a:r>
                      <a:endParaRPr lang="zh-TW" altLang="en-US" dirty="0"/>
                    </a:p>
                  </a:txBody>
                  <a:tcPr/>
                </a:tc>
                <a:extLst>
                  <a:ext uri="{0D108BD9-81ED-4DB2-BD59-A6C34878D82A}">
                    <a16:rowId xmlns:a16="http://schemas.microsoft.com/office/drawing/2014/main" val="2099592374"/>
                  </a:ext>
                </a:extLst>
              </a:tr>
            </a:tbl>
          </a:graphicData>
        </a:graphic>
      </p:graphicFrame>
      <p:sp>
        <p:nvSpPr>
          <p:cNvPr id="5" name="標題 1"/>
          <p:cNvSpPr>
            <a:spLocks noGrp="1"/>
          </p:cNvSpPr>
          <p:nvPr>
            <p:ph type="title"/>
          </p:nvPr>
        </p:nvSpPr>
        <p:spPr>
          <a:xfrm>
            <a:off x="467544" y="260648"/>
            <a:ext cx="5770984" cy="706090"/>
          </a:xfrm>
        </p:spPr>
        <p:txBody>
          <a:bodyPr>
            <a:noAutofit/>
          </a:bodyPr>
          <a:lstStyle/>
          <a:p>
            <a:pPr algn="l"/>
            <a:r>
              <a:rPr lang="zh-TW" altLang="en-US" sz="3600" b="1" dirty="0"/>
              <a:t>微學分課程</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17</a:t>
            </a:fld>
            <a:endParaRPr lang="zh-TW" altLang="en-US"/>
          </a:p>
        </p:txBody>
      </p:sp>
      <p:grpSp>
        <p:nvGrpSpPr>
          <p:cNvPr id="7" name="群組 6"/>
          <p:cNvGrpSpPr/>
          <p:nvPr/>
        </p:nvGrpSpPr>
        <p:grpSpPr>
          <a:xfrm>
            <a:off x="467544" y="5949280"/>
            <a:ext cx="802431" cy="680104"/>
            <a:chOff x="467544" y="5949280"/>
            <a:chExt cx="802431" cy="680104"/>
          </a:xfrm>
        </p:grpSpPr>
        <p:sp>
          <p:nvSpPr>
            <p:cNvPr id="9" name="文字方塊 8"/>
            <p:cNvSpPr txBox="1"/>
            <p:nvPr/>
          </p:nvSpPr>
          <p:spPr>
            <a:xfrm>
              <a:off x="467544" y="6165304"/>
              <a:ext cx="802431" cy="276999"/>
            </a:xfrm>
            <a:prstGeom prst="rect">
              <a:avLst/>
            </a:prstGeom>
            <a:noFill/>
            <a:ln>
              <a:noFill/>
            </a:ln>
          </p:spPr>
          <p:txBody>
            <a:bodyPr wrap="square" rtlCol="0">
              <a:spAutoFit/>
            </a:bodyPr>
            <a:lstStyle/>
            <a:p>
              <a:r>
                <a:rPr lang="zh-TW" altLang="en-US" sz="1200" b="1" dirty="0" smtClean="0">
                  <a:solidFill>
                    <a:schemeClr val="bg1">
                      <a:lumMod val="50000"/>
                    </a:schemeClr>
                  </a:solidFill>
                  <a:latin typeface="微軟正黑體" panose="020B0604030504040204" pitchFamily="34" charset="-120"/>
                  <a:ea typeface="微軟正黑體" panose="020B0604030504040204" pitchFamily="34" charset="-120"/>
                </a:rPr>
                <a:t>注意事</a:t>
              </a:r>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項</a:t>
              </a:r>
            </a:p>
          </p:txBody>
        </p:sp>
        <p:sp>
          <p:nvSpPr>
            <p:cNvPr id="10" name="橢圓形圖說文字 9"/>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182688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465221756"/>
              </p:ext>
            </p:extLst>
          </p:nvPr>
        </p:nvGraphicFramePr>
        <p:xfrm>
          <a:off x="467544" y="1052736"/>
          <a:ext cx="8229600" cy="5389880"/>
        </p:xfrm>
        <a:graphic>
          <a:graphicData uri="http://schemas.openxmlformats.org/drawingml/2006/table">
            <a:tbl>
              <a:tblPr firstRow="1" bandRow="1">
                <a:tableStyleId>{93296810-A885-4BE3-A3E7-6D5BEEA58F35}</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70840">
                <a:tc>
                  <a:txBody>
                    <a:bodyPr/>
                    <a:lstStyle/>
                    <a:p>
                      <a:r>
                        <a:rPr lang="zh-TW" altLang="en-US" dirty="0" smtClean="0"/>
                        <a:t>計畫類別</a:t>
                      </a:r>
                      <a:endParaRPr lang="zh-TW" altLang="en-US" dirty="0"/>
                    </a:p>
                  </a:txBody>
                  <a:tcPr/>
                </a:tc>
                <a:tc>
                  <a:txBody>
                    <a:bodyPr/>
                    <a:lstStyle/>
                    <a:p>
                      <a:r>
                        <a:rPr lang="zh-TW" altLang="en-US" dirty="0" smtClean="0"/>
                        <a:t>創新課程</a:t>
                      </a:r>
                      <a:endParaRPr lang="zh-TW" altLang="en-US" dirty="0"/>
                    </a:p>
                  </a:txBody>
                  <a:tcPr/>
                </a:tc>
                <a:extLst>
                  <a:ext uri="{0D108BD9-81ED-4DB2-BD59-A6C34878D82A}">
                    <a16:rowId xmlns:a16="http://schemas.microsoft.com/office/drawing/2014/main" val="319405675"/>
                  </a:ext>
                </a:extLst>
              </a:tr>
              <a:tr h="370840">
                <a:tc>
                  <a:txBody>
                    <a:bodyPr/>
                    <a:lstStyle/>
                    <a:p>
                      <a:r>
                        <a:rPr lang="zh-TW" altLang="en-US" dirty="0" smtClean="0"/>
                        <a:t>計畫名稱</a:t>
                      </a:r>
                      <a:endParaRPr lang="zh-TW" altLang="en-US" dirty="0"/>
                    </a:p>
                  </a:txBody>
                  <a:tcPr/>
                </a:tc>
                <a:tc>
                  <a:txBody>
                    <a:bodyPr/>
                    <a:lstStyle/>
                    <a:p>
                      <a:r>
                        <a:rPr lang="zh-TW" altLang="en-US" dirty="0" smtClean="0"/>
                        <a:t>微學分課程</a:t>
                      </a:r>
                      <a:endParaRPr lang="zh-TW" altLang="en-US" dirty="0"/>
                    </a:p>
                  </a:txBody>
                  <a:tcPr/>
                </a:tc>
                <a:extLst>
                  <a:ext uri="{0D108BD9-81ED-4DB2-BD59-A6C34878D82A}">
                    <a16:rowId xmlns:a16="http://schemas.microsoft.com/office/drawing/2014/main" val="747342522"/>
                  </a:ext>
                </a:extLst>
              </a:tr>
              <a:tr h="1331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注意事項</a:t>
                      </a:r>
                    </a:p>
                    <a:p>
                      <a:endParaRPr lang="zh-TW" altLang="en-US" dirty="0"/>
                    </a:p>
                  </a:txBody>
                  <a:tcPr/>
                </a:tc>
                <a:tc>
                  <a:txBody>
                    <a:bodyPr/>
                    <a:lstStyle/>
                    <a:p>
                      <a:pPr marL="342900" indent="-342900">
                        <a:spcBef>
                          <a:spcPts val="300"/>
                        </a:spcBef>
                        <a:buFont typeface="+mj-lt"/>
                        <a:buAutoNum type="arabicPeriod"/>
                      </a:pPr>
                      <a:r>
                        <a:rPr lang="zh-TW" altLang="en-US" sz="1800" b="0" i="0" kern="1200" dirty="0" smtClean="0">
                          <a:solidFill>
                            <a:schemeClr val="dk1"/>
                          </a:solidFill>
                          <a:effectLst/>
                          <a:latin typeface="+mn-lt"/>
                          <a:ea typeface="+mn-ea"/>
                          <a:cs typeface="+mn-cs"/>
                        </a:rPr>
                        <a:t>各院依據調查結果及需求分析開設課程主題，</a:t>
                      </a:r>
                      <a:r>
                        <a:rPr lang="zh-TW" altLang="en-US" sz="1800" b="1" i="0" kern="1200" dirty="0" smtClean="0">
                          <a:solidFill>
                            <a:srgbClr val="3333FF"/>
                          </a:solidFill>
                          <a:effectLst/>
                          <a:latin typeface="+mn-lt"/>
                          <a:ea typeface="+mn-ea"/>
                          <a:cs typeface="+mn-cs"/>
                        </a:rPr>
                        <a:t>每</a:t>
                      </a:r>
                      <a:r>
                        <a:rPr lang="en-US" altLang="zh-TW" sz="1800" b="1" i="0" kern="1200" dirty="0" smtClean="0">
                          <a:solidFill>
                            <a:srgbClr val="3333FF"/>
                          </a:solidFill>
                          <a:effectLst/>
                          <a:latin typeface="+mn-lt"/>
                          <a:ea typeface="+mn-ea"/>
                          <a:cs typeface="+mn-cs"/>
                        </a:rPr>
                        <a:t>20</a:t>
                      </a:r>
                      <a:r>
                        <a:rPr lang="zh-TW" altLang="en-US" sz="1800" b="1" i="0" kern="1200" dirty="0" smtClean="0">
                          <a:solidFill>
                            <a:srgbClr val="3333FF"/>
                          </a:solidFill>
                          <a:effectLst/>
                          <a:latin typeface="+mn-lt"/>
                          <a:ea typeface="+mn-ea"/>
                          <a:cs typeface="+mn-cs"/>
                        </a:rPr>
                        <a:t>小時為一主題完整的講座，每一單元以</a:t>
                      </a:r>
                      <a:r>
                        <a:rPr lang="en-US" altLang="zh-TW" sz="1800" b="1" i="0" kern="1200" dirty="0" smtClean="0">
                          <a:solidFill>
                            <a:srgbClr val="3333FF"/>
                          </a:solidFill>
                          <a:effectLst/>
                          <a:latin typeface="+mn-lt"/>
                          <a:ea typeface="+mn-ea"/>
                          <a:cs typeface="+mn-cs"/>
                        </a:rPr>
                        <a:t>2-6</a:t>
                      </a:r>
                      <a:r>
                        <a:rPr lang="zh-TW" altLang="en-US" sz="1800" b="1" i="0" kern="1200" dirty="0" smtClean="0">
                          <a:solidFill>
                            <a:srgbClr val="3333FF"/>
                          </a:solidFill>
                          <a:effectLst/>
                          <a:latin typeface="+mn-lt"/>
                          <a:ea typeface="+mn-ea"/>
                          <a:cs typeface="+mn-cs"/>
                        </a:rPr>
                        <a:t>小時能完成為原則</a:t>
                      </a:r>
                      <a:r>
                        <a:rPr lang="zh-TW" altLang="en-US" sz="1800" b="0" i="0" kern="1200" dirty="0" smtClean="0">
                          <a:solidFill>
                            <a:schemeClr val="dk1"/>
                          </a:solidFill>
                          <a:effectLst/>
                          <a:latin typeface="+mn-lt"/>
                          <a:ea typeface="+mn-ea"/>
                          <a:cs typeface="+mn-cs"/>
                        </a:rPr>
                        <a:t>。</a:t>
                      </a:r>
                      <a:endParaRPr lang="en-US" altLang="zh-TW" sz="1800" b="0" i="0" kern="1200" dirty="0" smtClean="0">
                        <a:solidFill>
                          <a:schemeClr val="dk1"/>
                        </a:solidFill>
                        <a:effectLst/>
                        <a:latin typeface="+mn-lt"/>
                        <a:ea typeface="+mn-ea"/>
                        <a:cs typeface="+mn-cs"/>
                      </a:endParaRPr>
                    </a:p>
                    <a:p>
                      <a:pPr marL="342900" indent="-342900">
                        <a:spcBef>
                          <a:spcPts val="300"/>
                        </a:spcBef>
                        <a:buFont typeface="+mj-lt"/>
                        <a:buAutoNum type="arabicPeriod"/>
                      </a:pPr>
                      <a:r>
                        <a:rPr lang="zh-TW" altLang="en-US" sz="1800" b="0" i="0" kern="1200" dirty="0" smtClean="0">
                          <a:solidFill>
                            <a:schemeClr val="dk1"/>
                          </a:solidFill>
                          <a:effectLst/>
                          <a:latin typeface="+mn-lt"/>
                          <a:ea typeface="+mn-ea"/>
                          <a:cs typeface="+mn-cs"/>
                        </a:rPr>
                        <a:t>形式為講座或實作工作坊</a:t>
                      </a:r>
                      <a:r>
                        <a:rPr lang="en-US" altLang="zh-TW" sz="1800" b="0" i="0" kern="1200" dirty="0" smtClean="0">
                          <a:solidFill>
                            <a:schemeClr val="dk1"/>
                          </a:solidFill>
                          <a:effectLst/>
                          <a:latin typeface="+mn-lt"/>
                          <a:ea typeface="+mn-ea"/>
                          <a:cs typeface="+mn-cs"/>
                        </a:rPr>
                        <a:t>(</a:t>
                      </a:r>
                      <a:r>
                        <a:rPr lang="zh-TW" altLang="en-US" sz="1800" b="0" i="0" kern="1200" dirty="0" smtClean="0">
                          <a:solidFill>
                            <a:schemeClr val="dk1"/>
                          </a:solidFill>
                          <a:effectLst/>
                          <a:latin typeface="+mn-lt"/>
                          <a:ea typeface="+mn-ea"/>
                          <a:cs typeface="+mn-cs"/>
                        </a:rPr>
                        <a:t>限校內場域</a:t>
                      </a:r>
                      <a:r>
                        <a:rPr lang="en-US" altLang="zh-TW" sz="1800" b="0" i="0" kern="1200" dirty="0" smtClean="0">
                          <a:solidFill>
                            <a:schemeClr val="dk1"/>
                          </a:solidFill>
                          <a:effectLst/>
                          <a:latin typeface="+mn-lt"/>
                          <a:ea typeface="+mn-ea"/>
                          <a:cs typeface="+mn-cs"/>
                        </a:rPr>
                        <a:t>)</a:t>
                      </a:r>
                      <a:r>
                        <a:rPr lang="zh-TW" altLang="en-US" sz="1800" b="0" i="0" kern="1200" dirty="0" smtClean="0">
                          <a:solidFill>
                            <a:schemeClr val="dk1"/>
                          </a:solidFill>
                          <a:effectLst/>
                          <a:latin typeface="+mn-lt"/>
                          <a:ea typeface="+mn-ea"/>
                          <a:cs typeface="+mn-cs"/>
                        </a:rPr>
                        <a:t>，同一講座可重複辦理至多</a:t>
                      </a:r>
                      <a:r>
                        <a:rPr lang="en-US" altLang="zh-TW" sz="1800" b="0" i="0" kern="1200" dirty="0" smtClean="0">
                          <a:solidFill>
                            <a:schemeClr val="dk1"/>
                          </a:solidFill>
                          <a:effectLst/>
                          <a:latin typeface="+mn-lt"/>
                          <a:ea typeface="+mn-ea"/>
                          <a:cs typeface="+mn-cs"/>
                        </a:rPr>
                        <a:t>2</a:t>
                      </a:r>
                      <a:r>
                        <a:rPr lang="zh-TW" altLang="en-US" sz="1800" b="0" i="0" kern="1200" dirty="0" smtClean="0">
                          <a:solidFill>
                            <a:schemeClr val="dk1"/>
                          </a:solidFill>
                          <a:effectLst/>
                          <a:latin typeface="+mn-lt"/>
                          <a:ea typeface="+mn-ea"/>
                          <a:cs typeface="+mn-cs"/>
                        </a:rPr>
                        <a:t>次，或者可多主題，但</a:t>
                      </a:r>
                      <a:r>
                        <a:rPr lang="zh-TW" altLang="en-US" sz="1800" b="1" i="0" kern="1200" dirty="0" smtClean="0">
                          <a:solidFill>
                            <a:srgbClr val="3333FF"/>
                          </a:solidFill>
                          <a:effectLst/>
                          <a:latin typeface="+mn-lt"/>
                          <a:ea typeface="+mn-ea"/>
                          <a:cs typeface="+mn-cs"/>
                        </a:rPr>
                        <a:t>每學期總時數以不超過</a:t>
                      </a:r>
                      <a:r>
                        <a:rPr lang="en-US" altLang="zh-TW" sz="1800" b="1" i="0" kern="1200" dirty="0" smtClean="0">
                          <a:solidFill>
                            <a:srgbClr val="3333FF"/>
                          </a:solidFill>
                          <a:effectLst/>
                          <a:latin typeface="+mn-lt"/>
                          <a:ea typeface="+mn-ea"/>
                          <a:cs typeface="+mn-cs"/>
                        </a:rPr>
                        <a:t>40</a:t>
                      </a:r>
                      <a:r>
                        <a:rPr lang="zh-TW" altLang="en-US" sz="1800" b="1" i="0" kern="1200" dirty="0" smtClean="0">
                          <a:solidFill>
                            <a:srgbClr val="3333FF"/>
                          </a:solidFill>
                          <a:effectLst/>
                          <a:latin typeface="+mn-lt"/>
                          <a:ea typeface="+mn-ea"/>
                          <a:cs typeface="+mn-cs"/>
                        </a:rPr>
                        <a:t>小時為限</a:t>
                      </a:r>
                      <a:r>
                        <a:rPr lang="zh-TW" altLang="en-US" sz="1800" b="0" i="0" kern="1200" dirty="0" smtClean="0">
                          <a:solidFill>
                            <a:schemeClr val="dk1"/>
                          </a:solidFill>
                          <a:effectLst/>
                          <a:latin typeface="+mn-lt"/>
                          <a:ea typeface="+mn-ea"/>
                          <a:cs typeface="+mn-cs"/>
                        </a:rPr>
                        <a:t>。</a:t>
                      </a:r>
                      <a:endParaRPr lang="en-US" altLang="zh-TW" sz="1800" b="0" i="0" kern="1200" dirty="0" smtClean="0">
                        <a:solidFill>
                          <a:schemeClr val="dk1"/>
                        </a:solidFill>
                        <a:effectLst/>
                        <a:latin typeface="+mn-lt"/>
                        <a:ea typeface="+mn-ea"/>
                        <a:cs typeface="+mn-cs"/>
                      </a:endParaRPr>
                    </a:p>
                    <a:p>
                      <a:pPr marL="342900" indent="-342900">
                        <a:spcBef>
                          <a:spcPts val="300"/>
                        </a:spcBef>
                        <a:buFont typeface="+mj-lt"/>
                        <a:buAutoNum type="arabicPeriod"/>
                      </a:pPr>
                      <a:r>
                        <a:rPr lang="zh-TW" altLang="en-US" sz="1800" b="1" i="0" kern="1200" dirty="0" smtClean="0">
                          <a:solidFill>
                            <a:srgbClr val="3333FF"/>
                          </a:solidFill>
                          <a:effectLst/>
                          <a:latin typeface="+mn-lt"/>
                          <a:ea typeface="+mn-ea"/>
                          <a:cs typeface="+mn-cs"/>
                        </a:rPr>
                        <a:t>以「屏東學」為主題</a:t>
                      </a:r>
                      <a:r>
                        <a:rPr lang="zh-TW" altLang="en-US" sz="1800" b="0" i="0" kern="1200" dirty="0" smtClean="0">
                          <a:solidFill>
                            <a:schemeClr val="dk1"/>
                          </a:solidFill>
                          <a:effectLst/>
                          <a:latin typeface="+mn-lt"/>
                          <a:ea typeface="+mn-ea"/>
                          <a:cs typeface="+mn-cs"/>
                        </a:rPr>
                        <a:t>，由各院專業領域與屏東在地文化鏈結且符合校級發展特色為課程宗旨。</a:t>
                      </a:r>
                      <a:endParaRPr lang="en-US" altLang="zh-TW" sz="1800" b="0" i="0" kern="1200" dirty="0" smtClean="0">
                        <a:solidFill>
                          <a:schemeClr val="dk1"/>
                        </a:solidFill>
                        <a:effectLst/>
                        <a:latin typeface="+mn-lt"/>
                        <a:ea typeface="+mn-ea"/>
                        <a:cs typeface="+mn-cs"/>
                      </a:endParaRPr>
                    </a:p>
                    <a:p>
                      <a:pPr marL="800100" lvl="1" indent="-342900">
                        <a:buFont typeface="Wingdings" pitchFamily="2" charset="2"/>
                        <a:buChar char="ü"/>
                      </a:pPr>
                      <a:r>
                        <a:rPr lang="zh-TW" altLang="en-US" sz="1800" b="1" i="0" kern="1200" dirty="0" smtClean="0">
                          <a:solidFill>
                            <a:srgbClr val="3333FF"/>
                          </a:solidFill>
                          <a:effectLst/>
                          <a:latin typeface="+mn-lt"/>
                          <a:ea typeface="+mn-ea"/>
                          <a:cs typeface="+mn-cs"/>
                        </a:rPr>
                        <a:t>可獨立開設系列課程，以最少</a:t>
                      </a:r>
                      <a:r>
                        <a:rPr lang="en-US" altLang="zh-TW" sz="1800" b="1" i="0" kern="1200" dirty="0" smtClean="0">
                          <a:solidFill>
                            <a:srgbClr val="3333FF"/>
                          </a:solidFill>
                          <a:effectLst/>
                          <a:latin typeface="+mn-lt"/>
                          <a:ea typeface="+mn-ea"/>
                          <a:cs typeface="+mn-cs"/>
                        </a:rPr>
                        <a:t>10</a:t>
                      </a:r>
                      <a:r>
                        <a:rPr lang="zh-TW" altLang="en-US" sz="1800" b="1" i="0" kern="1200" dirty="0" smtClean="0">
                          <a:solidFill>
                            <a:srgbClr val="3333FF"/>
                          </a:solidFill>
                          <a:effectLst/>
                          <a:latin typeface="+mn-lt"/>
                          <a:ea typeface="+mn-ea"/>
                          <a:cs typeface="+mn-cs"/>
                        </a:rPr>
                        <a:t>小時至多</a:t>
                      </a:r>
                      <a:r>
                        <a:rPr lang="en-US" altLang="zh-TW" sz="1800" b="1" i="0" kern="1200" dirty="0" smtClean="0">
                          <a:solidFill>
                            <a:srgbClr val="3333FF"/>
                          </a:solidFill>
                          <a:effectLst/>
                          <a:latin typeface="+mn-lt"/>
                          <a:ea typeface="+mn-ea"/>
                          <a:cs typeface="+mn-cs"/>
                        </a:rPr>
                        <a:t>20</a:t>
                      </a:r>
                      <a:r>
                        <a:rPr lang="zh-TW" altLang="en-US" sz="1800" b="1" i="0" kern="1200" dirty="0" smtClean="0">
                          <a:solidFill>
                            <a:srgbClr val="3333FF"/>
                          </a:solidFill>
                          <a:effectLst/>
                          <a:latin typeface="+mn-lt"/>
                          <a:ea typeface="+mn-ea"/>
                          <a:cs typeface="+mn-cs"/>
                        </a:rPr>
                        <a:t>小時為限。</a:t>
                      </a:r>
                      <a:endParaRPr lang="en-US" altLang="zh-TW" sz="1800" b="1" i="0" kern="1200" dirty="0" smtClean="0">
                        <a:solidFill>
                          <a:srgbClr val="3333FF"/>
                        </a:solidFill>
                        <a:effectLst/>
                        <a:latin typeface="+mn-lt"/>
                        <a:ea typeface="+mn-ea"/>
                        <a:cs typeface="+mn-cs"/>
                      </a:endParaRPr>
                    </a:p>
                    <a:p>
                      <a:pPr marL="800100" lvl="1" indent="-342900">
                        <a:buFont typeface="Wingdings" pitchFamily="2" charset="2"/>
                        <a:buChar char="ü"/>
                      </a:pPr>
                      <a:r>
                        <a:rPr lang="zh-TW" altLang="en-US" sz="1800" b="1" i="0" kern="1200" dirty="0" smtClean="0">
                          <a:solidFill>
                            <a:srgbClr val="3333FF"/>
                          </a:solidFill>
                          <a:effectLst/>
                          <a:latin typeface="+mn-lt"/>
                          <a:ea typeface="+mn-ea"/>
                          <a:cs typeface="+mn-cs"/>
                        </a:rPr>
                        <a:t>可結合其他主題，將屏東學融入其中的單元內。</a:t>
                      </a:r>
                      <a:endParaRPr lang="en-US" altLang="zh-TW" sz="1800" b="1" i="0" kern="1200" dirty="0" smtClean="0">
                        <a:solidFill>
                          <a:srgbClr val="3333FF"/>
                        </a:solidFill>
                        <a:effectLst/>
                        <a:latin typeface="+mn-lt"/>
                        <a:ea typeface="+mn-ea"/>
                        <a:cs typeface="+mn-cs"/>
                      </a:endParaRPr>
                    </a:p>
                    <a:p>
                      <a:pPr marL="342900" indent="-342900">
                        <a:spcBef>
                          <a:spcPts val="300"/>
                        </a:spcBef>
                        <a:buFont typeface="+mj-lt"/>
                        <a:buAutoNum type="arabicPeriod"/>
                      </a:pPr>
                      <a:r>
                        <a:rPr lang="zh-TW" altLang="en-US" sz="1800" b="0" i="0" kern="1200" dirty="0" smtClean="0">
                          <a:solidFill>
                            <a:schemeClr val="dk1"/>
                          </a:solidFill>
                          <a:effectLst/>
                          <a:latin typeface="+mn-lt"/>
                          <a:ea typeface="+mn-ea"/>
                          <a:cs typeface="+mn-cs"/>
                        </a:rPr>
                        <a:t>基於學生自主學習，可安排在週末或夜間，並於開課時即決定該學期所有時程。</a:t>
                      </a:r>
                      <a:endParaRPr lang="en-US" altLang="zh-TW" sz="1800" b="0" i="0" kern="1200" dirty="0" smtClean="0">
                        <a:solidFill>
                          <a:schemeClr val="dk1"/>
                        </a:solidFill>
                        <a:effectLst/>
                        <a:latin typeface="+mn-lt"/>
                        <a:ea typeface="+mn-ea"/>
                        <a:cs typeface="+mn-cs"/>
                      </a:endParaRPr>
                    </a:p>
                    <a:p>
                      <a:pPr marL="342900" marR="0" indent="-342900" algn="l" defTabSz="914400" rtl="0" eaLnBrk="1" fontAlgn="auto" latinLnBrk="0" hangingPunct="1">
                        <a:lnSpc>
                          <a:spcPct val="100000"/>
                        </a:lnSpc>
                        <a:spcBef>
                          <a:spcPts val="300"/>
                        </a:spcBef>
                        <a:spcAft>
                          <a:spcPts val="0"/>
                        </a:spcAft>
                        <a:buClrTx/>
                        <a:buSzTx/>
                        <a:buFont typeface="+mj-lt"/>
                        <a:buAutoNum type="arabicPeriod"/>
                        <a:tabLst/>
                        <a:defRPr/>
                      </a:pPr>
                      <a:r>
                        <a:rPr lang="zh-TW" altLang="zh-TW" sz="1800" b="1" kern="1200" dirty="0" smtClean="0">
                          <a:solidFill>
                            <a:srgbClr val="FF0000"/>
                          </a:solidFill>
                          <a:effectLst/>
                          <a:latin typeface="+mn-lt"/>
                          <a:ea typeface="+mn-ea"/>
                          <a:cs typeface="+mn-cs"/>
                        </a:rPr>
                        <a:t>有關學生報名、選課、學習紀錄、學分核計及採認等依本校「微學分課程實施要點」辦理</a:t>
                      </a:r>
                      <a:r>
                        <a:rPr lang="zh-TW" altLang="zh-TW" sz="1800" kern="1200" dirty="0" smtClean="0">
                          <a:solidFill>
                            <a:schemeClr val="tx1"/>
                          </a:solidFill>
                          <a:effectLst/>
                          <a:latin typeface="+mn-lt"/>
                          <a:ea typeface="+mn-ea"/>
                          <a:cs typeface="+mn-cs"/>
                        </a:rPr>
                        <a:t>。</a:t>
                      </a:r>
                      <a:endParaRPr lang="en-US" altLang="zh-TW" sz="1800" b="0" i="0" kern="1200" dirty="0" smtClean="0">
                        <a:solidFill>
                          <a:schemeClr val="tx1"/>
                        </a:solidFill>
                        <a:effectLst/>
                        <a:latin typeface="+mn-lt"/>
                        <a:ea typeface="+mn-ea"/>
                        <a:cs typeface="+mn-cs"/>
                      </a:endParaRPr>
                    </a:p>
                  </a:txBody>
                  <a:tcPr/>
                </a:tc>
                <a:extLst>
                  <a:ext uri="{0D108BD9-81ED-4DB2-BD59-A6C34878D82A}">
                    <a16:rowId xmlns:a16="http://schemas.microsoft.com/office/drawing/2014/main" val="2185488193"/>
                  </a:ext>
                </a:extLst>
              </a:tr>
              <a:tr h="370840">
                <a:tc gridSpan="2">
                  <a:txBody>
                    <a:bodyPr/>
                    <a:lstStyle/>
                    <a:p>
                      <a:r>
                        <a:rPr lang="en-US" altLang="zh-TW" dirty="0" smtClean="0"/>
                        <a:t>108-2</a:t>
                      </a:r>
                      <a:r>
                        <a:rPr lang="zh-TW" altLang="en-US" dirty="0" smtClean="0"/>
                        <a:t>學期執行期程：</a:t>
                      </a:r>
                      <a:r>
                        <a:rPr lang="en-US" altLang="zh-TW" sz="1800" kern="1200" dirty="0" smtClean="0">
                          <a:solidFill>
                            <a:schemeClr val="dk1"/>
                          </a:solidFill>
                          <a:effectLst/>
                          <a:latin typeface="+mn-lt"/>
                          <a:ea typeface="+mn-ea"/>
                          <a:cs typeface="+mn-cs"/>
                        </a:rPr>
                        <a:t>109</a:t>
                      </a:r>
                      <a:r>
                        <a:rPr lang="zh-TW" altLang="en-US" sz="1800" kern="1200" dirty="0" smtClean="0">
                          <a:solidFill>
                            <a:schemeClr val="dk1"/>
                          </a:solidFill>
                          <a:effectLst/>
                          <a:latin typeface="+mn-lt"/>
                          <a:ea typeface="+mn-ea"/>
                          <a:cs typeface="+mn-cs"/>
                        </a:rPr>
                        <a:t>年</a:t>
                      </a:r>
                      <a:r>
                        <a:rPr lang="en-US" altLang="zh-TW" sz="1800" kern="1200" dirty="0" smtClean="0">
                          <a:solidFill>
                            <a:schemeClr val="dk1"/>
                          </a:solidFill>
                          <a:effectLst/>
                          <a:latin typeface="+mn-lt"/>
                          <a:ea typeface="+mn-ea"/>
                          <a:cs typeface="+mn-cs"/>
                        </a:rPr>
                        <a:t>3</a:t>
                      </a:r>
                      <a:r>
                        <a:rPr lang="zh-TW" altLang="en-US" sz="1800" kern="1200" dirty="0" smtClean="0">
                          <a:solidFill>
                            <a:schemeClr val="dk1"/>
                          </a:solidFill>
                          <a:effectLst/>
                          <a:latin typeface="+mn-lt"/>
                          <a:ea typeface="+mn-ea"/>
                          <a:cs typeface="+mn-cs"/>
                        </a:rPr>
                        <a:t>月</a:t>
                      </a:r>
                      <a:r>
                        <a:rPr lang="en-US" altLang="zh-TW" sz="1800" kern="1200" dirty="0" smtClean="0">
                          <a:solidFill>
                            <a:schemeClr val="dk1"/>
                          </a:solidFill>
                          <a:effectLst/>
                          <a:latin typeface="+mn-lt"/>
                          <a:ea typeface="+mn-ea"/>
                          <a:cs typeface="+mn-cs"/>
                        </a:rPr>
                        <a:t>2</a:t>
                      </a:r>
                      <a:r>
                        <a:rPr lang="zh-TW" altLang="en-US" sz="1800" kern="1200" dirty="0" smtClean="0">
                          <a:solidFill>
                            <a:schemeClr val="dk1"/>
                          </a:solidFill>
                          <a:effectLst/>
                          <a:latin typeface="+mn-lt"/>
                          <a:ea typeface="+mn-ea"/>
                          <a:cs typeface="+mn-cs"/>
                        </a:rPr>
                        <a:t>日</a:t>
                      </a:r>
                      <a:r>
                        <a:rPr lang="en-US" altLang="zh-TW" sz="1800" kern="1200" dirty="0" smtClean="0">
                          <a:solidFill>
                            <a:schemeClr val="dk1"/>
                          </a:solidFill>
                          <a:effectLst/>
                          <a:latin typeface="+mn-lt"/>
                          <a:ea typeface="+mn-ea"/>
                          <a:cs typeface="+mn-cs"/>
                        </a:rPr>
                        <a:t>~109</a:t>
                      </a:r>
                      <a:r>
                        <a:rPr lang="zh-TW" altLang="en-US" sz="1800" kern="1200" dirty="0" smtClean="0">
                          <a:solidFill>
                            <a:schemeClr val="dk1"/>
                          </a:solidFill>
                          <a:effectLst/>
                          <a:latin typeface="+mn-lt"/>
                          <a:ea typeface="+mn-ea"/>
                          <a:cs typeface="+mn-cs"/>
                        </a:rPr>
                        <a:t>年</a:t>
                      </a:r>
                      <a:r>
                        <a:rPr lang="en-US" altLang="zh-TW" sz="1800" kern="1200" dirty="0" smtClean="0">
                          <a:solidFill>
                            <a:schemeClr val="dk1"/>
                          </a:solidFill>
                          <a:effectLst/>
                          <a:latin typeface="+mn-lt"/>
                          <a:ea typeface="+mn-ea"/>
                          <a:cs typeface="+mn-cs"/>
                        </a:rPr>
                        <a:t>5</a:t>
                      </a:r>
                      <a:r>
                        <a:rPr lang="zh-TW" altLang="en-US" sz="1800" kern="1200" dirty="0" smtClean="0">
                          <a:solidFill>
                            <a:schemeClr val="dk1"/>
                          </a:solidFill>
                          <a:effectLst/>
                          <a:latin typeface="+mn-lt"/>
                          <a:ea typeface="+mn-ea"/>
                          <a:cs typeface="+mn-cs"/>
                        </a:rPr>
                        <a:t>月</a:t>
                      </a:r>
                      <a:r>
                        <a:rPr lang="en-US" altLang="zh-TW" sz="1800" kern="1200" dirty="0" smtClean="0">
                          <a:solidFill>
                            <a:schemeClr val="dk1"/>
                          </a:solidFill>
                          <a:effectLst/>
                          <a:latin typeface="+mn-lt"/>
                          <a:ea typeface="+mn-ea"/>
                          <a:cs typeface="+mn-cs"/>
                        </a:rPr>
                        <a:t>31</a:t>
                      </a:r>
                      <a:r>
                        <a:rPr lang="zh-TW" altLang="en-US" sz="1800" kern="1200" dirty="0" smtClean="0">
                          <a:solidFill>
                            <a:schemeClr val="dk1"/>
                          </a:solidFill>
                          <a:effectLst/>
                          <a:latin typeface="+mn-lt"/>
                          <a:ea typeface="+mn-ea"/>
                          <a:cs typeface="+mn-cs"/>
                        </a:rPr>
                        <a:t>日</a:t>
                      </a:r>
                      <a:r>
                        <a:rPr lang="en-US" altLang="zh-TW" sz="1800" kern="1200" dirty="0" smtClean="0">
                          <a:solidFill>
                            <a:schemeClr val="dk1"/>
                          </a:solidFill>
                          <a:effectLst/>
                          <a:latin typeface="+mn-lt"/>
                          <a:ea typeface="+mn-ea"/>
                          <a:cs typeface="+mn-cs"/>
                        </a:rPr>
                        <a:t>(4/13-4/17</a:t>
                      </a:r>
                      <a:r>
                        <a:rPr lang="zh-TW" altLang="en-US" sz="1800" kern="1200" dirty="0" smtClean="0">
                          <a:solidFill>
                            <a:schemeClr val="dk1"/>
                          </a:solidFill>
                          <a:effectLst/>
                          <a:latin typeface="+mn-lt"/>
                          <a:ea typeface="+mn-ea"/>
                          <a:cs typeface="+mn-cs"/>
                        </a:rPr>
                        <a:t>期中考請勿排課</a:t>
                      </a:r>
                      <a:r>
                        <a:rPr lang="en-US" altLang="zh-TW" sz="1800" kern="1200" dirty="0" smtClean="0">
                          <a:solidFill>
                            <a:schemeClr val="dk1"/>
                          </a:solidFill>
                          <a:effectLst/>
                          <a:latin typeface="+mn-lt"/>
                          <a:ea typeface="+mn-ea"/>
                          <a:cs typeface="+mn-cs"/>
                        </a:rPr>
                        <a:t>)</a:t>
                      </a:r>
                      <a:endParaRPr lang="zh-TW" altLang="en-US" dirty="0"/>
                    </a:p>
                  </a:txBody>
                  <a:tcPr/>
                </a:tc>
                <a:tc hMerge="1">
                  <a:txBody>
                    <a:bodyPr/>
                    <a:lstStyle/>
                    <a:p>
                      <a:endParaRPr lang="zh-TW" altLang="en-US" dirty="0"/>
                    </a:p>
                  </a:txBody>
                  <a:tcPr/>
                </a:tc>
                <a:extLst>
                  <a:ext uri="{0D108BD9-81ED-4DB2-BD59-A6C34878D82A}">
                    <a16:rowId xmlns:a16="http://schemas.microsoft.com/office/drawing/2014/main" val="10003"/>
                  </a:ext>
                </a:extLst>
              </a:tr>
              <a:tr h="370840">
                <a:tc>
                  <a:txBody>
                    <a:bodyPr/>
                    <a:lstStyle/>
                    <a:p>
                      <a:r>
                        <a:rPr lang="zh-TW" altLang="en-US" dirty="0" smtClean="0"/>
                        <a:t>徵件辦法</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hlinkClick r:id="rId2" action="ppaction://hlinkfile"/>
                        </a:rPr>
                        <a:t>微學分課程徵件辦法</a:t>
                      </a:r>
                      <a:endParaRPr lang="zh-TW" altLang="en-US" dirty="0" smtClean="0"/>
                    </a:p>
                  </a:txBody>
                  <a:tcPr/>
                </a:tc>
                <a:extLst>
                  <a:ext uri="{0D108BD9-81ED-4DB2-BD59-A6C34878D82A}">
                    <a16:rowId xmlns:a16="http://schemas.microsoft.com/office/drawing/2014/main" val="1391052385"/>
                  </a:ext>
                </a:extLst>
              </a:tr>
              <a:tr h="370840">
                <a:tc>
                  <a:txBody>
                    <a:bodyPr/>
                    <a:lstStyle/>
                    <a:p>
                      <a:r>
                        <a:rPr lang="zh-TW" altLang="en-US" dirty="0" smtClean="0"/>
                        <a:t>方案網頁</a:t>
                      </a:r>
                      <a:endParaRPr lang="zh-TW" altLang="en-US" dirty="0"/>
                    </a:p>
                  </a:txBody>
                  <a:tcPr/>
                </a:tc>
                <a:tc>
                  <a:txBody>
                    <a:bodyPr/>
                    <a:lstStyle/>
                    <a:p>
                      <a:r>
                        <a:rPr lang="en-US" altLang="zh-TW" sz="1600" dirty="0" smtClean="0">
                          <a:hlinkClick r:id="rId3"/>
                        </a:rPr>
                        <a:t>http://www.ugsi2usr.nptu.edu.tw/files/11-1172-10183-1.php?Lang=zh-tw</a:t>
                      </a:r>
                      <a:endParaRPr lang="zh-TW" altLang="en-US" dirty="0"/>
                    </a:p>
                  </a:txBody>
                  <a:tcPr/>
                </a:tc>
                <a:extLst>
                  <a:ext uri="{0D108BD9-81ED-4DB2-BD59-A6C34878D82A}">
                    <a16:rowId xmlns:a16="http://schemas.microsoft.com/office/drawing/2014/main" val="3596991130"/>
                  </a:ext>
                </a:extLst>
              </a:tr>
            </a:tbl>
          </a:graphicData>
        </a:graphic>
      </p:graphicFrame>
      <p:sp>
        <p:nvSpPr>
          <p:cNvPr id="5" name="Google Shape;489;p39">
            <a:hlinkClick r:id="rId4" action="ppaction://hlinksldjump"/>
          </p:cNvPr>
          <p:cNvSpPr/>
          <p:nvPr/>
        </p:nvSpPr>
        <p:spPr>
          <a:xfrm>
            <a:off x="320884" y="6460700"/>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 name="標題 1"/>
          <p:cNvSpPr>
            <a:spLocks noGrp="1"/>
          </p:cNvSpPr>
          <p:nvPr>
            <p:ph type="title"/>
          </p:nvPr>
        </p:nvSpPr>
        <p:spPr>
          <a:xfrm>
            <a:off x="467544" y="260648"/>
            <a:ext cx="5770984" cy="706090"/>
          </a:xfrm>
        </p:spPr>
        <p:txBody>
          <a:bodyPr>
            <a:noAutofit/>
          </a:bodyPr>
          <a:lstStyle/>
          <a:p>
            <a:pPr algn="l"/>
            <a:r>
              <a:rPr lang="zh-TW" altLang="en-US" sz="3600" b="1" dirty="0"/>
              <a:t>微學分課程</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18</a:t>
            </a:fld>
            <a:endParaRPr lang="zh-TW" altLang="en-US"/>
          </a:p>
        </p:txBody>
      </p:sp>
    </p:spTree>
    <p:extLst>
      <p:ext uri="{BB962C8B-B14F-4D97-AF65-F5344CB8AC3E}">
        <p14:creationId xmlns:p14="http://schemas.microsoft.com/office/powerpoint/2010/main" val="1810096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286660944"/>
              </p:ext>
            </p:extLst>
          </p:nvPr>
        </p:nvGraphicFramePr>
        <p:xfrm>
          <a:off x="467544" y="1178168"/>
          <a:ext cx="8229600" cy="3273128"/>
        </p:xfrm>
        <a:graphic>
          <a:graphicData uri="http://schemas.openxmlformats.org/drawingml/2006/table">
            <a:tbl>
              <a:tblPr firstRow="1" bandRow="1">
                <a:tableStyleId>{93296810-A885-4BE3-A3E7-6D5BEEA58F35}</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96000">
                <a:tc>
                  <a:txBody>
                    <a:bodyPr/>
                    <a:lstStyle/>
                    <a:p>
                      <a:r>
                        <a:rPr lang="zh-TW" altLang="en-US" dirty="0" smtClean="0"/>
                        <a:t>計畫類別</a:t>
                      </a:r>
                      <a:endParaRPr lang="zh-TW" altLang="en-US" dirty="0"/>
                    </a:p>
                  </a:txBody>
                  <a:tcPr/>
                </a:tc>
                <a:tc>
                  <a:txBody>
                    <a:bodyPr/>
                    <a:lstStyle/>
                    <a:p>
                      <a:r>
                        <a:rPr lang="zh-TW" altLang="en-US" dirty="0" smtClean="0"/>
                        <a:t>創新課程</a:t>
                      </a:r>
                      <a:endParaRPr lang="zh-TW" altLang="en-US" dirty="0"/>
                    </a:p>
                  </a:txBody>
                  <a:tcPr/>
                </a:tc>
                <a:extLst>
                  <a:ext uri="{0D108BD9-81ED-4DB2-BD59-A6C34878D82A}">
                    <a16:rowId xmlns:a16="http://schemas.microsoft.com/office/drawing/2014/main" val="319405675"/>
                  </a:ext>
                </a:extLst>
              </a:tr>
              <a:tr h="396000">
                <a:tc>
                  <a:txBody>
                    <a:bodyPr/>
                    <a:lstStyle/>
                    <a:p>
                      <a:r>
                        <a:rPr lang="zh-TW" altLang="en-US" dirty="0" smtClean="0"/>
                        <a:t>計畫名稱</a:t>
                      </a:r>
                      <a:endParaRPr lang="zh-TW" altLang="en-US" dirty="0"/>
                    </a:p>
                  </a:txBody>
                  <a:tcPr/>
                </a:tc>
                <a:tc>
                  <a:txBody>
                    <a:bodyPr/>
                    <a:lstStyle/>
                    <a:p>
                      <a:r>
                        <a:rPr lang="zh-TW" altLang="en-US" dirty="0" smtClean="0"/>
                        <a:t>微型課程</a:t>
                      </a:r>
                      <a:endParaRPr lang="zh-TW" altLang="en-US" dirty="0"/>
                    </a:p>
                  </a:txBody>
                  <a:tcPr/>
                </a:tc>
                <a:extLst>
                  <a:ext uri="{0D108BD9-81ED-4DB2-BD59-A6C34878D82A}">
                    <a16:rowId xmlns:a16="http://schemas.microsoft.com/office/drawing/2014/main" val="747342522"/>
                  </a:ext>
                </a:extLst>
              </a:tr>
              <a:tr h="1293128">
                <a:tc>
                  <a:txBody>
                    <a:bodyPr/>
                    <a:lstStyle/>
                    <a:p>
                      <a:r>
                        <a:rPr lang="zh-TW" altLang="en-US" dirty="0" smtClean="0"/>
                        <a:t>計畫目的</a:t>
                      </a:r>
                      <a:endParaRPr lang="zh-TW" altLang="en-US" dirty="0"/>
                    </a:p>
                  </a:txBody>
                  <a:tcPr/>
                </a:tc>
                <a:tc>
                  <a:txBody>
                    <a:bodyPr/>
                    <a:lstStyle/>
                    <a:p>
                      <a:r>
                        <a:rPr lang="zh-TW" altLang="en-US" sz="1800" kern="1200" dirty="0" smtClean="0">
                          <a:effectLst/>
                        </a:rPr>
                        <a:t>課程設計聚焦在跨領域人才培育，主要精神除學生本職學能外，另具備設計思維及運算思維。其概念源於教育部「設計思考跨域設計人才培育苗圃計畫」，課程安排要件為導入真實議題、雙教師、動手實作及跨院系多元學生參與。</a:t>
                      </a:r>
                      <a:endParaRPr lang="zh-TW" altLang="en-US" dirty="0"/>
                    </a:p>
                  </a:txBody>
                  <a:tcPr/>
                </a:tc>
                <a:extLst>
                  <a:ext uri="{0D108BD9-81ED-4DB2-BD59-A6C34878D82A}">
                    <a16:rowId xmlns:a16="http://schemas.microsoft.com/office/drawing/2014/main" val="1872330513"/>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申請對象</a:t>
                      </a:r>
                    </a:p>
                  </a:txBody>
                  <a:tcPr/>
                </a:tc>
                <a:tc>
                  <a:txBody>
                    <a:bodyPr/>
                    <a:lstStyle/>
                    <a:p>
                      <a:r>
                        <a:rPr lang="zh-TW" altLang="en-US" sz="1800" kern="1200" dirty="0" smtClean="0">
                          <a:effectLst/>
                        </a:rPr>
                        <a:t>教師</a:t>
                      </a:r>
                      <a:endParaRPr lang="zh-TW" altLang="en-US" dirty="0"/>
                    </a:p>
                  </a:txBody>
                  <a:tcPr/>
                </a:tc>
                <a:extLst>
                  <a:ext uri="{0D108BD9-81ED-4DB2-BD59-A6C34878D82A}">
                    <a16:rowId xmlns:a16="http://schemas.microsoft.com/office/drawing/2014/main" val="807780841"/>
                  </a:ext>
                </a:extLst>
              </a:tr>
              <a:tr h="396000">
                <a:tc>
                  <a:txBody>
                    <a:bodyPr/>
                    <a:lstStyle/>
                    <a:p>
                      <a:r>
                        <a:rPr lang="zh-TW" altLang="en-US" dirty="0" smtClean="0"/>
                        <a:t>經費補助</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除鐘點費外，其他業務費上限</a:t>
                      </a:r>
                      <a:r>
                        <a:rPr lang="en-US" altLang="zh-TW" dirty="0" smtClean="0"/>
                        <a:t>6</a:t>
                      </a:r>
                      <a:r>
                        <a:rPr lang="zh-TW" altLang="en-US" dirty="0" smtClean="0"/>
                        <a:t>萬元</a:t>
                      </a:r>
                      <a:r>
                        <a:rPr lang="en-US" altLang="zh-TW" dirty="0" smtClean="0"/>
                        <a:t>(</a:t>
                      </a:r>
                      <a:r>
                        <a:rPr lang="zh-TW" altLang="zh-TW" sz="1800" kern="1200" dirty="0" smtClean="0">
                          <a:solidFill>
                            <a:schemeClr val="dk1"/>
                          </a:solidFill>
                          <a:effectLst/>
                          <a:latin typeface="+mn-lt"/>
                          <a:ea typeface="+mn-ea"/>
                          <a:cs typeface="+mn-cs"/>
                        </a:rPr>
                        <a:t>實際金額依審查結果核支</a:t>
                      </a:r>
                      <a:r>
                        <a:rPr lang="en-US" altLang="zh-TW" sz="1800" kern="1200" dirty="0" smtClean="0">
                          <a:solidFill>
                            <a:schemeClr val="dk1"/>
                          </a:solidFill>
                          <a:effectLst/>
                          <a:latin typeface="+mn-lt"/>
                          <a:ea typeface="+mn-ea"/>
                          <a:cs typeface="+mn-cs"/>
                        </a:rPr>
                        <a:t>)</a:t>
                      </a:r>
                      <a:endParaRPr lang="zh-TW" altLang="en-US" dirty="0" smtClean="0"/>
                    </a:p>
                  </a:txBody>
                  <a:tcPr/>
                </a:tc>
                <a:extLst>
                  <a:ext uri="{0D108BD9-81ED-4DB2-BD59-A6C34878D82A}">
                    <a16:rowId xmlns:a16="http://schemas.microsoft.com/office/drawing/2014/main" val="150003542"/>
                  </a:ext>
                </a:extLst>
              </a:tr>
              <a:tr h="396000">
                <a:tc>
                  <a:txBody>
                    <a:bodyPr/>
                    <a:lstStyle/>
                    <a:p>
                      <a:r>
                        <a:rPr lang="zh-TW" altLang="en-US" dirty="0" smtClean="0"/>
                        <a:t>補助項目</a:t>
                      </a:r>
                      <a:endParaRPr lang="zh-TW" altLang="en-US" dirty="0"/>
                    </a:p>
                  </a:txBody>
                  <a:tcPr/>
                </a:tc>
                <a:tc>
                  <a:txBody>
                    <a:bodyPr/>
                    <a:lstStyle/>
                    <a:p>
                      <a:r>
                        <a:rPr lang="zh-TW" altLang="en-US" sz="1800" b="0" i="0" kern="1200" dirty="0" smtClean="0">
                          <a:solidFill>
                            <a:schemeClr val="dk1"/>
                          </a:solidFill>
                          <a:effectLst/>
                          <a:latin typeface="+mn-lt"/>
                          <a:ea typeface="+mn-ea"/>
                          <a:cs typeface="+mn-cs"/>
                        </a:rPr>
                        <a:t>業務費</a:t>
                      </a:r>
                      <a:r>
                        <a:rPr lang="en-US" altLang="zh-TW" sz="1800" b="0" i="0" kern="1200" dirty="0" smtClean="0">
                          <a:solidFill>
                            <a:schemeClr val="dk1"/>
                          </a:solidFill>
                          <a:effectLst/>
                          <a:latin typeface="+mn-lt"/>
                          <a:ea typeface="+mn-ea"/>
                          <a:cs typeface="+mn-cs"/>
                        </a:rPr>
                        <a:t>(</a:t>
                      </a:r>
                      <a:r>
                        <a:rPr lang="zh-TW" altLang="en-US" sz="1800" b="0" i="0" kern="1200" dirty="0" smtClean="0">
                          <a:solidFill>
                            <a:schemeClr val="dk1"/>
                          </a:solidFill>
                          <a:effectLst/>
                          <a:latin typeface="+mn-lt"/>
                          <a:ea typeface="+mn-ea"/>
                          <a:cs typeface="+mn-cs"/>
                        </a:rPr>
                        <a:t>鐘點費、交通費、工讀費、印刷費、教材</a:t>
                      </a:r>
                      <a:r>
                        <a:rPr lang="en-US" altLang="zh-TW" sz="1800" b="0" i="0" kern="1200" dirty="0" smtClean="0">
                          <a:solidFill>
                            <a:schemeClr val="dk1"/>
                          </a:solidFill>
                          <a:effectLst/>
                          <a:latin typeface="+mn-lt"/>
                          <a:ea typeface="+mn-ea"/>
                          <a:cs typeface="+mn-cs"/>
                        </a:rPr>
                        <a:t>/</a:t>
                      </a:r>
                      <a:r>
                        <a:rPr lang="zh-TW" altLang="en-US" sz="1800" b="0" i="0" kern="1200" dirty="0" smtClean="0">
                          <a:solidFill>
                            <a:schemeClr val="dk1"/>
                          </a:solidFill>
                          <a:effectLst/>
                          <a:latin typeface="+mn-lt"/>
                          <a:ea typeface="+mn-ea"/>
                          <a:cs typeface="+mn-cs"/>
                        </a:rPr>
                        <a:t>材料費</a:t>
                      </a:r>
                      <a:r>
                        <a:rPr lang="en-US" altLang="zh-TW" sz="1800" b="0" i="0" kern="1200" dirty="0" smtClean="0">
                          <a:solidFill>
                            <a:schemeClr val="dk1"/>
                          </a:solidFill>
                          <a:effectLst/>
                          <a:latin typeface="+mn-lt"/>
                          <a:ea typeface="+mn-ea"/>
                          <a:cs typeface="+mn-cs"/>
                        </a:rPr>
                        <a:t>)</a:t>
                      </a:r>
                      <a:endParaRPr lang="zh-TW" altLang="en-US" dirty="0"/>
                    </a:p>
                  </a:txBody>
                  <a:tcPr/>
                </a:tc>
                <a:extLst>
                  <a:ext uri="{0D108BD9-81ED-4DB2-BD59-A6C34878D82A}">
                    <a16:rowId xmlns:a16="http://schemas.microsoft.com/office/drawing/2014/main" val="2099592374"/>
                  </a:ext>
                </a:extLst>
              </a:tr>
            </a:tbl>
          </a:graphicData>
        </a:graphic>
      </p:graphicFrame>
      <p:sp>
        <p:nvSpPr>
          <p:cNvPr id="5" name="標題 1"/>
          <p:cNvSpPr>
            <a:spLocks noGrp="1"/>
          </p:cNvSpPr>
          <p:nvPr>
            <p:ph type="title"/>
          </p:nvPr>
        </p:nvSpPr>
        <p:spPr>
          <a:xfrm>
            <a:off x="467544" y="260648"/>
            <a:ext cx="5770984" cy="706090"/>
          </a:xfrm>
        </p:spPr>
        <p:txBody>
          <a:bodyPr>
            <a:noAutofit/>
          </a:bodyPr>
          <a:lstStyle/>
          <a:p>
            <a:pPr algn="l"/>
            <a:r>
              <a:rPr lang="zh-TW" altLang="en-US" sz="3600" b="1" dirty="0"/>
              <a:t>微型課程</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19</a:t>
            </a:fld>
            <a:endParaRPr lang="zh-TW" altLang="en-US"/>
          </a:p>
        </p:txBody>
      </p:sp>
      <p:grpSp>
        <p:nvGrpSpPr>
          <p:cNvPr id="7" name="群組 6"/>
          <p:cNvGrpSpPr/>
          <p:nvPr/>
        </p:nvGrpSpPr>
        <p:grpSpPr>
          <a:xfrm>
            <a:off x="467544" y="5949280"/>
            <a:ext cx="802431" cy="680104"/>
            <a:chOff x="467544" y="5949280"/>
            <a:chExt cx="802431" cy="680104"/>
          </a:xfrm>
        </p:grpSpPr>
        <p:sp>
          <p:nvSpPr>
            <p:cNvPr id="9" name="文字方塊 8"/>
            <p:cNvSpPr txBox="1"/>
            <p:nvPr/>
          </p:nvSpPr>
          <p:spPr>
            <a:xfrm>
              <a:off x="467544" y="6165304"/>
              <a:ext cx="802431" cy="276999"/>
            </a:xfrm>
            <a:prstGeom prst="rect">
              <a:avLst/>
            </a:prstGeom>
            <a:noFill/>
            <a:ln>
              <a:noFill/>
            </a:ln>
          </p:spPr>
          <p:txBody>
            <a:bodyPr wrap="square" rtlCol="0">
              <a:spAutoFit/>
            </a:bodyPr>
            <a:lstStyle/>
            <a:p>
              <a:r>
                <a:rPr lang="zh-TW" altLang="en-US" sz="1200" b="1" dirty="0" smtClean="0">
                  <a:solidFill>
                    <a:schemeClr val="bg1">
                      <a:lumMod val="50000"/>
                    </a:schemeClr>
                  </a:solidFill>
                  <a:latin typeface="微軟正黑體" panose="020B0604030504040204" pitchFamily="34" charset="-120"/>
                  <a:ea typeface="微軟正黑體" panose="020B0604030504040204" pitchFamily="34" charset="-120"/>
                </a:rPr>
                <a:t>注意事</a:t>
              </a:r>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項</a:t>
              </a:r>
            </a:p>
          </p:txBody>
        </p:sp>
        <p:sp>
          <p:nvSpPr>
            <p:cNvPr id="10" name="橢圓形圖說文字 9"/>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935256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55576" y="1340768"/>
            <a:ext cx="7772400" cy="2448272"/>
          </a:xfrm>
        </p:spPr>
        <p:txBody>
          <a:bodyPr>
            <a:normAutofit fontScale="90000"/>
          </a:bodyPr>
          <a:lstStyle/>
          <a:p>
            <a:pPr algn="l"/>
            <a:r>
              <a:rPr lang="zh-TW" altLang="en-US" sz="5400" b="1" dirty="0">
                <a:latin typeface="+mj-ea"/>
              </a:rPr>
              <a:t>高教深耕計畫子計畫</a:t>
            </a:r>
            <a:r>
              <a:rPr lang="en-US" altLang="zh-TW" sz="5400" b="1" dirty="0">
                <a:latin typeface="+mj-ea"/>
              </a:rPr>
              <a:t>1</a:t>
            </a:r>
            <a:r>
              <a:rPr lang="zh-TW" altLang="en-US" sz="5400" b="1" dirty="0">
                <a:latin typeface="+mj-ea"/>
              </a:rPr>
              <a:t>：「五力全開」創新教學計畫徵件說明會</a:t>
            </a:r>
            <a:endParaRPr lang="zh-TW" altLang="en-US" sz="5400" dirty="0">
              <a:latin typeface="+mj-ea"/>
            </a:endParaRPr>
          </a:p>
        </p:txBody>
      </p:sp>
      <p:sp>
        <p:nvSpPr>
          <p:cNvPr id="3" name="副標題 2"/>
          <p:cNvSpPr>
            <a:spLocks noGrp="1"/>
          </p:cNvSpPr>
          <p:nvPr>
            <p:ph type="subTitle" idx="1"/>
          </p:nvPr>
        </p:nvSpPr>
        <p:spPr>
          <a:xfrm>
            <a:off x="3347864" y="5301208"/>
            <a:ext cx="5616624" cy="1224136"/>
          </a:xfrm>
        </p:spPr>
        <p:txBody>
          <a:bodyPr>
            <a:noAutofit/>
          </a:bodyPr>
          <a:lstStyle/>
          <a:p>
            <a:pPr algn="l"/>
            <a:r>
              <a:rPr lang="zh-TW" altLang="en-US" sz="2400" b="1" dirty="0">
                <a:solidFill>
                  <a:schemeClr val="bg1"/>
                </a:solidFill>
                <a:latin typeface="+mn-ea"/>
              </a:rPr>
              <a:t>主講人：歐陽彥晶 副教務長暨中心主任</a:t>
            </a:r>
            <a:endParaRPr lang="en-US" altLang="zh-TW" sz="2400" b="1" dirty="0">
              <a:solidFill>
                <a:schemeClr val="bg1"/>
              </a:solidFill>
              <a:latin typeface="+mn-ea"/>
            </a:endParaRPr>
          </a:p>
          <a:p>
            <a:pPr algn="l"/>
            <a:r>
              <a:rPr lang="zh-TW" altLang="en-US" sz="2400" b="1" dirty="0">
                <a:solidFill>
                  <a:schemeClr val="bg1"/>
                </a:solidFill>
                <a:latin typeface="+mn-ea"/>
              </a:rPr>
              <a:t>單　位：教學資源中心</a:t>
            </a:r>
            <a:endParaRPr lang="en-US" altLang="zh-TW" sz="2400" b="1" dirty="0">
              <a:solidFill>
                <a:schemeClr val="bg1"/>
              </a:solidFill>
              <a:latin typeface="+mn-ea"/>
            </a:endParaRPr>
          </a:p>
          <a:p>
            <a:pPr algn="l"/>
            <a:r>
              <a:rPr lang="zh-TW" altLang="en-US" sz="2400" b="1" dirty="0">
                <a:solidFill>
                  <a:schemeClr val="bg1"/>
                </a:solidFill>
                <a:latin typeface="+mn-ea"/>
              </a:rPr>
              <a:t>日　期：</a:t>
            </a:r>
            <a:r>
              <a:rPr lang="en-US" altLang="zh-TW" sz="2400" b="1" dirty="0">
                <a:solidFill>
                  <a:schemeClr val="bg1"/>
                </a:solidFill>
                <a:latin typeface="+mn-ea"/>
              </a:rPr>
              <a:t>108</a:t>
            </a:r>
            <a:r>
              <a:rPr lang="zh-TW" altLang="en-US" sz="2400" b="1" dirty="0">
                <a:solidFill>
                  <a:schemeClr val="bg1"/>
                </a:solidFill>
                <a:latin typeface="+mn-ea"/>
              </a:rPr>
              <a:t>年</a:t>
            </a:r>
            <a:r>
              <a:rPr lang="en-US" altLang="zh-TW" sz="2400" b="1" dirty="0">
                <a:solidFill>
                  <a:schemeClr val="bg1"/>
                </a:solidFill>
                <a:latin typeface="+mn-ea"/>
              </a:rPr>
              <a:t>10</a:t>
            </a:r>
            <a:r>
              <a:rPr lang="zh-TW" altLang="en-US" sz="2400" b="1" dirty="0">
                <a:solidFill>
                  <a:schemeClr val="bg1"/>
                </a:solidFill>
                <a:latin typeface="+mn-ea"/>
              </a:rPr>
              <a:t>月</a:t>
            </a:r>
            <a:r>
              <a:rPr lang="en-US" altLang="zh-TW" sz="2400" b="1" dirty="0" smtClean="0">
                <a:solidFill>
                  <a:schemeClr val="bg1"/>
                </a:solidFill>
                <a:latin typeface="+mn-ea"/>
              </a:rPr>
              <a:t>29</a:t>
            </a:r>
            <a:r>
              <a:rPr lang="zh-TW" altLang="en-US" sz="2400" b="1" dirty="0" smtClean="0">
                <a:solidFill>
                  <a:schemeClr val="bg1"/>
                </a:solidFill>
                <a:latin typeface="+mn-ea"/>
              </a:rPr>
              <a:t>日</a:t>
            </a:r>
            <a:endParaRPr lang="zh-TW" altLang="en-US" sz="2400" b="1" dirty="0">
              <a:solidFill>
                <a:schemeClr val="bg1"/>
              </a:solidFill>
              <a:latin typeface="+mn-ea"/>
            </a:endParaRPr>
          </a:p>
        </p:txBody>
      </p:sp>
    </p:spTree>
    <p:extLst>
      <p:ext uri="{BB962C8B-B14F-4D97-AF65-F5344CB8AC3E}">
        <p14:creationId xmlns:p14="http://schemas.microsoft.com/office/powerpoint/2010/main" val="790155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249320392"/>
              </p:ext>
            </p:extLst>
          </p:nvPr>
        </p:nvGraphicFramePr>
        <p:xfrm>
          <a:off x="467544" y="1116424"/>
          <a:ext cx="8229600" cy="4917440"/>
        </p:xfrm>
        <a:graphic>
          <a:graphicData uri="http://schemas.openxmlformats.org/drawingml/2006/table">
            <a:tbl>
              <a:tblPr firstRow="1" bandRow="1">
                <a:tableStyleId>{93296810-A885-4BE3-A3E7-6D5BEEA58F35}</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70840">
                <a:tc>
                  <a:txBody>
                    <a:bodyPr/>
                    <a:lstStyle/>
                    <a:p>
                      <a:r>
                        <a:rPr lang="zh-TW" altLang="en-US" dirty="0" smtClean="0"/>
                        <a:t>計畫類別</a:t>
                      </a:r>
                      <a:endParaRPr lang="zh-TW" altLang="en-US" dirty="0"/>
                    </a:p>
                  </a:txBody>
                  <a:tcPr/>
                </a:tc>
                <a:tc>
                  <a:txBody>
                    <a:bodyPr/>
                    <a:lstStyle/>
                    <a:p>
                      <a:r>
                        <a:rPr lang="zh-TW" altLang="en-US" dirty="0" smtClean="0"/>
                        <a:t>創新課程</a:t>
                      </a:r>
                      <a:endParaRPr lang="zh-TW" altLang="en-US" dirty="0"/>
                    </a:p>
                  </a:txBody>
                  <a:tcPr/>
                </a:tc>
                <a:extLst>
                  <a:ext uri="{0D108BD9-81ED-4DB2-BD59-A6C34878D82A}">
                    <a16:rowId xmlns:a16="http://schemas.microsoft.com/office/drawing/2014/main" val="319405675"/>
                  </a:ext>
                </a:extLst>
              </a:tr>
              <a:tr h="370840">
                <a:tc>
                  <a:txBody>
                    <a:bodyPr/>
                    <a:lstStyle/>
                    <a:p>
                      <a:r>
                        <a:rPr lang="zh-TW" altLang="en-US" dirty="0" smtClean="0"/>
                        <a:t>計畫名稱</a:t>
                      </a:r>
                      <a:endParaRPr lang="zh-TW" altLang="en-US" dirty="0"/>
                    </a:p>
                  </a:txBody>
                  <a:tcPr/>
                </a:tc>
                <a:tc>
                  <a:txBody>
                    <a:bodyPr/>
                    <a:lstStyle/>
                    <a:p>
                      <a:r>
                        <a:rPr lang="zh-TW" altLang="en-US" dirty="0" smtClean="0"/>
                        <a:t>微型課程</a:t>
                      </a:r>
                      <a:endParaRPr lang="zh-TW" altLang="en-US" dirty="0"/>
                    </a:p>
                  </a:txBody>
                  <a:tcPr/>
                </a:tc>
                <a:extLst>
                  <a:ext uri="{0D108BD9-81ED-4DB2-BD59-A6C34878D82A}">
                    <a16:rowId xmlns:a16="http://schemas.microsoft.com/office/drawing/2014/main" val="747342522"/>
                  </a:ext>
                </a:extLst>
              </a:tr>
              <a:tr h="1331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注意事項</a:t>
                      </a:r>
                    </a:p>
                    <a:p>
                      <a:endParaRPr lang="zh-TW" altLang="en-US" dirty="0"/>
                    </a:p>
                  </a:txBody>
                  <a:tcPr/>
                </a:tc>
                <a:tc>
                  <a:txBody>
                    <a:bodyPr/>
                    <a:lstStyle/>
                    <a:p>
                      <a:pPr marL="342900" marR="0" indent="-342900" algn="l" defTabSz="914400" rtl="0" eaLnBrk="1" fontAlgn="auto" latinLnBrk="0" hangingPunct="1">
                        <a:lnSpc>
                          <a:spcPct val="100000"/>
                        </a:lnSpc>
                        <a:spcBef>
                          <a:spcPts val="600"/>
                        </a:spcBef>
                        <a:spcAft>
                          <a:spcPts val="0"/>
                        </a:spcAft>
                        <a:buClrTx/>
                        <a:buSzTx/>
                        <a:buFont typeface="+mj-lt"/>
                        <a:buAutoNum type="arabicPeriod"/>
                        <a:tabLst/>
                        <a:defRPr/>
                      </a:pPr>
                      <a:r>
                        <a:rPr lang="zh-TW" altLang="en-US" sz="1800" kern="1200" dirty="0" smtClean="0">
                          <a:solidFill>
                            <a:schemeClr val="tx1"/>
                          </a:solidFill>
                          <a:effectLst/>
                        </a:rPr>
                        <a:t>依據本校「</a:t>
                      </a:r>
                      <a:r>
                        <a:rPr lang="zh-TW" altLang="en-US" sz="1800" kern="1200" dirty="0" smtClean="0">
                          <a:solidFill>
                            <a:schemeClr val="tx1"/>
                          </a:solidFill>
                          <a:effectLst/>
                          <a:hlinkClick r:id="rId2" action="ppaction://hlinkfile"/>
                        </a:rPr>
                        <a:t>微型課程實施要點</a:t>
                      </a:r>
                      <a:r>
                        <a:rPr lang="zh-TW" altLang="en-US" sz="1800" kern="1200" dirty="0" smtClean="0">
                          <a:solidFill>
                            <a:schemeClr val="tx1"/>
                          </a:solidFill>
                          <a:effectLst/>
                        </a:rPr>
                        <a:t>」辦理</a:t>
                      </a:r>
                      <a:r>
                        <a:rPr lang="zh-TW" altLang="en-US" sz="1800" kern="1200" dirty="0" smtClean="0">
                          <a:effectLst/>
                        </a:rPr>
                        <a:t>。</a:t>
                      </a:r>
                      <a:endParaRPr lang="en-US" altLang="zh-TW" sz="1800" kern="1200" dirty="0" smtClean="0">
                        <a:effectLst/>
                      </a:endParaRPr>
                    </a:p>
                    <a:p>
                      <a:pPr marL="342900" indent="-342900">
                        <a:spcBef>
                          <a:spcPts val="600"/>
                        </a:spcBef>
                        <a:buFont typeface="+mj-lt"/>
                        <a:buAutoNum type="arabicPeriod"/>
                      </a:pPr>
                      <a:r>
                        <a:rPr lang="zh-TW" altLang="en-US" sz="1800" b="1" kern="1200" dirty="0" smtClean="0">
                          <a:solidFill>
                            <a:srgbClr val="3333FF"/>
                          </a:solidFill>
                          <a:effectLst/>
                        </a:rPr>
                        <a:t>本課程之學分數為</a:t>
                      </a:r>
                      <a:r>
                        <a:rPr lang="en-US" altLang="zh-TW" sz="1800" b="1" kern="1200" dirty="0" smtClean="0">
                          <a:solidFill>
                            <a:srgbClr val="3333FF"/>
                          </a:solidFill>
                          <a:effectLst/>
                        </a:rPr>
                        <a:t>1</a:t>
                      </a:r>
                      <a:r>
                        <a:rPr lang="zh-TW" altLang="en-US" sz="1800" b="1" kern="1200" dirty="0" smtClean="0">
                          <a:solidFill>
                            <a:srgbClr val="3333FF"/>
                          </a:solidFill>
                          <a:effectLst/>
                        </a:rPr>
                        <a:t>學分，</a:t>
                      </a:r>
                      <a:r>
                        <a:rPr lang="zh-TW" altLang="en-US" sz="1800" b="1" kern="1200" dirty="0" smtClean="0">
                          <a:solidFill>
                            <a:srgbClr val="FF0000"/>
                          </a:solidFill>
                          <a:effectLst/>
                        </a:rPr>
                        <a:t>由本校教師與不同領域之校外教師</a:t>
                      </a:r>
                      <a:r>
                        <a:rPr lang="zh-TW" altLang="en-US" sz="1800" kern="1200" dirty="0" smtClean="0">
                          <a:effectLst/>
                        </a:rPr>
                        <a:t>（若為業師須另依本校「</a:t>
                      </a:r>
                      <a:r>
                        <a:rPr lang="zh-TW" altLang="en-US" sz="1800" kern="1200" dirty="0" smtClean="0">
                          <a:effectLst/>
                          <a:hlinkClick r:id="rId3" action="ppaction://hlinkfile"/>
                        </a:rPr>
                        <a:t>業界專家協同教學實施要點</a:t>
                      </a:r>
                      <a:r>
                        <a:rPr lang="zh-TW" altLang="en-US" sz="1800" kern="1200" dirty="0" smtClean="0">
                          <a:effectLst/>
                        </a:rPr>
                        <a:t>」辦理）</a:t>
                      </a:r>
                      <a:r>
                        <a:rPr lang="zh-TW" altLang="en-US" sz="1800" b="1" kern="1200" dirty="0" smtClean="0">
                          <a:solidFill>
                            <a:srgbClr val="FF0000"/>
                          </a:solidFill>
                          <a:effectLst/>
                          <a:latin typeface="+mn-lt"/>
                          <a:ea typeface="+mn-ea"/>
                          <a:cs typeface="+mn-cs"/>
                        </a:rPr>
                        <a:t>進行共授教學</a:t>
                      </a:r>
                      <a:r>
                        <a:rPr lang="zh-TW" altLang="en-US" sz="1800" kern="1200" dirty="0" smtClean="0">
                          <a:effectLst/>
                        </a:rPr>
                        <a:t>。</a:t>
                      </a:r>
                    </a:p>
                    <a:p>
                      <a:pPr marL="342900" indent="-342900">
                        <a:spcBef>
                          <a:spcPts val="600"/>
                        </a:spcBef>
                        <a:buFont typeface="+mj-lt"/>
                        <a:buAutoNum type="arabicPeriod"/>
                      </a:pPr>
                      <a:r>
                        <a:rPr lang="zh-TW" altLang="en-US" sz="1800" b="1" kern="1200" dirty="0" smtClean="0">
                          <a:solidFill>
                            <a:srgbClr val="FF0000"/>
                          </a:solidFill>
                          <a:effectLst/>
                        </a:rPr>
                        <a:t>本課程之授課教師皆須完成教育部跨領域人才培育相關培訓（需檢附證明）</a:t>
                      </a:r>
                      <a:r>
                        <a:rPr lang="zh-TW" altLang="en-US" sz="1800" kern="1200" dirty="0" smtClean="0">
                          <a:effectLst/>
                        </a:rPr>
                        <a:t>，且須全程出席授課。</a:t>
                      </a:r>
                      <a:r>
                        <a:rPr lang="zh-TW" altLang="en-US" sz="1800" b="1" kern="1200" dirty="0" smtClean="0">
                          <a:solidFill>
                            <a:srgbClr val="3333FF"/>
                          </a:solidFill>
                          <a:effectLst/>
                        </a:rPr>
                        <a:t>若課程規劃需集中時間開課，</a:t>
                      </a:r>
                      <a:r>
                        <a:rPr lang="zh-TW" altLang="en-US" sz="1800" b="1" kern="1200" dirty="0" smtClean="0">
                          <a:solidFill>
                            <a:srgbClr val="3333FF"/>
                          </a:solidFill>
                          <a:effectLst/>
                          <a:latin typeface="+mn-lt"/>
                          <a:ea typeface="+mn-ea"/>
                          <a:cs typeface="+mn-cs"/>
                        </a:rPr>
                        <a:t>得簽准後實施</a:t>
                      </a:r>
                      <a:r>
                        <a:rPr lang="zh-TW" altLang="en-US" sz="1800" kern="1200" dirty="0" smtClean="0">
                          <a:effectLst/>
                        </a:rPr>
                        <a:t>。</a:t>
                      </a:r>
                      <a:endParaRPr lang="en-US" altLang="zh-TW" sz="1800" kern="1200" dirty="0" smtClean="0">
                        <a:effectLst/>
                      </a:endParaRPr>
                    </a:p>
                    <a:p>
                      <a:pPr marL="342900" indent="-342900">
                        <a:spcBef>
                          <a:spcPts val="600"/>
                        </a:spcBef>
                        <a:buFont typeface="+mj-lt"/>
                        <a:buAutoNum type="arabicPeriod"/>
                      </a:pPr>
                      <a:r>
                        <a:rPr lang="zh-TW" altLang="zh-TW" sz="1800" kern="1200" dirty="0" smtClean="0">
                          <a:solidFill>
                            <a:schemeClr val="dk1"/>
                          </a:solidFill>
                          <a:effectLst/>
                          <a:latin typeface="+mn-lt"/>
                          <a:ea typeface="+mn-ea"/>
                          <a:cs typeface="+mn-cs"/>
                        </a:rPr>
                        <a:t>首次申請之課程，經主授教師所屬系</a:t>
                      </a:r>
                      <a:r>
                        <a:rPr lang="en-US" altLang="zh-TW" sz="1800" kern="1200" dirty="0" smtClean="0">
                          <a:solidFill>
                            <a:schemeClr val="dk1"/>
                          </a:solidFill>
                          <a:effectLst/>
                          <a:latin typeface="+mn-lt"/>
                          <a:ea typeface="+mn-ea"/>
                          <a:cs typeface="+mn-cs"/>
                        </a:rPr>
                        <a:t>(</a:t>
                      </a:r>
                      <a:r>
                        <a:rPr lang="zh-TW" altLang="zh-TW" sz="1800" kern="1200" dirty="0" smtClean="0">
                          <a:solidFill>
                            <a:schemeClr val="dk1"/>
                          </a:solidFill>
                          <a:effectLst/>
                          <a:latin typeface="+mn-lt"/>
                          <a:ea typeface="+mn-ea"/>
                          <a:cs typeface="+mn-cs"/>
                        </a:rPr>
                        <a:t>所、中心、學位學程</a:t>
                      </a:r>
                      <a:r>
                        <a:rPr lang="en-US" altLang="zh-TW" sz="1800" kern="1200" dirty="0" smtClean="0">
                          <a:solidFill>
                            <a:schemeClr val="dk1"/>
                          </a:solidFill>
                          <a:effectLst/>
                          <a:latin typeface="+mn-lt"/>
                          <a:ea typeface="+mn-ea"/>
                          <a:cs typeface="+mn-cs"/>
                        </a:rPr>
                        <a:t>)</a:t>
                      </a:r>
                      <a:r>
                        <a:rPr lang="zh-TW" altLang="zh-TW" sz="1800" kern="1200" dirty="0" smtClean="0">
                          <a:solidFill>
                            <a:schemeClr val="dk1"/>
                          </a:solidFill>
                          <a:effectLst/>
                          <a:latin typeface="+mn-lt"/>
                          <a:ea typeface="+mn-ea"/>
                          <a:cs typeface="+mn-cs"/>
                        </a:rPr>
                        <a:t>級、院級課程委員會審議，並經校課程委員會審議通過後，始得向教學資源中心申請</a:t>
                      </a:r>
                      <a:r>
                        <a:rPr lang="zh-TW" altLang="en-US" sz="1800" kern="1200" dirty="0" smtClean="0">
                          <a:solidFill>
                            <a:schemeClr val="dk1"/>
                          </a:solidFill>
                          <a:effectLst/>
                          <a:latin typeface="+mn-lt"/>
                          <a:ea typeface="+mn-ea"/>
                          <a:cs typeface="+mn-cs"/>
                        </a:rPr>
                        <a:t>。</a:t>
                      </a:r>
                      <a:endParaRPr lang="zh-TW" altLang="en-US" dirty="0"/>
                    </a:p>
                  </a:txBody>
                  <a:tcPr/>
                </a:tc>
                <a:extLst>
                  <a:ext uri="{0D108BD9-81ED-4DB2-BD59-A6C34878D82A}">
                    <a16:rowId xmlns:a16="http://schemas.microsoft.com/office/drawing/2014/main" val="2185488193"/>
                  </a:ext>
                </a:extLst>
              </a:tr>
              <a:tr h="370840">
                <a:tc>
                  <a:txBody>
                    <a:bodyPr/>
                    <a:lstStyle/>
                    <a:p>
                      <a:r>
                        <a:rPr lang="zh-TW" altLang="en-US" dirty="0" smtClean="0"/>
                        <a:t>執行期程</a:t>
                      </a:r>
                      <a:endParaRPr lang="zh-TW" altLang="en-US" dirty="0"/>
                    </a:p>
                  </a:txBody>
                  <a:tcPr/>
                </a:tc>
                <a:tc>
                  <a:txBody>
                    <a:bodyPr/>
                    <a:lstStyle/>
                    <a:p>
                      <a:r>
                        <a:rPr lang="en-US" altLang="zh-TW" sz="1800" kern="1200" dirty="0" smtClean="0">
                          <a:solidFill>
                            <a:schemeClr val="dk1"/>
                          </a:solidFill>
                          <a:effectLst/>
                          <a:latin typeface="+mn-lt"/>
                          <a:ea typeface="+mn-ea"/>
                          <a:cs typeface="+mn-cs"/>
                        </a:rPr>
                        <a:t>109</a:t>
                      </a:r>
                      <a:r>
                        <a:rPr lang="zh-TW" altLang="zh-TW" sz="1800" kern="1200" dirty="0" smtClean="0">
                          <a:solidFill>
                            <a:schemeClr val="dk1"/>
                          </a:solidFill>
                          <a:effectLst/>
                          <a:latin typeface="+mn-lt"/>
                          <a:ea typeface="+mn-ea"/>
                          <a:cs typeface="+mn-cs"/>
                        </a:rPr>
                        <a:t>年</a:t>
                      </a:r>
                      <a:r>
                        <a:rPr lang="en-US" altLang="zh-TW" sz="1800" kern="1200" dirty="0" smtClean="0">
                          <a:solidFill>
                            <a:schemeClr val="dk1"/>
                          </a:solidFill>
                          <a:effectLst/>
                          <a:latin typeface="+mn-lt"/>
                          <a:ea typeface="+mn-ea"/>
                          <a:cs typeface="+mn-cs"/>
                        </a:rPr>
                        <a:t>2</a:t>
                      </a:r>
                      <a:r>
                        <a:rPr lang="zh-TW" altLang="zh-TW" sz="1800" kern="1200" dirty="0" smtClean="0">
                          <a:solidFill>
                            <a:schemeClr val="dk1"/>
                          </a:solidFill>
                          <a:effectLst/>
                          <a:latin typeface="+mn-lt"/>
                          <a:ea typeface="+mn-ea"/>
                          <a:cs typeface="+mn-cs"/>
                        </a:rPr>
                        <a:t>月</a:t>
                      </a:r>
                      <a:r>
                        <a:rPr lang="en-US" altLang="zh-TW" sz="1800" kern="1200" dirty="0" smtClean="0">
                          <a:solidFill>
                            <a:schemeClr val="dk1"/>
                          </a:solidFill>
                          <a:effectLst/>
                          <a:latin typeface="+mn-lt"/>
                          <a:ea typeface="+mn-ea"/>
                          <a:cs typeface="+mn-cs"/>
                        </a:rPr>
                        <a:t>17</a:t>
                      </a:r>
                      <a:r>
                        <a:rPr lang="zh-TW" altLang="zh-TW" sz="1800" kern="1200" dirty="0" smtClean="0">
                          <a:solidFill>
                            <a:schemeClr val="dk1"/>
                          </a:solidFill>
                          <a:effectLst/>
                          <a:latin typeface="+mn-lt"/>
                          <a:ea typeface="+mn-ea"/>
                          <a:cs typeface="+mn-cs"/>
                        </a:rPr>
                        <a:t>日起至</a:t>
                      </a:r>
                      <a:r>
                        <a:rPr lang="en-US" altLang="zh-TW" sz="1800" kern="1200" dirty="0" smtClean="0">
                          <a:solidFill>
                            <a:schemeClr val="dk1"/>
                          </a:solidFill>
                          <a:effectLst/>
                          <a:latin typeface="+mn-lt"/>
                          <a:ea typeface="+mn-ea"/>
                          <a:cs typeface="+mn-cs"/>
                        </a:rPr>
                        <a:t>109</a:t>
                      </a:r>
                      <a:r>
                        <a:rPr lang="zh-TW" altLang="zh-TW" sz="1800" kern="1200" dirty="0" smtClean="0">
                          <a:solidFill>
                            <a:schemeClr val="dk1"/>
                          </a:solidFill>
                          <a:effectLst/>
                          <a:latin typeface="+mn-lt"/>
                          <a:ea typeface="+mn-ea"/>
                          <a:cs typeface="+mn-cs"/>
                        </a:rPr>
                        <a:t>年</a:t>
                      </a:r>
                      <a:r>
                        <a:rPr lang="en-US" altLang="zh-TW" sz="1800" kern="1200" dirty="0" smtClean="0">
                          <a:solidFill>
                            <a:schemeClr val="dk1"/>
                          </a:solidFill>
                          <a:effectLst/>
                          <a:latin typeface="+mn-lt"/>
                          <a:ea typeface="+mn-ea"/>
                          <a:cs typeface="+mn-cs"/>
                        </a:rPr>
                        <a:t>7</a:t>
                      </a:r>
                      <a:r>
                        <a:rPr lang="zh-TW" altLang="zh-TW" sz="1800" kern="1200" dirty="0" smtClean="0">
                          <a:solidFill>
                            <a:schemeClr val="dk1"/>
                          </a:solidFill>
                          <a:effectLst/>
                          <a:latin typeface="+mn-lt"/>
                          <a:ea typeface="+mn-ea"/>
                          <a:cs typeface="+mn-cs"/>
                        </a:rPr>
                        <a:t>月</a:t>
                      </a:r>
                      <a:r>
                        <a:rPr lang="en-US" altLang="zh-TW" sz="1800" kern="1200" dirty="0" smtClean="0">
                          <a:solidFill>
                            <a:schemeClr val="dk1"/>
                          </a:solidFill>
                          <a:effectLst/>
                          <a:latin typeface="+mn-lt"/>
                          <a:ea typeface="+mn-ea"/>
                          <a:cs typeface="+mn-cs"/>
                        </a:rPr>
                        <a:t>31</a:t>
                      </a:r>
                      <a:r>
                        <a:rPr lang="zh-TW" altLang="zh-TW" sz="1800" kern="1200" dirty="0" smtClean="0">
                          <a:solidFill>
                            <a:schemeClr val="dk1"/>
                          </a:solidFill>
                          <a:effectLst/>
                          <a:latin typeface="+mn-lt"/>
                          <a:ea typeface="+mn-ea"/>
                          <a:cs typeface="+mn-cs"/>
                        </a:rPr>
                        <a:t>日止</a:t>
                      </a:r>
                      <a:endParaRPr lang="zh-TW" altLang="en-US" dirty="0"/>
                    </a:p>
                  </a:txBody>
                  <a:tcPr/>
                </a:tc>
                <a:extLst>
                  <a:ext uri="{0D108BD9-81ED-4DB2-BD59-A6C34878D82A}">
                    <a16:rowId xmlns:a16="http://schemas.microsoft.com/office/drawing/2014/main" val="10007"/>
                  </a:ext>
                </a:extLst>
              </a:tr>
              <a:tr h="370840">
                <a:tc>
                  <a:txBody>
                    <a:bodyPr/>
                    <a:lstStyle/>
                    <a:p>
                      <a:r>
                        <a:rPr lang="zh-TW" altLang="en-US" dirty="0" smtClean="0"/>
                        <a:t>徵件辦法</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hlinkClick r:id="rId4" action="ppaction://hlinkfile"/>
                        </a:rPr>
                        <a:t>微型課程徵件辦法</a:t>
                      </a:r>
                      <a:endParaRPr lang="zh-TW" altLang="en-US" dirty="0" smtClean="0"/>
                    </a:p>
                  </a:txBody>
                  <a:tcPr/>
                </a:tc>
                <a:extLst>
                  <a:ext uri="{0D108BD9-81ED-4DB2-BD59-A6C34878D82A}">
                    <a16:rowId xmlns:a16="http://schemas.microsoft.com/office/drawing/2014/main" val="1391052385"/>
                  </a:ext>
                </a:extLst>
              </a:tr>
              <a:tr h="370840">
                <a:tc>
                  <a:txBody>
                    <a:bodyPr/>
                    <a:lstStyle/>
                    <a:p>
                      <a:r>
                        <a:rPr lang="zh-TW" altLang="en-US" dirty="0" smtClean="0"/>
                        <a:t>方案網頁</a:t>
                      </a:r>
                      <a:endParaRPr lang="zh-TW" altLang="en-US" dirty="0"/>
                    </a:p>
                  </a:txBody>
                  <a:tcPr/>
                </a:tc>
                <a:tc>
                  <a:txBody>
                    <a:bodyPr/>
                    <a:lstStyle/>
                    <a:p>
                      <a:r>
                        <a:rPr lang="en-US" altLang="zh-TW" sz="1600" dirty="0" smtClean="0">
                          <a:hlinkClick r:id="rId5"/>
                        </a:rPr>
                        <a:t>http://www.ugsi2usr.nptu.edu.tw/files/11-1172-10182-1.php?Lang=zh-tw</a:t>
                      </a:r>
                      <a:endParaRPr lang="zh-TW" altLang="en-US" dirty="0"/>
                    </a:p>
                  </a:txBody>
                  <a:tcPr/>
                </a:tc>
                <a:extLst>
                  <a:ext uri="{0D108BD9-81ED-4DB2-BD59-A6C34878D82A}">
                    <a16:rowId xmlns:a16="http://schemas.microsoft.com/office/drawing/2014/main" val="3596991130"/>
                  </a:ext>
                </a:extLst>
              </a:tr>
            </a:tbl>
          </a:graphicData>
        </a:graphic>
      </p:graphicFrame>
      <p:sp>
        <p:nvSpPr>
          <p:cNvPr id="5" name="Google Shape;489;p39">
            <a:hlinkClick r:id="rId6" action="ppaction://hlinksldjump"/>
          </p:cNvPr>
          <p:cNvSpPr/>
          <p:nvPr/>
        </p:nvSpPr>
        <p:spPr>
          <a:xfrm>
            <a:off x="320884" y="6309320"/>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 name="標題 1"/>
          <p:cNvSpPr>
            <a:spLocks noGrp="1"/>
          </p:cNvSpPr>
          <p:nvPr>
            <p:ph type="title"/>
          </p:nvPr>
        </p:nvSpPr>
        <p:spPr>
          <a:xfrm>
            <a:off x="467544" y="260648"/>
            <a:ext cx="5770984" cy="706090"/>
          </a:xfrm>
        </p:spPr>
        <p:txBody>
          <a:bodyPr>
            <a:noAutofit/>
          </a:bodyPr>
          <a:lstStyle/>
          <a:p>
            <a:pPr algn="l"/>
            <a:r>
              <a:rPr lang="zh-TW" altLang="en-US" sz="3600" b="1" dirty="0"/>
              <a:t>微型課程</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20</a:t>
            </a:fld>
            <a:endParaRPr lang="zh-TW" altLang="en-US"/>
          </a:p>
        </p:txBody>
      </p:sp>
    </p:spTree>
    <p:extLst>
      <p:ext uri="{BB962C8B-B14F-4D97-AF65-F5344CB8AC3E}">
        <p14:creationId xmlns:p14="http://schemas.microsoft.com/office/powerpoint/2010/main" val="2261355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470214923"/>
              </p:ext>
            </p:extLst>
          </p:nvPr>
        </p:nvGraphicFramePr>
        <p:xfrm>
          <a:off x="518864" y="1150744"/>
          <a:ext cx="8229600" cy="2724488"/>
        </p:xfrm>
        <a:graphic>
          <a:graphicData uri="http://schemas.openxmlformats.org/drawingml/2006/table">
            <a:tbl>
              <a:tblPr firstRow="1" bandRow="1">
                <a:tableStyleId>{93296810-A885-4BE3-A3E7-6D5BEEA58F35}</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96000">
                <a:tc>
                  <a:txBody>
                    <a:bodyPr/>
                    <a:lstStyle/>
                    <a:p>
                      <a:r>
                        <a:rPr lang="zh-TW" altLang="en-US" dirty="0" smtClean="0"/>
                        <a:t>計畫類別</a:t>
                      </a:r>
                      <a:endParaRPr lang="zh-TW" altLang="en-US" dirty="0"/>
                    </a:p>
                  </a:txBody>
                  <a:tcPr/>
                </a:tc>
                <a:tc>
                  <a:txBody>
                    <a:bodyPr/>
                    <a:lstStyle/>
                    <a:p>
                      <a:r>
                        <a:rPr lang="zh-TW" altLang="en-US" dirty="0" smtClean="0"/>
                        <a:t>創新課程</a:t>
                      </a:r>
                      <a:endParaRPr lang="zh-TW" altLang="en-US" dirty="0"/>
                    </a:p>
                  </a:txBody>
                  <a:tcPr/>
                </a:tc>
                <a:extLst>
                  <a:ext uri="{0D108BD9-81ED-4DB2-BD59-A6C34878D82A}">
                    <a16:rowId xmlns:a16="http://schemas.microsoft.com/office/drawing/2014/main" val="319405675"/>
                  </a:ext>
                </a:extLst>
              </a:tr>
              <a:tr h="396000">
                <a:tc>
                  <a:txBody>
                    <a:bodyPr/>
                    <a:lstStyle/>
                    <a:p>
                      <a:r>
                        <a:rPr lang="zh-TW" altLang="en-US" dirty="0" smtClean="0"/>
                        <a:t>計畫名稱</a:t>
                      </a:r>
                      <a:endParaRPr lang="zh-TW" altLang="en-US" dirty="0"/>
                    </a:p>
                  </a:txBody>
                  <a:tcPr/>
                </a:tc>
                <a:tc>
                  <a:txBody>
                    <a:bodyPr/>
                    <a:lstStyle/>
                    <a:p>
                      <a:r>
                        <a:rPr lang="zh-TW" altLang="en-US" dirty="0" smtClean="0"/>
                        <a:t>跨領域共授課程</a:t>
                      </a:r>
                      <a:endParaRPr lang="zh-TW" altLang="en-US" dirty="0"/>
                    </a:p>
                  </a:txBody>
                  <a:tcPr/>
                </a:tc>
                <a:extLst>
                  <a:ext uri="{0D108BD9-81ED-4DB2-BD59-A6C34878D82A}">
                    <a16:rowId xmlns:a16="http://schemas.microsoft.com/office/drawing/2014/main" val="747342522"/>
                  </a:ext>
                </a:extLst>
              </a:tr>
              <a:tr h="744488">
                <a:tc>
                  <a:txBody>
                    <a:bodyPr/>
                    <a:lstStyle/>
                    <a:p>
                      <a:r>
                        <a:rPr lang="zh-TW" altLang="en-US" dirty="0" smtClean="0"/>
                        <a:t>計畫目的</a:t>
                      </a:r>
                      <a:endParaRPr lang="zh-TW" altLang="en-US" dirty="0"/>
                    </a:p>
                  </a:txBody>
                  <a:tcPr/>
                </a:tc>
                <a:tc>
                  <a:txBody>
                    <a:bodyPr/>
                    <a:lstStyle/>
                    <a:p>
                      <a:r>
                        <a:rPr lang="zh-TW" altLang="en-US" sz="1800" b="0" i="0" kern="1200" dirty="0" smtClean="0">
                          <a:solidFill>
                            <a:schemeClr val="dk1"/>
                          </a:solidFill>
                          <a:effectLst/>
                          <a:latin typeface="+mn-lt"/>
                          <a:ea typeface="+mn-ea"/>
                          <a:cs typeface="+mn-cs"/>
                        </a:rPr>
                        <a:t>推動跨領域之教學創新機制，鼓勵多位教師共同開授跨領域創新設計人才培育課程。</a:t>
                      </a:r>
                      <a:endParaRPr lang="zh-TW" altLang="en-US" sz="1800" b="0" i="0" kern="1200" dirty="0">
                        <a:solidFill>
                          <a:schemeClr val="dk1"/>
                        </a:solidFill>
                        <a:effectLst/>
                        <a:latin typeface="+mn-lt"/>
                        <a:ea typeface="+mn-ea"/>
                        <a:cs typeface="+mn-cs"/>
                      </a:endParaRPr>
                    </a:p>
                  </a:txBody>
                  <a:tcPr/>
                </a:tc>
                <a:extLst>
                  <a:ext uri="{0D108BD9-81ED-4DB2-BD59-A6C34878D82A}">
                    <a16:rowId xmlns:a16="http://schemas.microsoft.com/office/drawing/2014/main" val="1872330513"/>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申請對象</a:t>
                      </a:r>
                    </a:p>
                  </a:txBody>
                  <a:tcPr/>
                </a:tc>
                <a:tc>
                  <a:txBody>
                    <a:bodyPr/>
                    <a:lstStyle/>
                    <a:p>
                      <a:r>
                        <a:rPr lang="zh-TW" altLang="en-US" sz="1800" kern="1200" dirty="0" smtClean="0">
                          <a:effectLst/>
                        </a:rPr>
                        <a:t>教師</a:t>
                      </a:r>
                      <a:endParaRPr lang="zh-TW" altLang="en-US" dirty="0"/>
                    </a:p>
                  </a:txBody>
                  <a:tcPr/>
                </a:tc>
                <a:extLst>
                  <a:ext uri="{0D108BD9-81ED-4DB2-BD59-A6C34878D82A}">
                    <a16:rowId xmlns:a16="http://schemas.microsoft.com/office/drawing/2014/main" val="807780841"/>
                  </a:ext>
                </a:extLst>
              </a:tr>
              <a:tr h="396000">
                <a:tc>
                  <a:txBody>
                    <a:bodyPr/>
                    <a:lstStyle/>
                    <a:p>
                      <a:r>
                        <a:rPr lang="zh-TW" altLang="en-US" dirty="0" smtClean="0"/>
                        <a:t>經費補助</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effectLst/>
                          <a:latin typeface="+mn-lt"/>
                          <a:ea typeface="+mn-ea"/>
                          <a:cs typeface="+mn-cs"/>
                        </a:rPr>
                        <a:t>除鐘點費外，其他業務費上限</a:t>
                      </a:r>
                      <a:r>
                        <a:rPr lang="en-US" altLang="zh-TW" sz="1800" kern="1200" dirty="0" smtClean="0">
                          <a:solidFill>
                            <a:schemeClr val="dk1"/>
                          </a:solidFill>
                          <a:effectLst/>
                          <a:latin typeface="+mn-lt"/>
                          <a:ea typeface="+mn-ea"/>
                          <a:cs typeface="+mn-cs"/>
                        </a:rPr>
                        <a:t>5</a:t>
                      </a:r>
                      <a:r>
                        <a:rPr lang="zh-TW" altLang="en-US" sz="1800" kern="1200" dirty="0" smtClean="0">
                          <a:solidFill>
                            <a:schemeClr val="dk1"/>
                          </a:solidFill>
                          <a:effectLst/>
                          <a:latin typeface="+mn-lt"/>
                          <a:ea typeface="+mn-ea"/>
                          <a:cs typeface="+mn-cs"/>
                        </a:rPr>
                        <a:t>萬元</a:t>
                      </a:r>
                      <a:r>
                        <a:rPr lang="en-US" altLang="zh-TW" dirty="0" smtClean="0"/>
                        <a:t>(</a:t>
                      </a:r>
                      <a:r>
                        <a:rPr lang="zh-TW" altLang="zh-TW" sz="1800" kern="1200" dirty="0" smtClean="0">
                          <a:solidFill>
                            <a:schemeClr val="dk1"/>
                          </a:solidFill>
                          <a:effectLst/>
                          <a:latin typeface="+mn-lt"/>
                          <a:ea typeface="+mn-ea"/>
                          <a:cs typeface="+mn-cs"/>
                        </a:rPr>
                        <a:t>實際金額依審查結果核支</a:t>
                      </a:r>
                      <a:r>
                        <a:rPr lang="en-US" altLang="zh-TW" sz="1800" kern="1200" dirty="0" smtClean="0">
                          <a:solidFill>
                            <a:schemeClr val="dk1"/>
                          </a:solidFill>
                          <a:effectLst/>
                          <a:latin typeface="+mn-lt"/>
                          <a:ea typeface="+mn-ea"/>
                          <a:cs typeface="+mn-cs"/>
                        </a:rPr>
                        <a:t>)</a:t>
                      </a:r>
                      <a:endParaRPr lang="zh-TW" altLang="en-US" dirty="0" smtClean="0"/>
                    </a:p>
                  </a:txBody>
                  <a:tcPr/>
                </a:tc>
                <a:extLst>
                  <a:ext uri="{0D108BD9-81ED-4DB2-BD59-A6C34878D82A}">
                    <a16:rowId xmlns:a16="http://schemas.microsoft.com/office/drawing/2014/main" val="150003542"/>
                  </a:ext>
                </a:extLst>
              </a:tr>
              <a:tr h="396000">
                <a:tc>
                  <a:txBody>
                    <a:bodyPr/>
                    <a:lstStyle/>
                    <a:p>
                      <a:r>
                        <a:rPr lang="zh-TW" altLang="en-US" dirty="0" smtClean="0"/>
                        <a:t>補助項目</a:t>
                      </a:r>
                      <a:endParaRPr lang="zh-TW" altLang="en-US" dirty="0"/>
                    </a:p>
                  </a:txBody>
                  <a:tcPr/>
                </a:tc>
                <a:tc>
                  <a:txBody>
                    <a:bodyPr/>
                    <a:lstStyle/>
                    <a:p>
                      <a:r>
                        <a:rPr lang="zh-TW" altLang="en-US" sz="1800" b="0" i="0" kern="1200" dirty="0" smtClean="0">
                          <a:solidFill>
                            <a:schemeClr val="dk1"/>
                          </a:solidFill>
                          <a:effectLst/>
                          <a:latin typeface="+mn-lt"/>
                          <a:ea typeface="+mn-ea"/>
                          <a:cs typeface="+mn-cs"/>
                        </a:rPr>
                        <a:t>業務費</a:t>
                      </a:r>
                      <a:r>
                        <a:rPr lang="en-US" altLang="zh-TW" sz="1800" b="0" i="0" kern="1200" dirty="0" smtClean="0">
                          <a:solidFill>
                            <a:schemeClr val="dk1"/>
                          </a:solidFill>
                          <a:effectLst/>
                          <a:latin typeface="+mn-lt"/>
                          <a:ea typeface="+mn-ea"/>
                          <a:cs typeface="+mn-cs"/>
                        </a:rPr>
                        <a:t>(</a:t>
                      </a:r>
                      <a:r>
                        <a:rPr lang="zh-TW" altLang="en-US" sz="1800" b="0" i="0" kern="1200" dirty="0" smtClean="0">
                          <a:solidFill>
                            <a:schemeClr val="dk1"/>
                          </a:solidFill>
                          <a:effectLst/>
                          <a:latin typeface="+mn-lt"/>
                          <a:ea typeface="+mn-ea"/>
                          <a:cs typeface="+mn-cs"/>
                        </a:rPr>
                        <a:t>鐘點費、工讀費、印刷費、教材</a:t>
                      </a:r>
                      <a:r>
                        <a:rPr lang="en-US" altLang="zh-TW" sz="1800" b="0" i="0" kern="1200" dirty="0" smtClean="0">
                          <a:solidFill>
                            <a:schemeClr val="dk1"/>
                          </a:solidFill>
                          <a:effectLst/>
                          <a:latin typeface="+mn-lt"/>
                          <a:ea typeface="+mn-ea"/>
                          <a:cs typeface="+mn-cs"/>
                        </a:rPr>
                        <a:t>/</a:t>
                      </a:r>
                      <a:r>
                        <a:rPr lang="zh-TW" altLang="en-US" sz="1800" b="0" i="0" kern="1200" dirty="0" smtClean="0">
                          <a:solidFill>
                            <a:schemeClr val="dk1"/>
                          </a:solidFill>
                          <a:effectLst/>
                          <a:latin typeface="+mn-lt"/>
                          <a:ea typeface="+mn-ea"/>
                          <a:cs typeface="+mn-cs"/>
                        </a:rPr>
                        <a:t>材料費</a:t>
                      </a:r>
                      <a:r>
                        <a:rPr lang="en-US" altLang="zh-TW" sz="1800" b="0" i="0" kern="1200" dirty="0" smtClean="0">
                          <a:solidFill>
                            <a:schemeClr val="dk1"/>
                          </a:solidFill>
                          <a:effectLst/>
                          <a:latin typeface="+mn-lt"/>
                          <a:ea typeface="+mn-ea"/>
                          <a:cs typeface="+mn-cs"/>
                        </a:rPr>
                        <a:t>)</a:t>
                      </a:r>
                      <a:endParaRPr lang="zh-TW" altLang="en-US" dirty="0"/>
                    </a:p>
                  </a:txBody>
                  <a:tcPr/>
                </a:tc>
                <a:extLst>
                  <a:ext uri="{0D108BD9-81ED-4DB2-BD59-A6C34878D82A}">
                    <a16:rowId xmlns:a16="http://schemas.microsoft.com/office/drawing/2014/main" val="2099592374"/>
                  </a:ext>
                </a:extLst>
              </a:tr>
            </a:tbl>
          </a:graphicData>
        </a:graphic>
      </p:graphicFrame>
      <p:sp>
        <p:nvSpPr>
          <p:cNvPr id="6" name="標題 1"/>
          <p:cNvSpPr>
            <a:spLocks noGrp="1"/>
          </p:cNvSpPr>
          <p:nvPr>
            <p:ph type="title"/>
          </p:nvPr>
        </p:nvSpPr>
        <p:spPr>
          <a:xfrm>
            <a:off x="467544" y="260648"/>
            <a:ext cx="5770984" cy="706090"/>
          </a:xfrm>
        </p:spPr>
        <p:txBody>
          <a:bodyPr>
            <a:noAutofit/>
          </a:bodyPr>
          <a:lstStyle/>
          <a:p>
            <a:pPr algn="l"/>
            <a:r>
              <a:rPr lang="zh-TW" altLang="en-US" sz="3600" b="1" dirty="0"/>
              <a:t>跨領域共授課程</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21</a:t>
            </a:fld>
            <a:endParaRPr lang="zh-TW" altLang="en-US"/>
          </a:p>
        </p:txBody>
      </p:sp>
      <p:grpSp>
        <p:nvGrpSpPr>
          <p:cNvPr id="7" name="群組 6"/>
          <p:cNvGrpSpPr/>
          <p:nvPr/>
        </p:nvGrpSpPr>
        <p:grpSpPr>
          <a:xfrm>
            <a:off x="467544" y="5949280"/>
            <a:ext cx="802431" cy="680104"/>
            <a:chOff x="467544" y="5949280"/>
            <a:chExt cx="802431" cy="680104"/>
          </a:xfrm>
        </p:grpSpPr>
        <p:sp>
          <p:nvSpPr>
            <p:cNvPr id="9" name="文字方塊 8"/>
            <p:cNvSpPr txBox="1"/>
            <p:nvPr/>
          </p:nvSpPr>
          <p:spPr>
            <a:xfrm>
              <a:off x="467544" y="6165304"/>
              <a:ext cx="802431" cy="276999"/>
            </a:xfrm>
            <a:prstGeom prst="rect">
              <a:avLst/>
            </a:prstGeom>
            <a:noFill/>
            <a:ln>
              <a:noFill/>
            </a:ln>
          </p:spPr>
          <p:txBody>
            <a:bodyPr wrap="square" rtlCol="0">
              <a:spAutoFit/>
            </a:bodyPr>
            <a:lstStyle/>
            <a:p>
              <a:r>
                <a:rPr lang="zh-TW" altLang="en-US" sz="1200" b="1" dirty="0" smtClean="0">
                  <a:solidFill>
                    <a:schemeClr val="bg1">
                      <a:lumMod val="50000"/>
                    </a:schemeClr>
                  </a:solidFill>
                  <a:latin typeface="微軟正黑體" panose="020B0604030504040204" pitchFamily="34" charset="-120"/>
                  <a:ea typeface="微軟正黑體" panose="020B0604030504040204" pitchFamily="34" charset="-120"/>
                </a:rPr>
                <a:t>注意事</a:t>
              </a:r>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項</a:t>
              </a:r>
            </a:p>
          </p:txBody>
        </p:sp>
        <p:sp>
          <p:nvSpPr>
            <p:cNvPr id="10" name="橢圓形圖說文字 9"/>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916045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654563056"/>
              </p:ext>
            </p:extLst>
          </p:nvPr>
        </p:nvGraphicFramePr>
        <p:xfrm>
          <a:off x="518864" y="1161008"/>
          <a:ext cx="8229600" cy="4368800"/>
        </p:xfrm>
        <a:graphic>
          <a:graphicData uri="http://schemas.openxmlformats.org/drawingml/2006/table">
            <a:tbl>
              <a:tblPr firstRow="1" bandRow="1">
                <a:tableStyleId>{93296810-A885-4BE3-A3E7-6D5BEEA58F35}</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70840">
                <a:tc>
                  <a:txBody>
                    <a:bodyPr/>
                    <a:lstStyle/>
                    <a:p>
                      <a:r>
                        <a:rPr lang="zh-TW" altLang="en-US" dirty="0" smtClean="0"/>
                        <a:t>計畫類別</a:t>
                      </a:r>
                      <a:endParaRPr lang="zh-TW" altLang="en-US" dirty="0"/>
                    </a:p>
                  </a:txBody>
                  <a:tcPr/>
                </a:tc>
                <a:tc>
                  <a:txBody>
                    <a:bodyPr/>
                    <a:lstStyle/>
                    <a:p>
                      <a:r>
                        <a:rPr lang="zh-TW" altLang="en-US" dirty="0" smtClean="0"/>
                        <a:t>創新課程</a:t>
                      </a:r>
                      <a:endParaRPr lang="zh-TW" altLang="en-US" dirty="0"/>
                    </a:p>
                  </a:txBody>
                  <a:tcPr/>
                </a:tc>
                <a:extLst>
                  <a:ext uri="{0D108BD9-81ED-4DB2-BD59-A6C34878D82A}">
                    <a16:rowId xmlns:a16="http://schemas.microsoft.com/office/drawing/2014/main" val="319405675"/>
                  </a:ext>
                </a:extLst>
              </a:tr>
              <a:tr h="370840">
                <a:tc>
                  <a:txBody>
                    <a:bodyPr/>
                    <a:lstStyle/>
                    <a:p>
                      <a:r>
                        <a:rPr lang="zh-TW" altLang="en-US" dirty="0" smtClean="0"/>
                        <a:t>計畫名稱</a:t>
                      </a:r>
                      <a:endParaRPr lang="zh-TW" altLang="en-US" dirty="0"/>
                    </a:p>
                  </a:txBody>
                  <a:tcPr/>
                </a:tc>
                <a:tc>
                  <a:txBody>
                    <a:bodyPr/>
                    <a:lstStyle/>
                    <a:p>
                      <a:r>
                        <a:rPr lang="zh-TW" altLang="en-US" dirty="0" smtClean="0"/>
                        <a:t>跨領域共授課程</a:t>
                      </a:r>
                      <a:endParaRPr lang="zh-TW" altLang="en-US" dirty="0"/>
                    </a:p>
                  </a:txBody>
                  <a:tcPr/>
                </a:tc>
                <a:extLst>
                  <a:ext uri="{0D108BD9-81ED-4DB2-BD59-A6C34878D82A}">
                    <a16:rowId xmlns:a16="http://schemas.microsoft.com/office/drawing/2014/main" val="747342522"/>
                  </a:ext>
                </a:extLst>
              </a:tr>
              <a:tr h="1331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注意事項</a:t>
                      </a:r>
                    </a:p>
                    <a:p>
                      <a:endParaRPr lang="zh-TW" altLang="en-US" dirty="0"/>
                    </a:p>
                  </a:txBody>
                  <a:tcPr/>
                </a:tc>
                <a:tc>
                  <a:txBody>
                    <a:bodyPr/>
                    <a:lstStyle/>
                    <a:p>
                      <a:pPr marL="342900" indent="-342900">
                        <a:spcBef>
                          <a:spcPts val="600"/>
                        </a:spcBef>
                        <a:buFont typeface="+mj-lt"/>
                        <a:buAutoNum type="arabicPeriod"/>
                      </a:pPr>
                      <a:r>
                        <a:rPr lang="zh-TW" altLang="en-US" sz="1800" kern="1200" dirty="0" smtClean="0">
                          <a:effectLst/>
                        </a:rPr>
                        <a:t>依據本校「</a:t>
                      </a:r>
                      <a:r>
                        <a:rPr lang="zh-TW" altLang="en-US" sz="1800" kern="1200" dirty="0" smtClean="0">
                          <a:effectLst/>
                          <a:hlinkClick r:id="rId2" action="ppaction://hlinkfile"/>
                        </a:rPr>
                        <a:t>開設跨領域共授課程實施要點</a:t>
                      </a:r>
                      <a:r>
                        <a:rPr lang="zh-TW" altLang="en-US" sz="1800" kern="1200" dirty="0" smtClean="0">
                          <a:effectLst/>
                        </a:rPr>
                        <a:t>」辦理。</a:t>
                      </a:r>
                      <a:endParaRPr lang="en-US" altLang="zh-TW" sz="1800" kern="1200" dirty="0" smtClean="0">
                        <a:effectLst/>
                      </a:endParaRPr>
                    </a:p>
                    <a:p>
                      <a:pPr marL="342900" indent="-342900">
                        <a:spcBef>
                          <a:spcPts val="600"/>
                        </a:spcBef>
                        <a:buFont typeface="+mj-lt"/>
                        <a:buAutoNum type="arabicPeriod"/>
                      </a:pPr>
                      <a:r>
                        <a:rPr lang="zh-TW" altLang="en-US" sz="1800" b="1" kern="1200" dirty="0" smtClean="0">
                          <a:solidFill>
                            <a:srgbClr val="3333FF"/>
                          </a:solidFill>
                          <a:effectLst/>
                        </a:rPr>
                        <a:t>至少由兩位不同領域</a:t>
                      </a:r>
                      <a:r>
                        <a:rPr lang="en-US" altLang="zh-TW" sz="1800" b="1" kern="1200" dirty="0" smtClean="0">
                          <a:solidFill>
                            <a:srgbClr val="3333FF"/>
                          </a:solidFill>
                          <a:effectLst/>
                        </a:rPr>
                        <a:t>(</a:t>
                      </a:r>
                      <a:r>
                        <a:rPr lang="zh-TW" altLang="en-US" sz="1800" b="1" kern="1200" dirty="0" smtClean="0">
                          <a:solidFill>
                            <a:srgbClr val="3333FF"/>
                          </a:solidFill>
                          <a:effectLst/>
                        </a:rPr>
                        <a:t>跨院</a:t>
                      </a:r>
                      <a:r>
                        <a:rPr lang="en-US" altLang="zh-TW" sz="1800" b="1" kern="1200" dirty="0" smtClean="0">
                          <a:solidFill>
                            <a:srgbClr val="3333FF"/>
                          </a:solidFill>
                          <a:effectLst/>
                        </a:rPr>
                        <a:t>)</a:t>
                      </a:r>
                      <a:r>
                        <a:rPr lang="zh-TW" altLang="en-US" sz="1800" b="1" kern="1200" dirty="0" smtClean="0">
                          <a:solidFill>
                            <a:srgbClr val="3333FF"/>
                          </a:solidFill>
                          <a:effectLst/>
                        </a:rPr>
                        <a:t>之教師合作規劃共同開課</a:t>
                      </a:r>
                      <a:r>
                        <a:rPr lang="en-US" altLang="zh-TW" sz="1800" b="1" kern="1200" dirty="0" smtClean="0">
                          <a:solidFill>
                            <a:srgbClr val="3333FF"/>
                          </a:solidFill>
                          <a:effectLst/>
                          <a:latin typeface="+mn-lt"/>
                          <a:ea typeface="+mn-ea"/>
                          <a:cs typeface="+mn-cs"/>
                        </a:rPr>
                        <a:t>(</a:t>
                      </a:r>
                      <a:r>
                        <a:rPr lang="zh-TW" altLang="zh-TW" sz="1800" b="1" kern="1200" dirty="0" smtClean="0">
                          <a:solidFill>
                            <a:srgbClr val="3333FF"/>
                          </a:solidFill>
                          <a:effectLst/>
                          <a:latin typeface="+mn-lt"/>
                          <a:ea typeface="+mn-ea"/>
                          <a:cs typeface="+mn-cs"/>
                        </a:rPr>
                        <a:t>兩系均需有學生選課</a:t>
                      </a:r>
                      <a:r>
                        <a:rPr lang="en-US" altLang="zh-TW" sz="1800" b="1" kern="1200" dirty="0" smtClean="0">
                          <a:solidFill>
                            <a:srgbClr val="3333FF"/>
                          </a:solidFill>
                          <a:effectLst/>
                          <a:latin typeface="+mn-lt"/>
                          <a:ea typeface="+mn-ea"/>
                          <a:cs typeface="+mn-cs"/>
                        </a:rPr>
                        <a:t>)</a:t>
                      </a:r>
                      <a:r>
                        <a:rPr lang="zh-TW" altLang="en-US" sz="1800" kern="1200" dirty="0" smtClean="0">
                          <a:effectLst/>
                        </a:rPr>
                        <a:t>，設計具跨領域創新性內容之整合課程。</a:t>
                      </a:r>
                    </a:p>
                    <a:p>
                      <a:pPr marL="342900" indent="-342900">
                        <a:spcBef>
                          <a:spcPts val="600"/>
                        </a:spcBef>
                        <a:buFont typeface="+mj-lt"/>
                        <a:buAutoNum type="arabicPeriod"/>
                      </a:pPr>
                      <a:r>
                        <a:rPr lang="zh-TW" altLang="en-US" sz="1800" kern="1200" dirty="0" smtClean="0">
                          <a:effectLst/>
                        </a:rPr>
                        <a:t>參與共授課程之教師皆須全程出席授課，並指定一位主授教師負責統整相關教學與學生成績等事項。</a:t>
                      </a:r>
                    </a:p>
                    <a:p>
                      <a:pPr marL="342900" indent="-342900">
                        <a:spcBef>
                          <a:spcPts val="600"/>
                        </a:spcBef>
                        <a:buFont typeface="+mj-lt"/>
                        <a:buAutoNum type="arabicPeriod"/>
                      </a:pPr>
                      <a:r>
                        <a:rPr lang="zh-TW" altLang="zh-TW" sz="1800" kern="1200" dirty="0" smtClean="0">
                          <a:solidFill>
                            <a:schemeClr val="dk1"/>
                          </a:solidFill>
                          <a:effectLst/>
                          <a:latin typeface="+mn-lt"/>
                          <a:ea typeface="+mn-ea"/>
                          <a:cs typeface="+mn-cs"/>
                        </a:rPr>
                        <a:t>首次申請之課程，經主授教師所屬系</a:t>
                      </a:r>
                      <a:r>
                        <a:rPr lang="en-US" altLang="zh-TW" sz="1800" kern="1200" dirty="0" smtClean="0">
                          <a:solidFill>
                            <a:schemeClr val="dk1"/>
                          </a:solidFill>
                          <a:effectLst/>
                          <a:latin typeface="+mn-lt"/>
                          <a:ea typeface="+mn-ea"/>
                          <a:cs typeface="+mn-cs"/>
                        </a:rPr>
                        <a:t>(</a:t>
                      </a:r>
                      <a:r>
                        <a:rPr lang="zh-TW" altLang="zh-TW" sz="1800" kern="1200" dirty="0" smtClean="0">
                          <a:solidFill>
                            <a:schemeClr val="dk1"/>
                          </a:solidFill>
                          <a:effectLst/>
                          <a:latin typeface="+mn-lt"/>
                          <a:ea typeface="+mn-ea"/>
                          <a:cs typeface="+mn-cs"/>
                        </a:rPr>
                        <a:t>所、中心、學位學程</a:t>
                      </a:r>
                      <a:r>
                        <a:rPr lang="en-US" altLang="zh-TW" sz="1800" kern="1200" dirty="0" smtClean="0">
                          <a:solidFill>
                            <a:schemeClr val="dk1"/>
                          </a:solidFill>
                          <a:effectLst/>
                          <a:latin typeface="+mn-lt"/>
                          <a:ea typeface="+mn-ea"/>
                          <a:cs typeface="+mn-cs"/>
                        </a:rPr>
                        <a:t>)</a:t>
                      </a:r>
                      <a:r>
                        <a:rPr lang="zh-TW" altLang="zh-TW" sz="1800" kern="1200" dirty="0" smtClean="0">
                          <a:solidFill>
                            <a:schemeClr val="dk1"/>
                          </a:solidFill>
                          <a:effectLst/>
                          <a:latin typeface="+mn-lt"/>
                          <a:ea typeface="+mn-ea"/>
                          <a:cs typeface="+mn-cs"/>
                        </a:rPr>
                        <a:t>級、院級課程委員會審議，並經校課程委員會審議通過後，始得向教學資源中心申請</a:t>
                      </a:r>
                      <a:r>
                        <a:rPr lang="zh-TW" altLang="en-US" sz="1800" kern="1200" dirty="0" smtClean="0">
                          <a:solidFill>
                            <a:schemeClr val="dk1"/>
                          </a:solidFill>
                          <a:effectLst/>
                          <a:latin typeface="+mn-lt"/>
                          <a:ea typeface="+mn-ea"/>
                          <a:cs typeface="+mn-cs"/>
                        </a:rPr>
                        <a:t>。</a:t>
                      </a:r>
                      <a:endParaRPr lang="zh-TW" altLang="en-US" dirty="0"/>
                    </a:p>
                  </a:txBody>
                  <a:tcPr/>
                </a:tc>
                <a:extLst>
                  <a:ext uri="{0D108BD9-81ED-4DB2-BD59-A6C34878D82A}">
                    <a16:rowId xmlns:a16="http://schemas.microsoft.com/office/drawing/2014/main" val="2185488193"/>
                  </a:ext>
                </a:extLst>
              </a:tr>
              <a:tr h="370840">
                <a:tc>
                  <a:txBody>
                    <a:bodyPr/>
                    <a:lstStyle/>
                    <a:p>
                      <a:r>
                        <a:rPr lang="zh-TW" altLang="en-US" dirty="0" smtClean="0"/>
                        <a:t>執行期程</a:t>
                      </a:r>
                      <a:endParaRPr lang="zh-TW" altLang="en-US" dirty="0"/>
                    </a:p>
                  </a:txBody>
                  <a:tcPr/>
                </a:tc>
                <a:tc>
                  <a:txBody>
                    <a:bodyPr/>
                    <a:lstStyle/>
                    <a:p>
                      <a:r>
                        <a:rPr lang="en-US" altLang="zh-TW" sz="1800" kern="1200" dirty="0" smtClean="0">
                          <a:solidFill>
                            <a:schemeClr val="dk1"/>
                          </a:solidFill>
                          <a:effectLst/>
                          <a:latin typeface="+mn-lt"/>
                          <a:ea typeface="+mn-ea"/>
                          <a:cs typeface="+mn-cs"/>
                        </a:rPr>
                        <a:t>109</a:t>
                      </a:r>
                      <a:r>
                        <a:rPr lang="zh-TW" altLang="zh-TW" sz="1800" kern="1200" dirty="0" smtClean="0">
                          <a:solidFill>
                            <a:schemeClr val="dk1"/>
                          </a:solidFill>
                          <a:effectLst/>
                          <a:latin typeface="+mn-lt"/>
                          <a:ea typeface="+mn-ea"/>
                          <a:cs typeface="+mn-cs"/>
                        </a:rPr>
                        <a:t>年</a:t>
                      </a:r>
                      <a:r>
                        <a:rPr lang="en-US" altLang="zh-TW" sz="1800" kern="1200" dirty="0" smtClean="0">
                          <a:solidFill>
                            <a:schemeClr val="dk1"/>
                          </a:solidFill>
                          <a:effectLst/>
                          <a:latin typeface="+mn-lt"/>
                          <a:ea typeface="+mn-ea"/>
                          <a:cs typeface="+mn-cs"/>
                        </a:rPr>
                        <a:t>2</a:t>
                      </a:r>
                      <a:r>
                        <a:rPr lang="zh-TW" altLang="zh-TW" sz="1800" kern="1200" dirty="0" smtClean="0">
                          <a:solidFill>
                            <a:schemeClr val="dk1"/>
                          </a:solidFill>
                          <a:effectLst/>
                          <a:latin typeface="+mn-lt"/>
                          <a:ea typeface="+mn-ea"/>
                          <a:cs typeface="+mn-cs"/>
                        </a:rPr>
                        <a:t>月</a:t>
                      </a:r>
                      <a:r>
                        <a:rPr lang="en-US" altLang="zh-TW" sz="1800" kern="1200" dirty="0" smtClean="0">
                          <a:solidFill>
                            <a:schemeClr val="dk1"/>
                          </a:solidFill>
                          <a:effectLst/>
                          <a:latin typeface="+mn-lt"/>
                          <a:ea typeface="+mn-ea"/>
                          <a:cs typeface="+mn-cs"/>
                        </a:rPr>
                        <a:t>17</a:t>
                      </a:r>
                      <a:r>
                        <a:rPr lang="zh-TW" altLang="zh-TW" sz="1800" kern="1200" dirty="0" smtClean="0">
                          <a:solidFill>
                            <a:schemeClr val="dk1"/>
                          </a:solidFill>
                          <a:effectLst/>
                          <a:latin typeface="+mn-lt"/>
                          <a:ea typeface="+mn-ea"/>
                          <a:cs typeface="+mn-cs"/>
                        </a:rPr>
                        <a:t>日起至</a:t>
                      </a:r>
                      <a:r>
                        <a:rPr lang="en-US" altLang="zh-TW" sz="1800" kern="1200" dirty="0" smtClean="0">
                          <a:solidFill>
                            <a:schemeClr val="dk1"/>
                          </a:solidFill>
                          <a:effectLst/>
                          <a:latin typeface="+mn-lt"/>
                          <a:ea typeface="+mn-ea"/>
                          <a:cs typeface="+mn-cs"/>
                        </a:rPr>
                        <a:t>109</a:t>
                      </a:r>
                      <a:r>
                        <a:rPr lang="zh-TW" altLang="zh-TW" sz="1800" kern="1200" dirty="0" smtClean="0">
                          <a:solidFill>
                            <a:schemeClr val="dk1"/>
                          </a:solidFill>
                          <a:effectLst/>
                          <a:latin typeface="+mn-lt"/>
                          <a:ea typeface="+mn-ea"/>
                          <a:cs typeface="+mn-cs"/>
                        </a:rPr>
                        <a:t>年</a:t>
                      </a:r>
                      <a:r>
                        <a:rPr lang="en-US" altLang="zh-TW" sz="1800" kern="1200" dirty="0" smtClean="0">
                          <a:solidFill>
                            <a:schemeClr val="dk1"/>
                          </a:solidFill>
                          <a:effectLst/>
                          <a:latin typeface="+mn-lt"/>
                          <a:ea typeface="+mn-ea"/>
                          <a:cs typeface="+mn-cs"/>
                        </a:rPr>
                        <a:t>7</a:t>
                      </a:r>
                      <a:r>
                        <a:rPr lang="zh-TW" altLang="zh-TW" sz="1800" kern="1200" dirty="0" smtClean="0">
                          <a:solidFill>
                            <a:schemeClr val="dk1"/>
                          </a:solidFill>
                          <a:effectLst/>
                          <a:latin typeface="+mn-lt"/>
                          <a:ea typeface="+mn-ea"/>
                          <a:cs typeface="+mn-cs"/>
                        </a:rPr>
                        <a:t>月</a:t>
                      </a:r>
                      <a:r>
                        <a:rPr lang="en-US" altLang="zh-TW" sz="1800" kern="1200" dirty="0" smtClean="0">
                          <a:solidFill>
                            <a:schemeClr val="dk1"/>
                          </a:solidFill>
                          <a:effectLst/>
                          <a:latin typeface="+mn-lt"/>
                          <a:ea typeface="+mn-ea"/>
                          <a:cs typeface="+mn-cs"/>
                        </a:rPr>
                        <a:t>31</a:t>
                      </a:r>
                      <a:r>
                        <a:rPr lang="zh-TW" altLang="zh-TW" sz="1800" kern="1200" dirty="0" smtClean="0">
                          <a:solidFill>
                            <a:schemeClr val="dk1"/>
                          </a:solidFill>
                          <a:effectLst/>
                          <a:latin typeface="+mn-lt"/>
                          <a:ea typeface="+mn-ea"/>
                          <a:cs typeface="+mn-cs"/>
                        </a:rPr>
                        <a:t>日止。</a:t>
                      </a:r>
                      <a:endParaRPr lang="zh-TW" altLang="en-US" dirty="0"/>
                    </a:p>
                  </a:txBody>
                  <a:tcPr/>
                </a:tc>
                <a:extLst>
                  <a:ext uri="{0D108BD9-81ED-4DB2-BD59-A6C34878D82A}">
                    <a16:rowId xmlns:a16="http://schemas.microsoft.com/office/drawing/2014/main" val="10007"/>
                  </a:ext>
                </a:extLst>
              </a:tr>
              <a:tr h="370840">
                <a:tc>
                  <a:txBody>
                    <a:bodyPr/>
                    <a:lstStyle/>
                    <a:p>
                      <a:r>
                        <a:rPr lang="zh-TW" altLang="en-US" dirty="0" smtClean="0"/>
                        <a:t>徵件辦法</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hlinkClick r:id="rId3" action="ppaction://hlinkfile"/>
                        </a:rPr>
                        <a:t>跨領域共授課程徵件辦法</a:t>
                      </a:r>
                      <a:endParaRPr lang="zh-TW" altLang="en-US" dirty="0" smtClean="0"/>
                    </a:p>
                  </a:txBody>
                  <a:tcPr/>
                </a:tc>
                <a:extLst>
                  <a:ext uri="{0D108BD9-81ED-4DB2-BD59-A6C34878D82A}">
                    <a16:rowId xmlns:a16="http://schemas.microsoft.com/office/drawing/2014/main" val="1391052385"/>
                  </a:ext>
                </a:extLst>
              </a:tr>
              <a:tr h="370840">
                <a:tc>
                  <a:txBody>
                    <a:bodyPr/>
                    <a:lstStyle/>
                    <a:p>
                      <a:r>
                        <a:rPr lang="zh-TW" altLang="en-US" dirty="0" smtClean="0"/>
                        <a:t>方案網頁</a:t>
                      </a:r>
                      <a:endParaRPr lang="zh-TW" altLang="en-US" dirty="0"/>
                    </a:p>
                  </a:txBody>
                  <a:tcPr/>
                </a:tc>
                <a:tc>
                  <a:txBody>
                    <a:bodyPr/>
                    <a:lstStyle/>
                    <a:p>
                      <a:r>
                        <a:rPr lang="en-US" altLang="zh-TW" sz="1600" dirty="0" smtClean="0">
                          <a:hlinkClick r:id="rId4"/>
                        </a:rPr>
                        <a:t>http://www.ugsi2usr.nptu.edu.tw/files/11-1172-10184-1.php?Lang=zh-tw</a:t>
                      </a:r>
                      <a:endParaRPr lang="zh-TW" altLang="en-US" dirty="0"/>
                    </a:p>
                  </a:txBody>
                  <a:tcPr/>
                </a:tc>
                <a:extLst>
                  <a:ext uri="{0D108BD9-81ED-4DB2-BD59-A6C34878D82A}">
                    <a16:rowId xmlns:a16="http://schemas.microsoft.com/office/drawing/2014/main" val="3596991130"/>
                  </a:ext>
                </a:extLst>
              </a:tr>
            </a:tbl>
          </a:graphicData>
        </a:graphic>
      </p:graphicFrame>
      <p:sp>
        <p:nvSpPr>
          <p:cNvPr id="6" name="Google Shape;489;p39">
            <a:hlinkClick r:id="rId5" action="ppaction://hlinksldjump"/>
          </p:cNvPr>
          <p:cNvSpPr/>
          <p:nvPr/>
        </p:nvSpPr>
        <p:spPr>
          <a:xfrm>
            <a:off x="320884" y="6309320"/>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 name="標題 1"/>
          <p:cNvSpPr>
            <a:spLocks noGrp="1"/>
          </p:cNvSpPr>
          <p:nvPr>
            <p:ph type="title"/>
          </p:nvPr>
        </p:nvSpPr>
        <p:spPr>
          <a:xfrm>
            <a:off x="467544" y="260648"/>
            <a:ext cx="5770984" cy="706090"/>
          </a:xfrm>
        </p:spPr>
        <p:txBody>
          <a:bodyPr>
            <a:noAutofit/>
          </a:bodyPr>
          <a:lstStyle/>
          <a:p>
            <a:pPr algn="l"/>
            <a:r>
              <a:rPr lang="zh-TW" altLang="en-US" sz="3600" b="1" dirty="0"/>
              <a:t>跨領域共授課程</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22</a:t>
            </a:fld>
            <a:endParaRPr lang="zh-TW" altLang="en-US"/>
          </a:p>
        </p:txBody>
      </p:sp>
    </p:spTree>
    <p:extLst>
      <p:ext uri="{BB962C8B-B14F-4D97-AF65-F5344CB8AC3E}">
        <p14:creationId xmlns:p14="http://schemas.microsoft.com/office/powerpoint/2010/main" val="3856764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65614604"/>
              </p:ext>
            </p:extLst>
          </p:nvPr>
        </p:nvGraphicFramePr>
        <p:xfrm>
          <a:off x="467544" y="1124744"/>
          <a:ext cx="8229600" cy="3254512"/>
        </p:xfrm>
        <a:graphic>
          <a:graphicData uri="http://schemas.openxmlformats.org/drawingml/2006/table">
            <a:tbl>
              <a:tblPr firstRow="1" bandRow="1">
                <a:tableStyleId>{93296810-A885-4BE3-A3E7-6D5BEEA58F35}</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96000">
                <a:tc>
                  <a:txBody>
                    <a:bodyPr/>
                    <a:lstStyle/>
                    <a:p>
                      <a:r>
                        <a:rPr lang="zh-TW" altLang="en-US" dirty="0" smtClean="0"/>
                        <a:t>計畫類別</a:t>
                      </a:r>
                      <a:endParaRPr lang="zh-TW" altLang="en-US" dirty="0"/>
                    </a:p>
                  </a:txBody>
                  <a:tcPr/>
                </a:tc>
                <a:tc>
                  <a:txBody>
                    <a:bodyPr/>
                    <a:lstStyle/>
                    <a:p>
                      <a:r>
                        <a:rPr lang="zh-TW" altLang="en-US" dirty="0" smtClean="0"/>
                        <a:t>創新課程</a:t>
                      </a:r>
                      <a:endParaRPr lang="zh-TW" altLang="en-US" dirty="0"/>
                    </a:p>
                  </a:txBody>
                  <a:tcPr/>
                </a:tc>
                <a:extLst>
                  <a:ext uri="{0D108BD9-81ED-4DB2-BD59-A6C34878D82A}">
                    <a16:rowId xmlns:a16="http://schemas.microsoft.com/office/drawing/2014/main" val="319405675"/>
                  </a:ext>
                </a:extLst>
              </a:tr>
              <a:tr h="396000">
                <a:tc>
                  <a:txBody>
                    <a:bodyPr/>
                    <a:lstStyle/>
                    <a:p>
                      <a:r>
                        <a:rPr lang="zh-TW" altLang="en-US" dirty="0" smtClean="0"/>
                        <a:t>計畫名稱</a:t>
                      </a:r>
                      <a:endParaRPr lang="zh-TW" altLang="en-US" dirty="0"/>
                    </a:p>
                  </a:txBody>
                  <a:tcPr/>
                </a:tc>
                <a:tc>
                  <a:txBody>
                    <a:bodyPr/>
                    <a:lstStyle/>
                    <a:p>
                      <a:r>
                        <a:rPr lang="zh-TW" altLang="en-US" dirty="0" smtClean="0"/>
                        <a:t>總整課程</a:t>
                      </a:r>
                      <a:endParaRPr lang="zh-TW" altLang="en-US" dirty="0"/>
                    </a:p>
                  </a:txBody>
                  <a:tcPr/>
                </a:tc>
                <a:extLst>
                  <a:ext uri="{0D108BD9-81ED-4DB2-BD59-A6C34878D82A}">
                    <a16:rowId xmlns:a16="http://schemas.microsoft.com/office/drawing/2014/main" val="747342522"/>
                  </a:ext>
                </a:extLst>
              </a:tr>
              <a:tr h="986512">
                <a:tc>
                  <a:txBody>
                    <a:bodyPr/>
                    <a:lstStyle/>
                    <a:p>
                      <a:r>
                        <a:rPr lang="zh-TW" altLang="en-US" dirty="0" smtClean="0"/>
                        <a:t>計畫目的</a:t>
                      </a:r>
                      <a:endParaRPr lang="zh-TW" altLang="en-US" dirty="0"/>
                    </a:p>
                  </a:txBody>
                  <a:tcPr/>
                </a:tc>
                <a:tc>
                  <a:txBody>
                    <a:bodyPr/>
                    <a:lstStyle/>
                    <a:p>
                      <a:pPr lvl="0"/>
                      <a:r>
                        <a:rPr lang="zh-TW" altLang="zh-TW" sz="1800" kern="1200" dirty="0" smtClean="0">
                          <a:solidFill>
                            <a:schemeClr val="dk1"/>
                          </a:solidFill>
                          <a:effectLst/>
                          <a:latin typeface="+mn-lt"/>
                          <a:ea typeface="+mn-ea"/>
                          <a:cs typeface="+mn-cs"/>
                        </a:rPr>
                        <a:t>鼓勵各學系開設總結性整合式課程，提供學系藉由「學生核心能力達成情形」以檢視大學四年之學習成效，落實學用合一，具備就業競爭力之目的。</a:t>
                      </a:r>
                      <a:endParaRPr lang="zh-TW" altLang="zh-TW" sz="1800" kern="1200" dirty="0">
                        <a:solidFill>
                          <a:schemeClr val="dk1"/>
                        </a:solidFill>
                        <a:effectLst/>
                        <a:latin typeface="+mn-lt"/>
                        <a:ea typeface="+mn-ea"/>
                        <a:cs typeface="+mn-cs"/>
                      </a:endParaRPr>
                    </a:p>
                  </a:txBody>
                  <a:tcPr/>
                </a:tc>
                <a:extLst>
                  <a:ext uri="{0D108BD9-81ED-4DB2-BD59-A6C34878D82A}">
                    <a16:rowId xmlns:a16="http://schemas.microsoft.com/office/drawing/2014/main" val="1872330513"/>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申請對象</a:t>
                      </a:r>
                    </a:p>
                  </a:txBody>
                  <a:tcPr/>
                </a:tc>
                <a:tc>
                  <a:txBody>
                    <a:bodyPr/>
                    <a:lstStyle/>
                    <a:p>
                      <a:r>
                        <a:rPr lang="zh-TW" altLang="en-US" sz="1800" kern="1200" dirty="0" smtClean="0">
                          <a:effectLst/>
                        </a:rPr>
                        <a:t>教師</a:t>
                      </a:r>
                      <a:endParaRPr lang="zh-TW" altLang="en-US" dirty="0"/>
                    </a:p>
                  </a:txBody>
                  <a:tcPr/>
                </a:tc>
                <a:extLst>
                  <a:ext uri="{0D108BD9-81ED-4DB2-BD59-A6C34878D82A}">
                    <a16:rowId xmlns:a16="http://schemas.microsoft.com/office/drawing/2014/main" val="807780841"/>
                  </a:ext>
                </a:extLst>
              </a:tr>
              <a:tr h="396000">
                <a:tc>
                  <a:txBody>
                    <a:bodyPr/>
                    <a:lstStyle/>
                    <a:p>
                      <a:r>
                        <a:rPr lang="zh-TW" altLang="en-US" dirty="0" smtClean="0"/>
                        <a:t>經費補助</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effectLst/>
                          <a:latin typeface="+mn-lt"/>
                          <a:ea typeface="+mn-ea"/>
                          <a:cs typeface="+mn-cs"/>
                        </a:rPr>
                        <a:t>上限</a:t>
                      </a:r>
                      <a:r>
                        <a:rPr lang="en-US" altLang="zh-TW" sz="1800" kern="1200" dirty="0" smtClean="0">
                          <a:solidFill>
                            <a:schemeClr val="dk1"/>
                          </a:solidFill>
                          <a:effectLst/>
                          <a:latin typeface="+mn-lt"/>
                          <a:ea typeface="+mn-ea"/>
                          <a:cs typeface="+mn-cs"/>
                        </a:rPr>
                        <a:t>8</a:t>
                      </a:r>
                      <a:r>
                        <a:rPr lang="zh-TW" altLang="zh-TW" sz="1800" kern="1200" dirty="0" smtClean="0">
                          <a:solidFill>
                            <a:schemeClr val="dk1"/>
                          </a:solidFill>
                          <a:effectLst/>
                          <a:latin typeface="+mn-lt"/>
                          <a:ea typeface="+mn-ea"/>
                          <a:cs typeface="+mn-cs"/>
                        </a:rPr>
                        <a:t>萬</a:t>
                      </a:r>
                      <a:r>
                        <a:rPr lang="zh-TW" altLang="en-US" sz="1800" kern="1200" dirty="0" smtClean="0">
                          <a:solidFill>
                            <a:schemeClr val="dk1"/>
                          </a:solidFill>
                          <a:effectLst/>
                          <a:latin typeface="+mn-lt"/>
                          <a:ea typeface="+mn-ea"/>
                          <a:cs typeface="+mn-cs"/>
                        </a:rPr>
                        <a:t>元</a:t>
                      </a:r>
                      <a:r>
                        <a:rPr lang="en-US" altLang="zh-TW" dirty="0" smtClean="0"/>
                        <a:t>(</a:t>
                      </a:r>
                      <a:r>
                        <a:rPr lang="zh-TW" altLang="zh-TW" sz="1800" kern="1200" dirty="0" smtClean="0">
                          <a:solidFill>
                            <a:schemeClr val="dk1"/>
                          </a:solidFill>
                          <a:effectLst/>
                          <a:latin typeface="+mn-lt"/>
                          <a:ea typeface="+mn-ea"/>
                          <a:cs typeface="+mn-cs"/>
                        </a:rPr>
                        <a:t>實際金額依審查結果核支</a:t>
                      </a:r>
                      <a:r>
                        <a:rPr lang="en-US" altLang="zh-TW" sz="1800" kern="1200" dirty="0" smtClean="0">
                          <a:solidFill>
                            <a:schemeClr val="dk1"/>
                          </a:solidFill>
                          <a:effectLst/>
                          <a:latin typeface="+mn-lt"/>
                          <a:ea typeface="+mn-ea"/>
                          <a:cs typeface="+mn-cs"/>
                        </a:rPr>
                        <a:t>)</a:t>
                      </a:r>
                      <a:endParaRPr lang="zh-TW" altLang="en-US" dirty="0" smtClean="0"/>
                    </a:p>
                  </a:txBody>
                  <a:tcPr/>
                </a:tc>
                <a:extLst>
                  <a:ext uri="{0D108BD9-81ED-4DB2-BD59-A6C34878D82A}">
                    <a16:rowId xmlns:a16="http://schemas.microsoft.com/office/drawing/2014/main" val="150003542"/>
                  </a:ext>
                </a:extLst>
              </a:tr>
              <a:tr h="684000">
                <a:tc>
                  <a:txBody>
                    <a:bodyPr/>
                    <a:lstStyle/>
                    <a:p>
                      <a:r>
                        <a:rPr lang="zh-TW" altLang="en-US" dirty="0" smtClean="0"/>
                        <a:t>補助項目</a:t>
                      </a:r>
                      <a:endParaRPr lang="zh-TW" altLang="en-US" dirty="0"/>
                    </a:p>
                  </a:txBody>
                  <a:tcPr/>
                </a:tc>
                <a:tc>
                  <a:txBody>
                    <a:bodyPr/>
                    <a:lstStyle/>
                    <a:p>
                      <a:r>
                        <a:rPr lang="zh-TW" altLang="en-US" sz="1800" b="0" i="0" kern="1200" dirty="0" smtClean="0">
                          <a:solidFill>
                            <a:schemeClr val="dk1"/>
                          </a:solidFill>
                          <a:effectLst/>
                          <a:latin typeface="+mn-lt"/>
                          <a:ea typeface="+mn-ea"/>
                          <a:cs typeface="+mn-cs"/>
                        </a:rPr>
                        <a:t>講座鐘點費、諮詢費、指導費、稿費、二代補充保費、印刷費、教材耗材費、國內旅費</a:t>
                      </a:r>
                      <a:r>
                        <a:rPr lang="en-US" altLang="zh-TW" sz="1800" b="0" i="0" kern="1200" dirty="0" smtClean="0">
                          <a:solidFill>
                            <a:schemeClr val="dk1"/>
                          </a:solidFill>
                          <a:effectLst/>
                          <a:latin typeface="+mn-lt"/>
                          <a:ea typeface="+mn-ea"/>
                          <a:cs typeface="+mn-cs"/>
                        </a:rPr>
                        <a:t>/</a:t>
                      </a:r>
                      <a:r>
                        <a:rPr lang="zh-TW" altLang="en-US" sz="1800" b="0" i="0" kern="1200" dirty="0" smtClean="0">
                          <a:solidFill>
                            <a:schemeClr val="dk1"/>
                          </a:solidFill>
                          <a:effectLst/>
                          <a:latin typeface="+mn-lt"/>
                          <a:ea typeface="+mn-ea"/>
                          <a:cs typeface="+mn-cs"/>
                        </a:rPr>
                        <a:t>租車費、膳宿費、保險費、工讀費、雜支</a:t>
                      </a:r>
                      <a:endParaRPr lang="zh-TW" altLang="en-US" dirty="0"/>
                    </a:p>
                  </a:txBody>
                  <a:tcPr/>
                </a:tc>
                <a:extLst>
                  <a:ext uri="{0D108BD9-81ED-4DB2-BD59-A6C34878D82A}">
                    <a16:rowId xmlns:a16="http://schemas.microsoft.com/office/drawing/2014/main" val="2099592374"/>
                  </a:ext>
                </a:extLst>
              </a:tr>
            </a:tbl>
          </a:graphicData>
        </a:graphic>
      </p:graphicFrame>
      <p:sp>
        <p:nvSpPr>
          <p:cNvPr id="8" name="標題 1"/>
          <p:cNvSpPr>
            <a:spLocks noGrp="1"/>
          </p:cNvSpPr>
          <p:nvPr>
            <p:ph type="title"/>
          </p:nvPr>
        </p:nvSpPr>
        <p:spPr>
          <a:xfrm>
            <a:off x="467544" y="260648"/>
            <a:ext cx="5770984" cy="706090"/>
          </a:xfrm>
        </p:spPr>
        <p:txBody>
          <a:bodyPr>
            <a:noAutofit/>
          </a:bodyPr>
          <a:lstStyle/>
          <a:p>
            <a:pPr algn="l"/>
            <a:r>
              <a:rPr lang="zh-TW" altLang="en-US" sz="3600" b="1" dirty="0"/>
              <a:t>總整課程</a:t>
            </a:r>
          </a:p>
        </p:txBody>
      </p:sp>
      <p:sp>
        <p:nvSpPr>
          <p:cNvPr id="7" name="投影片編號版面配置區 6"/>
          <p:cNvSpPr>
            <a:spLocks noGrp="1"/>
          </p:cNvSpPr>
          <p:nvPr>
            <p:ph type="sldNum" sz="quarter" idx="12"/>
          </p:nvPr>
        </p:nvSpPr>
        <p:spPr/>
        <p:txBody>
          <a:bodyPr/>
          <a:lstStyle/>
          <a:p>
            <a:fld id="{62C147BD-F43C-426F-A176-6F785A4ABD07}" type="slidenum">
              <a:rPr lang="zh-TW" altLang="en-US" smtClean="0"/>
              <a:t>23</a:t>
            </a:fld>
            <a:endParaRPr lang="zh-TW" altLang="en-US"/>
          </a:p>
        </p:txBody>
      </p:sp>
      <p:grpSp>
        <p:nvGrpSpPr>
          <p:cNvPr id="6" name="群組 5"/>
          <p:cNvGrpSpPr/>
          <p:nvPr/>
        </p:nvGrpSpPr>
        <p:grpSpPr>
          <a:xfrm>
            <a:off x="467544" y="5949280"/>
            <a:ext cx="802431" cy="680104"/>
            <a:chOff x="467544" y="5949280"/>
            <a:chExt cx="802431" cy="680104"/>
          </a:xfrm>
        </p:grpSpPr>
        <p:sp>
          <p:nvSpPr>
            <p:cNvPr id="9" name="文字方塊 8"/>
            <p:cNvSpPr txBox="1"/>
            <p:nvPr/>
          </p:nvSpPr>
          <p:spPr>
            <a:xfrm>
              <a:off x="467544" y="6165304"/>
              <a:ext cx="802431" cy="276999"/>
            </a:xfrm>
            <a:prstGeom prst="rect">
              <a:avLst/>
            </a:prstGeom>
            <a:noFill/>
            <a:ln>
              <a:noFill/>
            </a:ln>
          </p:spPr>
          <p:txBody>
            <a:bodyPr wrap="square" rtlCol="0">
              <a:spAutoFit/>
            </a:bodyPr>
            <a:lstStyle/>
            <a:p>
              <a:r>
                <a:rPr lang="zh-TW" altLang="en-US" sz="1200" b="1" dirty="0" smtClean="0">
                  <a:solidFill>
                    <a:schemeClr val="bg1">
                      <a:lumMod val="50000"/>
                    </a:schemeClr>
                  </a:solidFill>
                  <a:latin typeface="微軟正黑體" panose="020B0604030504040204" pitchFamily="34" charset="-120"/>
                  <a:ea typeface="微軟正黑體" panose="020B0604030504040204" pitchFamily="34" charset="-120"/>
                </a:rPr>
                <a:t>注意事</a:t>
              </a:r>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項</a:t>
              </a:r>
            </a:p>
          </p:txBody>
        </p:sp>
        <p:sp>
          <p:nvSpPr>
            <p:cNvPr id="10" name="橢圓形圖說文字 9"/>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6779940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498444170"/>
              </p:ext>
            </p:extLst>
          </p:nvPr>
        </p:nvGraphicFramePr>
        <p:xfrm>
          <a:off x="467544" y="1124744"/>
          <a:ext cx="8229600" cy="5115560"/>
        </p:xfrm>
        <a:graphic>
          <a:graphicData uri="http://schemas.openxmlformats.org/drawingml/2006/table">
            <a:tbl>
              <a:tblPr firstRow="1" bandRow="1">
                <a:tableStyleId>{93296810-A885-4BE3-A3E7-6D5BEEA58F35}</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70840">
                <a:tc>
                  <a:txBody>
                    <a:bodyPr/>
                    <a:lstStyle/>
                    <a:p>
                      <a:r>
                        <a:rPr lang="zh-TW" altLang="en-US" dirty="0" smtClean="0"/>
                        <a:t>計畫類別</a:t>
                      </a:r>
                      <a:endParaRPr lang="zh-TW" altLang="en-US" dirty="0"/>
                    </a:p>
                  </a:txBody>
                  <a:tcPr/>
                </a:tc>
                <a:tc>
                  <a:txBody>
                    <a:bodyPr/>
                    <a:lstStyle/>
                    <a:p>
                      <a:r>
                        <a:rPr lang="zh-TW" altLang="en-US" dirty="0" smtClean="0"/>
                        <a:t>創新課程</a:t>
                      </a:r>
                      <a:endParaRPr lang="zh-TW" altLang="en-US" dirty="0"/>
                    </a:p>
                  </a:txBody>
                  <a:tcPr/>
                </a:tc>
                <a:extLst>
                  <a:ext uri="{0D108BD9-81ED-4DB2-BD59-A6C34878D82A}">
                    <a16:rowId xmlns:a16="http://schemas.microsoft.com/office/drawing/2014/main" val="319405675"/>
                  </a:ext>
                </a:extLst>
              </a:tr>
              <a:tr h="370840">
                <a:tc>
                  <a:txBody>
                    <a:bodyPr/>
                    <a:lstStyle/>
                    <a:p>
                      <a:r>
                        <a:rPr lang="zh-TW" altLang="en-US" dirty="0" smtClean="0"/>
                        <a:t>計畫名稱</a:t>
                      </a:r>
                      <a:endParaRPr lang="zh-TW" altLang="en-US" dirty="0"/>
                    </a:p>
                  </a:txBody>
                  <a:tcPr/>
                </a:tc>
                <a:tc>
                  <a:txBody>
                    <a:bodyPr/>
                    <a:lstStyle/>
                    <a:p>
                      <a:r>
                        <a:rPr lang="zh-TW" altLang="en-US" dirty="0" smtClean="0"/>
                        <a:t>總整課程</a:t>
                      </a:r>
                      <a:endParaRPr lang="zh-TW" altLang="en-US" dirty="0"/>
                    </a:p>
                  </a:txBody>
                  <a:tcPr/>
                </a:tc>
                <a:extLst>
                  <a:ext uri="{0D108BD9-81ED-4DB2-BD59-A6C34878D82A}">
                    <a16:rowId xmlns:a16="http://schemas.microsoft.com/office/drawing/2014/main" val="747342522"/>
                  </a:ext>
                </a:extLst>
              </a:tr>
              <a:tr h="370840">
                <a:tc>
                  <a:txBody>
                    <a:bodyPr/>
                    <a:lstStyle/>
                    <a:p>
                      <a:r>
                        <a:rPr lang="zh-TW" altLang="en-US" dirty="0" smtClean="0"/>
                        <a:t>注意事項</a:t>
                      </a:r>
                    </a:p>
                  </a:txBody>
                  <a:tcPr/>
                </a:tc>
                <a:tc>
                  <a:txBody>
                    <a:bodyPr/>
                    <a:lstStyle/>
                    <a:p>
                      <a:pPr marL="342900" indent="-342900">
                        <a:spcBef>
                          <a:spcPts val="300"/>
                        </a:spcBef>
                        <a:buFont typeface="+mj-lt"/>
                        <a:buAutoNum type="arabicPeriod"/>
                      </a:pPr>
                      <a:r>
                        <a:rPr lang="zh-TW" altLang="en-US" sz="1800" kern="1200" dirty="0" smtClean="0">
                          <a:effectLst/>
                        </a:rPr>
                        <a:t>修課人數需達</a:t>
                      </a:r>
                      <a:r>
                        <a:rPr lang="en-US" altLang="zh-TW" sz="1800" b="1" kern="1200" dirty="0" smtClean="0">
                          <a:solidFill>
                            <a:srgbClr val="3333FF"/>
                          </a:solidFill>
                          <a:effectLst/>
                        </a:rPr>
                        <a:t>15</a:t>
                      </a:r>
                      <a:r>
                        <a:rPr lang="zh-TW" altLang="en-US" sz="1800" b="1" kern="1200" dirty="0" smtClean="0">
                          <a:solidFill>
                            <a:srgbClr val="3333FF"/>
                          </a:solidFill>
                          <a:effectLst/>
                        </a:rPr>
                        <a:t>人以上</a:t>
                      </a:r>
                      <a:r>
                        <a:rPr lang="zh-TW" altLang="en-US" sz="1800" kern="1200" dirty="0" smtClean="0">
                          <a:effectLst/>
                        </a:rPr>
                        <a:t>規模，課程數不限</a:t>
                      </a:r>
                      <a:r>
                        <a:rPr lang="en-US" altLang="zh-TW" sz="1800" kern="1200" dirty="0" smtClean="0">
                          <a:effectLst/>
                        </a:rPr>
                        <a:t>1</a:t>
                      </a:r>
                      <a:r>
                        <a:rPr lang="zh-TW" altLang="en-US" sz="1800" kern="1200" dirty="0" smtClean="0">
                          <a:effectLst/>
                        </a:rPr>
                        <a:t>門，亦可規劃</a:t>
                      </a:r>
                      <a:r>
                        <a:rPr lang="en-US" altLang="zh-TW" sz="1800" kern="1200" dirty="0" smtClean="0">
                          <a:effectLst/>
                        </a:rPr>
                        <a:t>2-3</a:t>
                      </a:r>
                      <a:r>
                        <a:rPr lang="zh-TW" altLang="en-US" sz="1800" kern="1200" dirty="0" smtClean="0">
                          <a:effectLst/>
                        </a:rPr>
                        <a:t>門的課程模組。</a:t>
                      </a:r>
                      <a:endParaRPr lang="en-US" altLang="zh-TW" sz="1800" kern="1200" dirty="0" smtClean="0">
                        <a:effectLst/>
                      </a:endParaRPr>
                    </a:p>
                    <a:p>
                      <a:pPr marL="342900" indent="-342900">
                        <a:spcBef>
                          <a:spcPts val="300"/>
                        </a:spcBef>
                        <a:buFont typeface="+mj-lt"/>
                        <a:buAutoNum type="arabicPeriod"/>
                      </a:pPr>
                      <a:r>
                        <a:rPr lang="zh-TW" altLang="zh-TW" sz="1800" kern="1200" dirty="0" smtClean="0">
                          <a:solidFill>
                            <a:schemeClr val="dk1"/>
                          </a:solidFill>
                          <a:effectLst/>
                          <a:latin typeface="+mn-lt"/>
                          <a:ea typeface="+mn-ea"/>
                          <a:cs typeface="+mn-cs"/>
                        </a:rPr>
                        <a:t>於</a:t>
                      </a:r>
                      <a:r>
                        <a:rPr lang="zh-TW" altLang="zh-TW" sz="1800" b="1" kern="1200" dirty="0" smtClean="0">
                          <a:solidFill>
                            <a:srgbClr val="3333FF"/>
                          </a:solidFill>
                          <a:effectLst/>
                          <a:latin typeface="+mn-lt"/>
                          <a:ea typeface="+mn-ea"/>
                          <a:cs typeface="+mn-cs"/>
                        </a:rPr>
                        <a:t>大三至大四畢業前實施</a:t>
                      </a:r>
                      <a:r>
                        <a:rPr lang="zh-TW" altLang="zh-TW" sz="1800" kern="1200" dirty="0" smtClean="0">
                          <a:solidFill>
                            <a:schemeClr val="dk1"/>
                          </a:solidFill>
                          <a:effectLst/>
                          <a:latin typeface="+mn-lt"/>
                          <a:ea typeface="+mn-ea"/>
                          <a:cs typeface="+mn-cs"/>
                        </a:rPr>
                        <a:t>，修課學生應先修畢前置課程與基礎課程；總整課程及前置課程、基礎課程間應有密切關聯性。</a:t>
                      </a:r>
                    </a:p>
                    <a:p>
                      <a:pPr marL="342900" indent="-342900">
                        <a:spcBef>
                          <a:spcPts val="300"/>
                        </a:spcBef>
                        <a:buFont typeface="+mj-lt"/>
                        <a:buAutoNum type="arabicPeriod"/>
                      </a:pPr>
                      <a:r>
                        <a:rPr lang="zh-TW" altLang="en-US" sz="1800" kern="1200" dirty="0" smtClean="0">
                          <a:effectLst/>
                        </a:rPr>
                        <a:t>針對預期學習成果訂定「評量尺規」、「評量標準」與「評量方式」（得配合競賽、展覽、考照通過率等）；評量過程儘可能擴大參與之校內教師及引進外部專家意見。</a:t>
                      </a:r>
                      <a:endParaRPr lang="en-US" altLang="zh-TW" sz="1800" kern="1200" dirty="0" smtClean="0">
                        <a:effectLst/>
                      </a:endParaRPr>
                    </a:p>
                    <a:p>
                      <a:pPr marL="342900" indent="-342900">
                        <a:spcBef>
                          <a:spcPts val="300"/>
                        </a:spcBef>
                        <a:buFont typeface="+mj-lt"/>
                        <a:buAutoNum type="arabicPeriod"/>
                      </a:pPr>
                      <a:r>
                        <a:rPr lang="zh-TW" altLang="zh-TW" sz="1800" kern="1200" dirty="0" smtClean="0">
                          <a:solidFill>
                            <a:schemeClr val="dk1"/>
                          </a:solidFill>
                          <a:effectLst/>
                          <a:latin typeface="+mn-lt"/>
                          <a:ea typeface="+mn-ea"/>
                          <a:cs typeface="+mn-cs"/>
                        </a:rPr>
                        <a:t>總整課程之實施成果應進行分析，並作為學系核心能力、課程與教學調整改善之依據，同時將執行成果回饋至系課程委員會。</a:t>
                      </a:r>
                      <a:endParaRPr lang="en-US" altLang="zh-TW" sz="1800" kern="1200" dirty="0" smtClean="0">
                        <a:solidFill>
                          <a:schemeClr val="dk1"/>
                        </a:solidFill>
                        <a:effectLst/>
                        <a:latin typeface="+mn-lt"/>
                        <a:ea typeface="+mn-ea"/>
                        <a:cs typeface="+mn-cs"/>
                      </a:endParaRPr>
                    </a:p>
                    <a:p>
                      <a:pPr marL="342900" indent="-342900">
                        <a:spcBef>
                          <a:spcPts val="300"/>
                        </a:spcBef>
                        <a:buFont typeface="+mj-lt"/>
                        <a:buAutoNum type="arabicPeriod"/>
                      </a:pPr>
                      <a:r>
                        <a:rPr lang="zh-TW" altLang="zh-TW" sz="1800" kern="1200" dirty="0" smtClean="0">
                          <a:solidFill>
                            <a:schemeClr val="dk1"/>
                          </a:solidFill>
                          <a:effectLst/>
                          <a:latin typeface="+mn-lt"/>
                          <a:ea typeface="+mn-ea"/>
                          <a:cs typeface="+mn-cs"/>
                        </a:rPr>
                        <a:t>可結合業界參訪、業界專家協同教學、產業實習等教學機制，並盤點教學所需資源，編列相關經費項目予以推動。</a:t>
                      </a:r>
                    </a:p>
                  </a:txBody>
                  <a:tcPr/>
                </a:tc>
                <a:extLst>
                  <a:ext uri="{0D108BD9-81ED-4DB2-BD59-A6C34878D82A}">
                    <a16:rowId xmlns:a16="http://schemas.microsoft.com/office/drawing/2014/main" val="10003"/>
                  </a:ext>
                </a:extLst>
              </a:tr>
              <a:tr h="370840">
                <a:tc>
                  <a:txBody>
                    <a:bodyPr/>
                    <a:lstStyle/>
                    <a:p>
                      <a:r>
                        <a:rPr lang="zh-TW" altLang="en-US" dirty="0" smtClean="0"/>
                        <a:t>執行期程</a:t>
                      </a:r>
                      <a:endParaRPr lang="zh-TW" altLang="en-US" dirty="0"/>
                    </a:p>
                  </a:txBody>
                  <a:tcPr/>
                </a:tc>
                <a:tc>
                  <a:txBody>
                    <a:bodyPr/>
                    <a:lstStyle/>
                    <a:p>
                      <a:r>
                        <a:rPr lang="zh-TW" altLang="zh-TW" sz="1800" kern="1200" dirty="0" smtClean="0">
                          <a:solidFill>
                            <a:schemeClr val="dk1"/>
                          </a:solidFill>
                          <a:effectLst/>
                          <a:latin typeface="+mn-lt"/>
                          <a:ea typeface="+mn-ea"/>
                          <a:cs typeface="+mn-cs"/>
                        </a:rPr>
                        <a:t>自審核通過公告日起至</a:t>
                      </a:r>
                      <a:r>
                        <a:rPr lang="en-US" altLang="zh-TW" sz="1800" kern="1200" dirty="0" smtClean="0">
                          <a:solidFill>
                            <a:schemeClr val="dk1"/>
                          </a:solidFill>
                          <a:effectLst/>
                          <a:latin typeface="+mn-lt"/>
                          <a:ea typeface="+mn-ea"/>
                          <a:cs typeface="+mn-cs"/>
                        </a:rPr>
                        <a:t>109</a:t>
                      </a:r>
                      <a:r>
                        <a:rPr lang="zh-TW" altLang="zh-TW" sz="1800" kern="1200" dirty="0" smtClean="0">
                          <a:solidFill>
                            <a:schemeClr val="dk1"/>
                          </a:solidFill>
                          <a:effectLst/>
                          <a:latin typeface="+mn-lt"/>
                          <a:ea typeface="+mn-ea"/>
                          <a:cs typeface="+mn-cs"/>
                        </a:rPr>
                        <a:t>年</a:t>
                      </a:r>
                      <a:r>
                        <a:rPr lang="en-US" altLang="zh-TW" sz="1800" kern="1200" dirty="0" smtClean="0">
                          <a:solidFill>
                            <a:schemeClr val="dk1"/>
                          </a:solidFill>
                          <a:effectLst/>
                          <a:latin typeface="+mn-lt"/>
                          <a:ea typeface="+mn-ea"/>
                          <a:cs typeface="+mn-cs"/>
                        </a:rPr>
                        <a:t>6</a:t>
                      </a:r>
                      <a:r>
                        <a:rPr lang="zh-TW" altLang="zh-TW" sz="1800" kern="1200" dirty="0" smtClean="0">
                          <a:solidFill>
                            <a:schemeClr val="dk1"/>
                          </a:solidFill>
                          <a:effectLst/>
                          <a:latin typeface="+mn-lt"/>
                          <a:ea typeface="+mn-ea"/>
                          <a:cs typeface="+mn-cs"/>
                        </a:rPr>
                        <a:t>月</a:t>
                      </a:r>
                      <a:r>
                        <a:rPr lang="en-US" altLang="zh-TW" sz="1800" kern="1200" dirty="0" smtClean="0">
                          <a:solidFill>
                            <a:schemeClr val="dk1"/>
                          </a:solidFill>
                          <a:effectLst/>
                          <a:latin typeface="+mn-lt"/>
                          <a:ea typeface="+mn-ea"/>
                          <a:cs typeface="+mn-cs"/>
                        </a:rPr>
                        <a:t>30</a:t>
                      </a:r>
                      <a:r>
                        <a:rPr lang="zh-TW" altLang="zh-TW" sz="1800" kern="1200" dirty="0" smtClean="0">
                          <a:solidFill>
                            <a:schemeClr val="dk1"/>
                          </a:solidFill>
                          <a:effectLst/>
                          <a:latin typeface="+mn-lt"/>
                          <a:ea typeface="+mn-ea"/>
                          <a:cs typeface="+mn-cs"/>
                        </a:rPr>
                        <a:t>日止。</a:t>
                      </a:r>
                      <a:endParaRPr lang="zh-TW" altLang="en-US" dirty="0"/>
                    </a:p>
                  </a:txBody>
                  <a:tcPr/>
                </a:tc>
                <a:extLst>
                  <a:ext uri="{0D108BD9-81ED-4DB2-BD59-A6C34878D82A}">
                    <a16:rowId xmlns:a16="http://schemas.microsoft.com/office/drawing/2014/main" val="10002"/>
                  </a:ext>
                </a:extLst>
              </a:tr>
              <a:tr h="370840">
                <a:tc>
                  <a:txBody>
                    <a:bodyPr/>
                    <a:lstStyle/>
                    <a:p>
                      <a:r>
                        <a:rPr lang="zh-TW" altLang="en-US" dirty="0" smtClean="0"/>
                        <a:t>徵件辦法</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hlinkClick r:id="rId2" action="ppaction://hlinkfile"/>
                        </a:rPr>
                        <a:t>總整課程徵件辦法</a:t>
                      </a:r>
                      <a:endParaRPr lang="zh-TW" altLang="en-US" dirty="0" smtClean="0"/>
                    </a:p>
                  </a:txBody>
                  <a:tcPr/>
                </a:tc>
                <a:extLst>
                  <a:ext uri="{0D108BD9-81ED-4DB2-BD59-A6C34878D82A}">
                    <a16:rowId xmlns:a16="http://schemas.microsoft.com/office/drawing/2014/main" val="1391052385"/>
                  </a:ext>
                </a:extLst>
              </a:tr>
              <a:tr h="370840">
                <a:tc>
                  <a:txBody>
                    <a:bodyPr/>
                    <a:lstStyle/>
                    <a:p>
                      <a:r>
                        <a:rPr lang="zh-TW" altLang="en-US" dirty="0" smtClean="0"/>
                        <a:t>方案網頁</a:t>
                      </a:r>
                      <a:endParaRPr lang="zh-TW" altLang="en-US" dirty="0"/>
                    </a:p>
                  </a:txBody>
                  <a:tcPr/>
                </a:tc>
                <a:tc>
                  <a:txBody>
                    <a:bodyPr/>
                    <a:lstStyle/>
                    <a:p>
                      <a:r>
                        <a:rPr lang="en-US" altLang="zh-TW" sz="1600" dirty="0" smtClean="0">
                          <a:hlinkClick r:id="rId3"/>
                        </a:rPr>
                        <a:t>http://www.ugsi2usr.nptu.edu.tw/files/11-1172-10185-1.php?Lang=zh-tw</a:t>
                      </a:r>
                      <a:endParaRPr lang="zh-TW" altLang="en-US" dirty="0"/>
                    </a:p>
                  </a:txBody>
                  <a:tcPr/>
                </a:tc>
                <a:extLst>
                  <a:ext uri="{0D108BD9-81ED-4DB2-BD59-A6C34878D82A}">
                    <a16:rowId xmlns:a16="http://schemas.microsoft.com/office/drawing/2014/main" val="3596991130"/>
                  </a:ext>
                </a:extLst>
              </a:tr>
            </a:tbl>
          </a:graphicData>
        </a:graphic>
      </p:graphicFrame>
      <p:sp>
        <p:nvSpPr>
          <p:cNvPr id="5" name="Google Shape;489;p39">
            <a:hlinkClick r:id="rId4" action="ppaction://hlinksldjump"/>
          </p:cNvPr>
          <p:cNvSpPr/>
          <p:nvPr/>
        </p:nvSpPr>
        <p:spPr>
          <a:xfrm>
            <a:off x="320884" y="6309320"/>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 name="標題 1"/>
          <p:cNvSpPr>
            <a:spLocks noGrp="1"/>
          </p:cNvSpPr>
          <p:nvPr>
            <p:ph type="title"/>
          </p:nvPr>
        </p:nvSpPr>
        <p:spPr>
          <a:xfrm>
            <a:off x="467544" y="260648"/>
            <a:ext cx="5770984" cy="706090"/>
          </a:xfrm>
        </p:spPr>
        <p:txBody>
          <a:bodyPr>
            <a:noAutofit/>
          </a:bodyPr>
          <a:lstStyle/>
          <a:p>
            <a:pPr algn="l"/>
            <a:r>
              <a:rPr lang="zh-TW" altLang="en-US" sz="3600" b="1" dirty="0"/>
              <a:t>總整課程</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24</a:t>
            </a:fld>
            <a:endParaRPr lang="zh-TW" altLang="en-US"/>
          </a:p>
        </p:txBody>
      </p:sp>
    </p:spTree>
    <p:extLst>
      <p:ext uri="{BB962C8B-B14F-4D97-AF65-F5344CB8AC3E}">
        <p14:creationId xmlns:p14="http://schemas.microsoft.com/office/powerpoint/2010/main" val="816373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34516059"/>
              </p:ext>
            </p:extLst>
          </p:nvPr>
        </p:nvGraphicFramePr>
        <p:xfrm>
          <a:off x="467544" y="1196752"/>
          <a:ext cx="8229600" cy="2988200"/>
        </p:xfrm>
        <a:graphic>
          <a:graphicData uri="http://schemas.openxmlformats.org/drawingml/2006/table">
            <a:tbl>
              <a:tblPr firstRow="1" bandRow="1">
                <a:tableStyleId>{93296810-A885-4BE3-A3E7-6D5BEEA58F35}</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96000">
                <a:tc>
                  <a:txBody>
                    <a:bodyPr/>
                    <a:lstStyle/>
                    <a:p>
                      <a:r>
                        <a:rPr lang="zh-TW" altLang="en-US" dirty="0" smtClean="0"/>
                        <a:t>計畫類別</a:t>
                      </a:r>
                      <a:endParaRPr lang="zh-TW" altLang="en-US" dirty="0"/>
                    </a:p>
                  </a:txBody>
                  <a:tcPr/>
                </a:tc>
                <a:tc>
                  <a:txBody>
                    <a:bodyPr/>
                    <a:lstStyle/>
                    <a:p>
                      <a:r>
                        <a:rPr lang="zh-TW" altLang="en-US" dirty="0" smtClean="0"/>
                        <a:t>創新課程</a:t>
                      </a:r>
                      <a:endParaRPr lang="zh-TW" altLang="en-US" dirty="0"/>
                    </a:p>
                  </a:txBody>
                  <a:tcPr/>
                </a:tc>
                <a:extLst>
                  <a:ext uri="{0D108BD9-81ED-4DB2-BD59-A6C34878D82A}">
                    <a16:rowId xmlns:a16="http://schemas.microsoft.com/office/drawing/2014/main" val="319405675"/>
                  </a:ext>
                </a:extLst>
              </a:tr>
              <a:tr h="396000">
                <a:tc>
                  <a:txBody>
                    <a:bodyPr/>
                    <a:lstStyle/>
                    <a:p>
                      <a:r>
                        <a:rPr lang="zh-TW" altLang="en-US" dirty="0" smtClean="0"/>
                        <a:t>計畫名稱</a:t>
                      </a:r>
                      <a:endParaRPr lang="zh-TW" altLang="en-US" dirty="0"/>
                    </a:p>
                  </a:txBody>
                  <a:tcPr/>
                </a:tc>
                <a:tc>
                  <a:txBody>
                    <a:bodyPr/>
                    <a:lstStyle/>
                    <a:p>
                      <a:r>
                        <a:rPr lang="zh-TW" altLang="en-US" dirty="0" smtClean="0"/>
                        <a:t>深碗課程</a:t>
                      </a:r>
                      <a:endParaRPr lang="zh-TW" altLang="en-US" dirty="0"/>
                    </a:p>
                  </a:txBody>
                  <a:tcPr/>
                </a:tc>
                <a:extLst>
                  <a:ext uri="{0D108BD9-81ED-4DB2-BD59-A6C34878D82A}">
                    <a16:rowId xmlns:a16="http://schemas.microsoft.com/office/drawing/2014/main" val="747342522"/>
                  </a:ext>
                </a:extLst>
              </a:tr>
              <a:tr h="1008200">
                <a:tc>
                  <a:txBody>
                    <a:bodyPr/>
                    <a:lstStyle/>
                    <a:p>
                      <a:r>
                        <a:rPr lang="zh-TW" altLang="en-US" dirty="0" smtClean="0"/>
                        <a:t>計畫目的</a:t>
                      </a:r>
                      <a:endParaRPr lang="zh-TW" altLang="en-US" dirty="0"/>
                    </a:p>
                  </a:txBody>
                  <a:tcPr/>
                </a:tc>
                <a:tc>
                  <a:txBody>
                    <a:bodyPr/>
                    <a:lstStyle/>
                    <a:p>
                      <a:r>
                        <a:rPr lang="zh-TW" altLang="en-US" sz="1800" b="0" i="0" kern="1200" dirty="0" smtClean="0">
                          <a:solidFill>
                            <a:schemeClr val="dk1"/>
                          </a:solidFill>
                          <a:effectLst/>
                          <a:latin typeface="+mn-lt"/>
                          <a:ea typeface="+mn-ea"/>
                          <a:cs typeface="+mn-cs"/>
                        </a:rPr>
                        <a:t>加 </a:t>
                      </a:r>
                      <a:r>
                        <a:rPr lang="en-US" altLang="zh-TW" sz="1800" b="0" i="0" kern="1200" dirty="0" smtClean="0">
                          <a:solidFill>
                            <a:schemeClr val="dk1"/>
                          </a:solidFill>
                          <a:effectLst/>
                          <a:latin typeface="+mn-lt"/>
                          <a:ea typeface="+mn-ea"/>
                          <a:cs typeface="+mn-cs"/>
                        </a:rPr>
                        <a:t>1 </a:t>
                      </a:r>
                      <a:r>
                        <a:rPr lang="zh-TW" altLang="en-US" sz="1800" b="0" i="0" kern="1200" dirty="0" smtClean="0">
                          <a:solidFill>
                            <a:schemeClr val="dk1"/>
                          </a:solidFill>
                          <a:effectLst/>
                          <a:latin typeface="+mn-lt"/>
                          <a:ea typeface="+mn-ea"/>
                          <a:cs typeface="+mn-cs"/>
                        </a:rPr>
                        <a:t>學分非講習之學習，如議題式討論課、專案報告、案例研究、實作、展演等學生需額外花費時間，且可提出具體成果的課程內容，以增加學生深度思考及活用所學知識。</a:t>
                      </a:r>
                      <a:endParaRPr lang="zh-TW" altLang="en-US" sz="1800" b="0" i="0" kern="1200" dirty="0">
                        <a:solidFill>
                          <a:schemeClr val="dk1"/>
                        </a:solidFill>
                        <a:effectLst/>
                        <a:latin typeface="+mn-lt"/>
                        <a:ea typeface="+mn-ea"/>
                        <a:cs typeface="+mn-cs"/>
                      </a:endParaRPr>
                    </a:p>
                  </a:txBody>
                  <a:tcPr/>
                </a:tc>
                <a:extLst>
                  <a:ext uri="{0D108BD9-81ED-4DB2-BD59-A6C34878D82A}">
                    <a16:rowId xmlns:a16="http://schemas.microsoft.com/office/drawing/2014/main" val="1872330513"/>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申請對象</a:t>
                      </a:r>
                    </a:p>
                  </a:txBody>
                  <a:tcPr/>
                </a:tc>
                <a:tc>
                  <a:txBody>
                    <a:bodyPr/>
                    <a:lstStyle/>
                    <a:p>
                      <a:r>
                        <a:rPr lang="zh-TW" altLang="en-US" sz="1800" kern="1200" dirty="0" smtClean="0">
                          <a:effectLst/>
                        </a:rPr>
                        <a:t>教師</a:t>
                      </a:r>
                      <a:endParaRPr lang="zh-TW" altLang="en-US" dirty="0"/>
                    </a:p>
                  </a:txBody>
                  <a:tcPr/>
                </a:tc>
                <a:extLst>
                  <a:ext uri="{0D108BD9-81ED-4DB2-BD59-A6C34878D82A}">
                    <a16:rowId xmlns:a16="http://schemas.microsoft.com/office/drawing/2014/main" val="807780841"/>
                  </a:ext>
                </a:extLst>
              </a:tr>
              <a:tr h="396000">
                <a:tc>
                  <a:txBody>
                    <a:bodyPr/>
                    <a:lstStyle/>
                    <a:p>
                      <a:r>
                        <a:rPr lang="zh-TW" altLang="en-US" dirty="0" smtClean="0"/>
                        <a:t>經費補助</a:t>
                      </a:r>
                      <a:endParaRPr lang="zh-TW" altLang="en-US" dirty="0"/>
                    </a:p>
                  </a:txBody>
                  <a:tcPr/>
                </a:tc>
                <a:tc>
                  <a:txBody>
                    <a:bodyPr/>
                    <a:lstStyle/>
                    <a:p>
                      <a:r>
                        <a:rPr lang="zh-TW" altLang="en-US" sz="1800" kern="1200" dirty="0" smtClean="0">
                          <a:solidFill>
                            <a:schemeClr val="dk1"/>
                          </a:solidFill>
                          <a:effectLst/>
                          <a:latin typeface="+mn-lt"/>
                          <a:ea typeface="+mn-ea"/>
                          <a:cs typeface="+mn-cs"/>
                        </a:rPr>
                        <a:t>除教師鐘點費、工讀費外，其他業務費（教學材料費）上限</a:t>
                      </a:r>
                      <a:r>
                        <a:rPr lang="en-US" altLang="zh-TW" sz="1800" kern="1200" dirty="0" smtClean="0">
                          <a:solidFill>
                            <a:schemeClr val="dk1"/>
                          </a:solidFill>
                          <a:effectLst/>
                          <a:latin typeface="+mn-lt"/>
                          <a:ea typeface="+mn-ea"/>
                          <a:cs typeface="+mn-cs"/>
                        </a:rPr>
                        <a:t>1</a:t>
                      </a:r>
                      <a:r>
                        <a:rPr lang="zh-TW" altLang="zh-TW" sz="1800" kern="1200" dirty="0" smtClean="0">
                          <a:solidFill>
                            <a:schemeClr val="dk1"/>
                          </a:solidFill>
                          <a:effectLst/>
                          <a:latin typeface="+mn-lt"/>
                          <a:ea typeface="+mn-ea"/>
                          <a:cs typeface="+mn-cs"/>
                        </a:rPr>
                        <a:t>萬</a:t>
                      </a:r>
                      <a:r>
                        <a:rPr lang="zh-TW" altLang="en-US" sz="1800" kern="1200" dirty="0" smtClean="0">
                          <a:solidFill>
                            <a:schemeClr val="dk1"/>
                          </a:solidFill>
                          <a:effectLst/>
                          <a:latin typeface="+mn-lt"/>
                          <a:ea typeface="+mn-ea"/>
                          <a:cs typeface="+mn-cs"/>
                        </a:rPr>
                        <a:t>元</a:t>
                      </a:r>
                      <a:endParaRPr lang="zh-TW" altLang="en-US" dirty="0"/>
                    </a:p>
                  </a:txBody>
                  <a:tcPr/>
                </a:tc>
                <a:extLst>
                  <a:ext uri="{0D108BD9-81ED-4DB2-BD59-A6C34878D82A}">
                    <a16:rowId xmlns:a16="http://schemas.microsoft.com/office/drawing/2014/main" val="150003542"/>
                  </a:ext>
                </a:extLst>
              </a:tr>
              <a:tr h="396000">
                <a:tc>
                  <a:txBody>
                    <a:bodyPr/>
                    <a:lstStyle/>
                    <a:p>
                      <a:r>
                        <a:rPr lang="zh-TW" altLang="en-US" dirty="0" smtClean="0"/>
                        <a:t>補助項目</a:t>
                      </a:r>
                      <a:endParaRPr lang="zh-TW" altLang="en-US" dirty="0"/>
                    </a:p>
                  </a:txBody>
                  <a:tcPr/>
                </a:tc>
                <a:tc>
                  <a:txBody>
                    <a:bodyPr/>
                    <a:lstStyle/>
                    <a:p>
                      <a:r>
                        <a:rPr lang="zh-TW" altLang="en-US" sz="1800" b="0" i="0" kern="1200" dirty="0" smtClean="0">
                          <a:solidFill>
                            <a:schemeClr val="dk1"/>
                          </a:solidFill>
                          <a:effectLst/>
                          <a:latin typeface="+mn-lt"/>
                          <a:ea typeface="+mn-ea"/>
                          <a:cs typeface="+mn-cs"/>
                        </a:rPr>
                        <a:t>鐘點費、教學材料費</a:t>
                      </a:r>
                      <a:r>
                        <a:rPr lang="en-US" altLang="zh-TW" sz="1800" kern="1200" dirty="0" smtClean="0">
                          <a:solidFill>
                            <a:schemeClr val="dk1"/>
                          </a:solidFill>
                          <a:effectLst/>
                          <a:latin typeface="+mn-lt"/>
                          <a:ea typeface="+mn-ea"/>
                          <a:cs typeface="+mn-cs"/>
                        </a:rPr>
                        <a:t>(</a:t>
                      </a:r>
                      <a:r>
                        <a:rPr lang="zh-TW" altLang="zh-TW" sz="1800" kern="1200" dirty="0" smtClean="0">
                          <a:solidFill>
                            <a:schemeClr val="dk1"/>
                          </a:solidFill>
                          <a:effectLst/>
                          <a:latin typeface="+mn-lt"/>
                          <a:ea typeface="+mn-ea"/>
                          <a:cs typeface="+mn-cs"/>
                        </a:rPr>
                        <a:t>上限</a:t>
                      </a:r>
                      <a:r>
                        <a:rPr lang="en-US" altLang="zh-TW" sz="1800" kern="1200" dirty="0" smtClean="0">
                          <a:solidFill>
                            <a:schemeClr val="dk1"/>
                          </a:solidFill>
                          <a:effectLst/>
                          <a:latin typeface="+mn-lt"/>
                          <a:ea typeface="+mn-ea"/>
                          <a:cs typeface="+mn-cs"/>
                        </a:rPr>
                        <a:t>$10,000)</a:t>
                      </a:r>
                      <a:r>
                        <a:rPr lang="zh-TW" altLang="en-US" sz="1800" b="0" i="0" kern="1200" dirty="0" smtClean="0">
                          <a:solidFill>
                            <a:schemeClr val="dk1"/>
                          </a:solidFill>
                          <a:effectLst/>
                          <a:latin typeface="+mn-lt"/>
                          <a:ea typeface="+mn-ea"/>
                          <a:cs typeface="+mn-cs"/>
                        </a:rPr>
                        <a:t>、工讀費</a:t>
                      </a:r>
                      <a:r>
                        <a:rPr lang="en-US" altLang="zh-TW" sz="1800" kern="1200" dirty="0" smtClean="0">
                          <a:solidFill>
                            <a:schemeClr val="dk1"/>
                          </a:solidFill>
                          <a:effectLst/>
                          <a:latin typeface="+mn-lt"/>
                          <a:ea typeface="+mn-ea"/>
                          <a:cs typeface="+mn-cs"/>
                        </a:rPr>
                        <a:t>(36</a:t>
                      </a:r>
                      <a:r>
                        <a:rPr lang="zh-TW" altLang="zh-TW" sz="1800" kern="1200" dirty="0" smtClean="0">
                          <a:solidFill>
                            <a:schemeClr val="dk1"/>
                          </a:solidFill>
                          <a:effectLst/>
                          <a:latin typeface="+mn-lt"/>
                          <a:ea typeface="+mn-ea"/>
                          <a:cs typeface="+mn-cs"/>
                        </a:rPr>
                        <a:t>小時</a:t>
                      </a:r>
                      <a:r>
                        <a:rPr lang="en-US" altLang="zh-TW" sz="1800" kern="1200" dirty="0" smtClean="0">
                          <a:solidFill>
                            <a:schemeClr val="dk1"/>
                          </a:solidFill>
                          <a:effectLst/>
                          <a:latin typeface="+mn-lt"/>
                          <a:ea typeface="+mn-ea"/>
                          <a:cs typeface="+mn-cs"/>
                        </a:rPr>
                        <a:t>/</a:t>
                      </a:r>
                      <a:r>
                        <a:rPr lang="zh-TW" altLang="zh-TW" sz="1800" kern="1200" dirty="0" smtClean="0">
                          <a:solidFill>
                            <a:schemeClr val="dk1"/>
                          </a:solidFill>
                          <a:effectLst/>
                          <a:latin typeface="+mn-lt"/>
                          <a:ea typeface="+mn-ea"/>
                          <a:cs typeface="+mn-cs"/>
                        </a:rPr>
                        <a:t>學期</a:t>
                      </a:r>
                      <a:r>
                        <a:rPr lang="en-US" altLang="zh-TW" sz="1800" kern="1200" dirty="0" smtClean="0">
                          <a:solidFill>
                            <a:schemeClr val="dk1"/>
                          </a:solidFill>
                          <a:effectLst/>
                          <a:latin typeface="+mn-lt"/>
                          <a:ea typeface="+mn-ea"/>
                          <a:cs typeface="+mn-cs"/>
                        </a:rPr>
                        <a:t>)</a:t>
                      </a:r>
                      <a:r>
                        <a:rPr lang="zh-TW" altLang="en-US" sz="1800" b="0" i="0" kern="1200" dirty="0" smtClean="0">
                          <a:solidFill>
                            <a:schemeClr val="dk1"/>
                          </a:solidFill>
                          <a:effectLst/>
                          <a:latin typeface="+mn-lt"/>
                          <a:ea typeface="+mn-ea"/>
                          <a:cs typeface="+mn-cs"/>
                        </a:rPr>
                        <a:t>。</a:t>
                      </a:r>
                      <a:endParaRPr lang="zh-TW" altLang="en-US" dirty="0"/>
                    </a:p>
                  </a:txBody>
                  <a:tcPr/>
                </a:tc>
                <a:extLst>
                  <a:ext uri="{0D108BD9-81ED-4DB2-BD59-A6C34878D82A}">
                    <a16:rowId xmlns:a16="http://schemas.microsoft.com/office/drawing/2014/main" val="2099592374"/>
                  </a:ext>
                </a:extLst>
              </a:tr>
            </a:tbl>
          </a:graphicData>
        </a:graphic>
      </p:graphicFrame>
      <p:sp>
        <p:nvSpPr>
          <p:cNvPr id="5" name="標題 1"/>
          <p:cNvSpPr>
            <a:spLocks noGrp="1"/>
          </p:cNvSpPr>
          <p:nvPr>
            <p:ph type="title"/>
          </p:nvPr>
        </p:nvSpPr>
        <p:spPr>
          <a:xfrm>
            <a:off x="467544" y="260648"/>
            <a:ext cx="5770984" cy="706090"/>
          </a:xfrm>
        </p:spPr>
        <p:txBody>
          <a:bodyPr>
            <a:noAutofit/>
          </a:bodyPr>
          <a:lstStyle/>
          <a:p>
            <a:pPr algn="l"/>
            <a:r>
              <a:rPr lang="zh-TW" altLang="en-US" sz="3600" b="1" dirty="0"/>
              <a:t>深碗課程</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25</a:t>
            </a:fld>
            <a:endParaRPr lang="zh-TW" altLang="en-US"/>
          </a:p>
        </p:txBody>
      </p:sp>
      <p:grpSp>
        <p:nvGrpSpPr>
          <p:cNvPr id="7" name="群組 6"/>
          <p:cNvGrpSpPr/>
          <p:nvPr/>
        </p:nvGrpSpPr>
        <p:grpSpPr>
          <a:xfrm>
            <a:off x="467544" y="5949280"/>
            <a:ext cx="802431" cy="680104"/>
            <a:chOff x="467544" y="5949280"/>
            <a:chExt cx="802431" cy="680104"/>
          </a:xfrm>
        </p:grpSpPr>
        <p:sp>
          <p:nvSpPr>
            <p:cNvPr id="9" name="文字方塊 8"/>
            <p:cNvSpPr txBox="1"/>
            <p:nvPr/>
          </p:nvSpPr>
          <p:spPr>
            <a:xfrm>
              <a:off x="467544" y="6165304"/>
              <a:ext cx="802431" cy="276999"/>
            </a:xfrm>
            <a:prstGeom prst="rect">
              <a:avLst/>
            </a:prstGeom>
            <a:noFill/>
            <a:ln>
              <a:noFill/>
            </a:ln>
          </p:spPr>
          <p:txBody>
            <a:bodyPr wrap="square" rtlCol="0">
              <a:spAutoFit/>
            </a:bodyPr>
            <a:lstStyle/>
            <a:p>
              <a:r>
                <a:rPr lang="zh-TW" altLang="en-US" sz="1200" b="1" dirty="0" smtClean="0">
                  <a:solidFill>
                    <a:schemeClr val="bg1">
                      <a:lumMod val="50000"/>
                    </a:schemeClr>
                  </a:solidFill>
                  <a:latin typeface="微軟正黑體" panose="020B0604030504040204" pitchFamily="34" charset="-120"/>
                  <a:ea typeface="微軟正黑體" panose="020B0604030504040204" pitchFamily="34" charset="-120"/>
                </a:rPr>
                <a:t>注意事</a:t>
              </a:r>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項</a:t>
              </a:r>
            </a:p>
          </p:txBody>
        </p:sp>
        <p:sp>
          <p:nvSpPr>
            <p:cNvPr id="10" name="橢圓形圖說文字 9"/>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618548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163475727"/>
              </p:ext>
            </p:extLst>
          </p:nvPr>
        </p:nvGraphicFramePr>
        <p:xfrm>
          <a:off x="467544" y="1166088"/>
          <a:ext cx="8229600" cy="3991016"/>
        </p:xfrm>
        <a:graphic>
          <a:graphicData uri="http://schemas.openxmlformats.org/drawingml/2006/table">
            <a:tbl>
              <a:tblPr firstRow="1" bandRow="1">
                <a:tableStyleId>{93296810-A885-4BE3-A3E7-6D5BEEA58F35}</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96000">
                <a:tc>
                  <a:txBody>
                    <a:bodyPr/>
                    <a:lstStyle/>
                    <a:p>
                      <a:r>
                        <a:rPr lang="zh-TW" altLang="en-US" dirty="0" smtClean="0"/>
                        <a:t>計畫類別</a:t>
                      </a:r>
                      <a:endParaRPr lang="zh-TW" altLang="en-US" dirty="0"/>
                    </a:p>
                  </a:txBody>
                  <a:tcPr/>
                </a:tc>
                <a:tc>
                  <a:txBody>
                    <a:bodyPr/>
                    <a:lstStyle/>
                    <a:p>
                      <a:r>
                        <a:rPr lang="zh-TW" altLang="en-US" dirty="0" smtClean="0"/>
                        <a:t>創新課程</a:t>
                      </a:r>
                      <a:endParaRPr lang="zh-TW" altLang="en-US" dirty="0"/>
                    </a:p>
                  </a:txBody>
                  <a:tcPr/>
                </a:tc>
                <a:extLst>
                  <a:ext uri="{0D108BD9-81ED-4DB2-BD59-A6C34878D82A}">
                    <a16:rowId xmlns:a16="http://schemas.microsoft.com/office/drawing/2014/main" val="319405675"/>
                  </a:ext>
                </a:extLst>
              </a:tr>
              <a:tr h="396000">
                <a:tc>
                  <a:txBody>
                    <a:bodyPr/>
                    <a:lstStyle/>
                    <a:p>
                      <a:r>
                        <a:rPr lang="zh-TW" altLang="en-US" dirty="0" smtClean="0"/>
                        <a:t>計畫名稱</a:t>
                      </a:r>
                      <a:endParaRPr lang="zh-TW" altLang="en-US" dirty="0"/>
                    </a:p>
                  </a:txBody>
                  <a:tcPr/>
                </a:tc>
                <a:tc>
                  <a:txBody>
                    <a:bodyPr/>
                    <a:lstStyle/>
                    <a:p>
                      <a:r>
                        <a:rPr lang="zh-TW" altLang="en-US" dirty="0" smtClean="0"/>
                        <a:t>深碗課程</a:t>
                      </a:r>
                      <a:endParaRPr lang="zh-TW" altLang="en-US" dirty="0"/>
                    </a:p>
                  </a:txBody>
                  <a:tcPr/>
                </a:tc>
                <a:extLst>
                  <a:ext uri="{0D108BD9-81ED-4DB2-BD59-A6C34878D82A}">
                    <a16:rowId xmlns:a16="http://schemas.microsoft.com/office/drawing/2014/main" val="747342522"/>
                  </a:ext>
                </a:extLst>
              </a:tr>
              <a:tr h="1331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注意事項</a:t>
                      </a:r>
                    </a:p>
                    <a:p>
                      <a:endParaRPr lang="zh-TW" altLang="en-US" dirty="0"/>
                    </a:p>
                  </a:txBody>
                  <a:tcPr/>
                </a:tc>
                <a:tc>
                  <a:txBody>
                    <a:bodyPr/>
                    <a:lstStyle/>
                    <a:p>
                      <a:pPr marL="342900" indent="-342900">
                        <a:buFont typeface="+mj-lt"/>
                        <a:buAutoNum type="arabicPeriod"/>
                      </a:pPr>
                      <a:r>
                        <a:rPr lang="zh-TW" altLang="en-US" sz="1800" kern="1200" dirty="0" smtClean="0">
                          <a:effectLst/>
                        </a:rPr>
                        <a:t>依據本校「</a:t>
                      </a:r>
                      <a:r>
                        <a:rPr lang="zh-TW" altLang="en-US" sz="1800" kern="1200" dirty="0" smtClean="0">
                          <a:effectLst/>
                          <a:hlinkClick r:id="rId2" action="ppaction://hlinkfile"/>
                        </a:rPr>
                        <a:t>深碗課程實施要點</a:t>
                      </a:r>
                      <a:r>
                        <a:rPr lang="zh-TW" altLang="en-US" sz="1800" kern="1200" dirty="0" smtClean="0">
                          <a:effectLst/>
                        </a:rPr>
                        <a:t>」辦理。</a:t>
                      </a:r>
                      <a:endParaRPr lang="en-US" altLang="zh-TW" sz="1800" kern="1200" dirty="0" smtClean="0">
                        <a:effectLst/>
                      </a:endParaRPr>
                    </a:p>
                    <a:p>
                      <a:pPr marL="342900" indent="-342900">
                        <a:buFont typeface="+mj-lt"/>
                        <a:buAutoNum type="arabicPeriod"/>
                      </a:pPr>
                      <a:r>
                        <a:rPr lang="zh-TW" altLang="zh-TW" sz="1800" kern="1200" dirty="0" smtClean="0">
                          <a:solidFill>
                            <a:schemeClr val="dk1"/>
                          </a:solidFill>
                          <a:effectLst/>
                          <a:latin typeface="+mn-lt"/>
                          <a:ea typeface="+mn-ea"/>
                          <a:cs typeface="+mn-cs"/>
                        </a:rPr>
                        <a:t>開課單位在原有課程學分外，增加一選修學分且非講習之課程，且可提出具體成果的課程內容，以增加學生深度思考及活用所學知識。</a:t>
                      </a:r>
                      <a:endParaRPr lang="en-US" altLang="zh-TW" sz="1800" kern="1200" dirty="0" smtClean="0">
                        <a:solidFill>
                          <a:schemeClr val="dk1"/>
                        </a:solidFill>
                        <a:effectLst/>
                        <a:latin typeface="+mn-lt"/>
                        <a:ea typeface="+mn-ea"/>
                        <a:cs typeface="+mn-cs"/>
                      </a:endParaRPr>
                    </a:p>
                    <a:p>
                      <a:pPr marL="342900" indent="-342900">
                        <a:buFont typeface="+mj-lt"/>
                        <a:buAutoNum type="arabicPeriod"/>
                      </a:pPr>
                      <a:r>
                        <a:rPr lang="zh-TW" altLang="zh-TW" sz="1800" kern="1200" dirty="0" smtClean="0">
                          <a:solidFill>
                            <a:schemeClr val="dk1"/>
                          </a:solidFill>
                          <a:effectLst/>
                          <a:latin typeface="+mn-lt"/>
                          <a:ea typeface="+mn-ea"/>
                          <a:cs typeface="+mn-cs"/>
                        </a:rPr>
                        <a:t>首次申請之課程，</a:t>
                      </a:r>
                      <a:r>
                        <a:rPr lang="zh-TW" altLang="en-US" sz="1800" kern="1200" dirty="0" smtClean="0">
                          <a:solidFill>
                            <a:schemeClr val="dk1"/>
                          </a:solidFill>
                          <a:effectLst/>
                          <a:latin typeface="+mn-lt"/>
                          <a:ea typeface="+mn-ea"/>
                          <a:cs typeface="+mn-cs"/>
                        </a:rPr>
                        <a:t>需先</a:t>
                      </a:r>
                      <a:r>
                        <a:rPr lang="zh-TW" altLang="zh-TW" sz="1800" kern="1200" dirty="0" smtClean="0">
                          <a:solidFill>
                            <a:schemeClr val="dk1"/>
                          </a:solidFill>
                          <a:effectLst/>
                          <a:latin typeface="+mn-lt"/>
                          <a:ea typeface="+mn-ea"/>
                          <a:cs typeface="+mn-cs"/>
                        </a:rPr>
                        <a:t>經</a:t>
                      </a:r>
                      <a:r>
                        <a:rPr lang="zh-TW" altLang="en-US" sz="1800" kern="1200" dirty="0" smtClean="0">
                          <a:solidFill>
                            <a:schemeClr val="dk1"/>
                          </a:solidFill>
                          <a:effectLst/>
                          <a:latin typeface="+mn-lt"/>
                          <a:ea typeface="+mn-ea"/>
                          <a:cs typeface="+mn-cs"/>
                        </a:rPr>
                        <a:t>主</a:t>
                      </a:r>
                      <a:r>
                        <a:rPr lang="zh-TW" altLang="zh-TW" sz="1800" kern="1200" dirty="0" smtClean="0">
                          <a:solidFill>
                            <a:schemeClr val="dk1"/>
                          </a:solidFill>
                          <a:effectLst/>
                          <a:latin typeface="+mn-lt"/>
                          <a:ea typeface="+mn-ea"/>
                          <a:cs typeface="+mn-cs"/>
                        </a:rPr>
                        <a:t>授教師所屬系級、院級課程委員會審議，並經校課程委員會審議通過後，始得向教學資源中心申請</a:t>
                      </a:r>
                      <a:r>
                        <a:rPr lang="zh-TW" altLang="en-US" sz="1800" kern="1200" dirty="0" smtClean="0">
                          <a:solidFill>
                            <a:schemeClr val="dk1"/>
                          </a:solidFill>
                          <a:effectLst/>
                          <a:latin typeface="+mn-lt"/>
                          <a:ea typeface="+mn-ea"/>
                          <a:cs typeface="+mn-cs"/>
                        </a:rPr>
                        <a:t>。</a:t>
                      </a:r>
                      <a:endParaRPr lang="zh-TW" altLang="en-US" dirty="0"/>
                    </a:p>
                  </a:txBody>
                  <a:tcPr/>
                </a:tc>
                <a:extLst>
                  <a:ext uri="{0D108BD9-81ED-4DB2-BD59-A6C34878D82A}">
                    <a16:rowId xmlns:a16="http://schemas.microsoft.com/office/drawing/2014/main" val="2185488193"/>
                  </a:ext>
                </a:extLst>
              </a:tr>
              <a:tr h="669656">
                <a:tc>
                  <a:txBody>
                    <a:bodyPr/>
                    <a:lstStyle/>
                    <a:p>
                      <a:r>
                        <a:rPr lang="zh-TW" altLang="en-US" dirty="0" smtClean="0"/>
                        <a:t>執行期程</a:t>
                      </a:r>
                      <a:endParaRPr lang="zh-TW" altLang="en-US" dirty="0"/>
                    </a:p>
                  </a:txBody>
                  <a:tcPr/>
                </a:tc>
                <a:tc>
                  <a:txBody>
                    <a:bodyPr/>
                    <a:lstStyle/>
                    <a:p>
                      <a:pPr lvl="0"/>
                      <a:r>
                        <a:rPr lang="en-US" altLang="zh-TW" sz="1800" kern="1200" dirty="0" smtClean="0">
                          <a:solidFill>
                            <a:schemeClr val="dk1"/>
                          </a:solidFill>
                          <a:effectLst/>
                          <a:latin typeface="+mn-lt"/>
                          <a:ea typeface="+mn-ea"/>
                          <a:cs typeface="+mn-cs"/>
                        </a:rPr>
                        <a:t>108-2</a:t>
                      </a:r>
                      <a:r>
                        <a:rPr lang="zh-TW" altLang="zh-TW" sz="1800" kern="1200" dirty="0" smtClean="0">
                          <a:solidFill>
                            <a:schemeClr val="dk1"/>
                          </a:solidFill>
                          <a:effectLst/>
                          <a:latin typeface="+mn-lt"/>
                          <a:ea typeface="+mn-ea"/>
                          <a:cs typeface="+mn-cs"/>
                        </a:rPr>
                        <a:t>課程：自</a:t>
                      </a:r>
                      <a:r>
                        <a:rPr lang="en-US" altLang="zh-TW" sz="1800" kern="1200" dirty="0" smtClean="0">
                          <a:solidFill>
                            <a:schemeClr val="dk1"/>
                          </a:solidFill>
                          <a:effectLst/>
                          <a:latin typeface="+mn-lt"/>
                          <a:ea typeface="+mn-ea"/>
                          <a:cs typeface="+mn-cs"/>
                        </a:rPr>
                        <a:t>109</a:t>
                      </a:r>
                      <a:r>
                        <a:rPr lang="zh-TW" altLang="zh-TW" sz="1800" kern="1200" dirty="0" smtClean="0">
                          <a:solidFill>
                            <a:schemeClr val="dk1"/>
                          </a:solidFill>
                          <a:effectLst/>
                          <a:latin typeface="+mn-lt"/>
                          <a:ea typeface="+mn-ea"/>
                          <a:cs typeface="+mn-cs"/>
                        </a:rPr>
                        <a:t>年</a:t>
                      </a:r>
                      <a:r>
                        <a:rPr lang="en-US" altLang="zh-TW" sz="1800" kern="1200" dirty="0" smtClean="0">
                          <a:solidFill>
                            <a:schemeClr val="dk1"/>
                          </a:solidFill>
                          <a:effectLst/>
                          <a:latin typeface="+mn-lt"/>
                          <a:ea typeface="+mn-ea"/>
                          <a:cs typeface="+mn-cs"/>
                        </a:rPr>
                        <a:t>2</a:t>
                      </a:r>
                      <a:r>
                        <a:rPr lang="zh-TW" altLang="zh-TW" sz="1800" kern="1200" dirty="0" smtClean="0">
                          <a:solidFill>
                            <a:schemeClr val="dk1"/>
                          </a:solidFill>
                          <a:effectLst/>
                          <a:latin typeface="+mn-lt"/>
                          <a:ea typeface="+mn-ea"/>
                          <a:cs typeface="+mn-cs"/>
                        </a:rPr>
                        <a:t>月</a:t>
                      </a:r>
                      <a:r>
                        <a:rPr lang="en-US" altLang="zh-TW" sz="1800" kern="1200" dirty="0" smtClean="0">
                          <a:solidFill>
                            <a:schemeClr val="dk1"/>
                          </a:solidFill>
                          <a:effectLst/>
                          <a:latin typeface="+mn-lt"/>
                          <a:ea typeface="+mn-ea"/>
                          <a:cs typeface="+mn-cs"/>
                        </a:rPr>
                        <a:t>17</a:t>
                      </a:r>
                      <a:r>
                        <a:rPr lang="zh-TW" altLang="zh-TW" sz="1800" kern="1200" dirty="0" smtClean="0">
                          <a:solidFill>
                            <a:schemeClr val="dk1"/>
                          </a:solidFill>
                          <a:effectLst/>
                          <a:latin typeface="+mn-lt"/>
                          <a:ea typeface="+mn-ea"/>
                          <a:cs typeface="+mn-cs"/>
                        </a:rPr>
                        <a:t>日起至</a:t>
                      </a:r>
                      <a:r>
                        <a:rPr lang="en-US" altLang="zh-TW" sz="1800" kern="1200" dirty="0" smtClean="0">
                          <a:solidFill>
                            <a:schemeClr val="dk1"/>
                          </a:solidFill>
                          <a:effectLst/>
                          <a:latin typeface="+mn-lt"/>
                          <a:ea typeface="+mn-ea"/>
                          <a:cs typeface="+mn-cs"/>
                        </a:rPr>
                        <a:t>109</a:t>
                      </a:r>
                      <a:r>
                        <a:rPr lang="zh-TW" altLang="zh-TW" sz="1800" kern="1200" dirty="0" smtClean="0">
                          <a:solidFill>
                            <a:schemeClr val="dk1"/>
                          </a:solidFill>
                          <a:effectLst/>
                          <a:latin typeface="+mn-lt"/>
                          <a:ea typeface="+mn-ea"/>
                          <a:cs typeface="+mn-cs"/>
                        </a:rPr>
                        <a:t>年</a:t>
                      </a:r>
                      <a:r>
                        <a:rPr lang="en-US" altLang="zh-TW" sz="1800" kern="1200" dirty="0" smtClean="0">
                          <a:solidFill>
                            <a:schemeClr val="dk1"/>
                          </a:solidFill>
                          <a:effectLst/>
                          <a:latin typeface="+mn-lt"/>
                          <a:ea typeface="+mn-ea"/>
                          <a:cs typeface="+mn-cs"/>
                        </a:rPr>
                        <a:t>6</a:t>
                      </a:r>
                      <a:r>
                        <a:rPr lang="zh-TW" altLang="zh-TW" sz="1800" kern="1200" dirty="0" smtClean="0">
                          <a:solidFill>
                            <a:schemeClr val="dk1"/>
                          </a:solidFill>
                          <a:effectLst/>
                          <a:latin typeface="+mn-lt"/>
                          <a:ea typeface="+mn-ea"/>
                          <a:cs typeface="+mn-cs"/>
                        </a:rPr>
                        <a:t>月</a:t>
                      </a:r>
                      <a:r>
                        <a:rPr lang="en-US" altLang="zh-TW" sz="1800" kern="1200" dirty="0" smtClean="0">
                          <a:solidFill>
                            <a:schemeClr val="dk1"/>
                          </a:solidFill>
                          <a:effectLst/>
                          <a:latin typeface="+mn-lt"/>
                          <a:ea typeface="+mn-ea"/>
                          <a:cs typeface="+mn-cs"/>
                        </a:rPr>
                        <a:t>30</a:t>
                      </a:r>
                      <a:r>
                        <a:rPr lang="zh-TW" altLang="zh-TW" sz="1800" kern="1200" dirty="0" smtClean="0">
                          <a:solidFill>
                            <a:schemeClr val="dk1"/>
                          </a:solidFill>
                          <a:effectLst/>
                          <a:latin typeface="+mn-lt"/>
                          <a:ea typeface="+mn-ea"/>
                          <a:cs typeface="+mn-cs"/>
                        </a:rPr>
                        <a:t>日止。</a:t>
                      </a:r>
                    </a:p>
                    <a:p>
                      <a:pPr lvl="0"/>
                      <a:r>
                        <a:rPr lang="en-US" altLang="zh-TW" sz="1800" kern="1200" dirty="0" smtClean="0">
                          <a:solidFill>
                            <a:schemeClr val="dk1"/>
                          </a:solidFill>
                          <a:effectLst/>
                          <a:latin typeface="+mn-lt"/>
                          <a:ea typeface="+mn-ea"/>
                          <a:cs typeface="+mn-cs"/>
                        </a:rPr>
                        <a:t>109-1</a:t>
                      </a:r>
                      <a:r>
                        <a:rPr lang="zh-TW" altLang="zh-TW" sz="1800" kern="1200" dirty="0" smtClean="0">
                          <a:solidFill>
                            <a:schemeClr val="dk1"/>
                          </a:solidFill>
                          <a:effectLst/>
                          <a:latin typeface="+mn-lt"/>
                          <a:ea typeface="+mn-ea"/>
                          <a:cs typeface="+mn-cs"/>
                        </a:rPr>
                        <a:t>課程：自</a:t>
                      </a:r>
                      <a:r>
                        <a:rPr lang="en-US" altLang="zh-TW" sz="1800" kern="1200" dirty="0" smtClean="0">
                          <a:solidFill>
                            <a:schemeClr val="dk1"/>
                          </a:solidFill>
                          <a:effectLst/>
                          <a:latin typeface="+mn-lt"/>
                          <a:ea typeface="+mn-ea"/>
                          <a:cs typeface="+mn-cs"/>
                        </a:rPr>
                        <a:t>109</a:t>
                      </a:r>
                      <a:r>
                        <a:rPr lang="zh-TW" altLang="zh-TW" sz="1800" kern="1200" dirty="0" smtClean="0">
                          <a:solidFill>
                            <a:schemeClr val="dk1"/>
                          </a:solidFill>
                          <a:effectLst/>
                          <a:latin typeface="+mn-lt"/>
                          <a:ea typeface="+mn-ea"/>
                          <a:cs typeface="+mn-cs"/>
                        </a:rPr>
                        <a:t>年</a:t>
                      </a:r>
                      <a:r>
                        <a:rPr lang="en-US" altLang="zh-TW" sz="1800" kern="1200" dirty="0" smtClean="0">
                          <a:solidFill>
                            <a:schemeClr val="dk1"/>
                          </a:solidFill>
                          <a:effectLst/>
                          <a:latin typeface="+mn-lt"/>
                          <a:ea typeface="+mn-ea"/>
                          <a:cs typeface="+mn-cs"/>
                        </a:rPr>
                        <a:t>9</a:t>
                      </a:r>
                      <a:r>
                        <a:rPr lang="zh-TW" altLang="zh-TW" sz="1800" kern="1200" dirty="0" smtClean="0">
                          <a:solidFill>
                            <a:schemeClr val="dk1"/>
                          </a:solidFill>
                          <a:effectLst/>
                          <a:latin typeface="+mn-lt"/>
                          <a:ea typeface="+mn-ea"/>
                          <a:cs typeface="+mn-cs"/>
                        </a:rPr>
                        <a:t>月</a:t>
                      </a:r>
                      <a:r>
                        <a:rPr lang="en-US" altLang="zh-TW" sz="1800" kern="1200" dirty="0" smtClean="0">
                          <a:solidFill>
                            <a:schemeClr val="dk1"/>
                          </a:solidFill>
                          <a:effectLst/>
                          <a:latin typeface="+mn-lt"/>
                          <a:ea typeface="+mn-ea"/>
                          <a:cs typeface="+mn-cs"/>
                        </a:rPr>
                        <a:t>7</a:t>
                      </a:r>
                      <a:r>
                        <a:rPr lang="zh-TW" altLang="zh-TW" sz="1800" kern="1200" dirty="0" smtClean="0">
                          <a:solidFill>
                            <a:schemeClr val="dk1"/>
                          </a:solidFill>
                          <a:effectLst/>
                          <a:latin typeface="+mn-lt"/>
                          <a:ea typeface="+mn-ea"/>
                          <a:cs typeface="+mn-cs"/>
                        </a:rPr>
                        <a:t>日起至</a:t>
                      </a:r>
                      <a:r>
                        <a:rPr lang="en-US" altLang="zh-TW" sz="1800" kern="1200" dirty="0" smtClean="0">
                          <a:solidFill>
                            <a:schemeClr val="dk1"/>
                          </a:solidFill>
                          <a:effectLst/>
                          <a:latin typeface="+mn-lt"/>
                          <a:ea typeface="+mn-ea"/>
                          <a:cs typeface="+mn-cs"/>
                        </a:rPr>
                        <a:t>109</a:t>
                      </a:r>
                      <a:r>
                        <a:rPr lang="zh-TW" altLang="zh-TW" sz="1800" kern="1200" dirty="0" smtClean="0">
                          <a:solidFill>
                            <a:schemeClr val="dk1"/>
                          </a:solidFill>
                          <a:effectLst/>
                          <a:latin typeface="+mn-lt"/>
                          <a:ea typeface="+mn-ea"/>
                          <a:cs typeface="+mn-cs"/>
                        </a:rPr>
                        <a:t>年</a:t>
                      </a:r>
                      <a:r>
                        <a:rPr lang="en-US" altLang="zh-TW" sz="1800" kern="1200" dirty="0" smtClean="0">
                          <a:solidFill>
                            <a:schemeClr val="dk1"/>
                          </a:solidFill>
                          <a:effectLst/>
                          <a:latin typeface="+mn-lt"/>
                          <a:ea typeface="+mn-ea"/>
                          <a:cs typeface="+mn-cs"/>
                        </a:rPr>
                        <a:t>12</a:t>
                      </a:r>
                      <a:r>
                        <a:rPr lang="zh-TW" altLang="zh-TW" sz="1800" kern="1200" dirty="0" smtClean="0">
                          <a:solidFill>
                            <a:schemeClr val="dk1"/>
                          </a:solidFill>
                          <a:effectLst/>
                          <a:latin typeface="+mn-lt"/>
                          <a:ea typeface="+mn-ea"/>
                          <a:cs typeface="+mn-cs"/>
                        </a:rPr>
                        <a:t>月</a:t>
                      </a:r>
                      <a:r>
                        <a:rPr lang="en-US" altLang="zh-TW" sz="1800" kern="1200" dirty="0" smtClean="0">
                          <a:solidFill>
                            <a:schemeClr val="dk1"/>
                          </a:solidFill>
                          <a:effectLst/>
                          <a:latin typeface="+mn-lt"/>
                          <a:ea typeface="+mn-ea"/>
                          <a:cs typeface="+mn-cs"/>
                        </a:rPr>
                        <a:t>10</a:t>
                      </a:r>
                      <a:r>
                        <a:rPr lang="zh-TW" altLang="zh-TW" sz="1800" kern="1200" dirty="0" smtClean="0">
                          <a:solidFill>
                            <a:schemeClr val="dk1"/>
                          </a:solidFill>
                          <a:effectLst/>
                          <a:latin typeface="+mn-lt"/>
                          <a:ea typeface="+mn-ea"/>
                          <a:cs typeface="+mn-cs"/>
                        </a:rPr>
                        <a:t>日止。</a:t>
                      </a:r>
                      <a:endParaRPr lang="zh-TW" altLang="zh-TW"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7"/>
                  </a:ext>
                </a:extLst>
              </a:tr>
              <a:tr h="396000">
                <a:tc>
                  <a:txBody>
                    <a:bodyPr/>
                    <a:lstStyle/>
                    <a:p>
                      <a:r>
                        <a:rPr lang="zh-TW" altLang="en-US" dirty="0" smtClean="0"/>
                        <a:t>徵件辦法</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hlinkClick r:id="rId3" action="ppaction://hlinkfile"/>
                        </a:rPr>
                        <a:t>深碗課程徵件辦法</a:t>
                      </a:r>
                      <a:endParaRPr lang="zh-TW" altLang="en-US" dirty="0" smtClean="0"/>
                    </a:p>
                  </a:txBody>
                  <a:tcPr/>
                </a:tc>
                <a:extLst>
                  <a:ext uri="{0D108BD9-81ED-4DB2-BD59-A6C34878D82A}">
                    <a16:rowId xmlns:a16="http://schemas.microsoft.com/office/drawing/2014/main" val="1391052385"/>
                  </a:ext>
                </a:extLst>
              </a:tr>
              <a:tr h="396000">
                <a:tc>
                  <a:txBody>
                    <a:bodyPr/>
                    <a:lstStyle/>
                    <a:p>
                      <a:r>
                        <a:rPr lang="zh-TW" altLang="en-US" dirty="0" smtClean="0"/>
                        <a:t>方案網頁</a:t>
                      </a:r>
                      <a:endParaRPr lang="zh-TW" altLang="en-US" dirty="0"/>
                    </a:p>
                  </a:txBody>
                  <a:tcPr/>
                </a:tc>
                <a:tc>
                  <a:txBody>
                    <a:bodyPr/>
                    <a:lstStyle/>
                    <a:p>
                      <a:r>
                        <a:rPr lang="en-US" altLang="zh-TW" sz="1600" dirty="0" smtClean="0">
                          <a:hlinkClick r:id="rId4"/>
                        </a:rPr>
                        <a:t>http://www.ugsi2usr.nptu.edu.tw/files/11-1172-10186-1.php?Lang=zh-tw</a:t>
                      </a:r>
                      <a:endParaRPr lang="zh-TW" altLang="en-US" dirty="0"/>
                    </a:p>
                  </a:txBody>
                  <a:tcPr/>
                </a:tc>
                <a:extLst>
                  <a:ext uri="{0D108BD9-81ED-4DB2-BD59-A6C34878D82A}">
                    <a16:rowId xmlns:a16="http://schemas.microsoft.com/office/drawing/2014/main" val="3596991130"/>
                  </a:ext>
                </a:extLst>
              </a:tr>
            </a:tbl>
          </a:graphicData>
        </a:graphic>
      </p:graphicFrame>
      <p:sp>
        <p:nvSpPr>
          <p:cNvPr id="5" name="Google Shape;489;p39">
            <a:hlinkClick r:id="rId5" action="ppaction://hlinksldjump"/>
          </p:cNvPr>
          <p:cNvSpPr/>
          <p:nvPr/>
        </p:nvSpPr>
        <p:spPr>
          <a:xfrm>
            <a:off x="320884" y="6309320"/>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 name="標題 1"/>
          <p:cNvSpPr>
            <a:spLocks noGrp="1"/>
          </p:cNvSpPr>
          <p:nvPr>
            <p:ph type="title"/>
          </p:nvPr>
        </p:nvSpPr>
        <p:spPr>
          <a:xfrm>
            <a:off x="467544" y="260648"/>
            <a:ext cx="5770984" cy="706090"/>
          </a:xfrm>
        </p:spPr>
        <p:txBody>
          <a:bodyPr>
            <a:noAutofit/>
          </a:bodyPr>
          <a:lstStyle/>
          <a:p>
            <a:pPr algn="l"/>
            <a:r>
              <a:rPr lang="zh-TW" altLang="en-US" sz="3600" b="1" dirty="0"/>
              <a:t>深碗課程</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26</a:t>
            </a:fld>
            <a:endParaRPr lang="zh-TW" altLang="en-US"/>
          </a:p>
        </p:txBody>
      </p:sp>
    </p:spTree>
    <p:extLst>
      <p:ext uri="{BB962C8B-B14F-4D97-AF65-F5344CB8AC3E}">
        <p14:creationId xmlns:p14="http://schemas.microsoft.com/office/powerpoint/2010/main" val="1239054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4189561141"/>
              </p:ext>
            </p:extLst>
          </p:nvPr>
        </p:nvGraphicFramePr>
        <p:xfrm>
          <a:off x="467544" y="1188968"/>
          <a:ext cx="8229600" cy="3392072"/>
        </p:xfrm>
        <a:graphic>
          <a:graphicData uri="http://schemas.openxmlformats.org/drawingml/2006/table">
            <a:tbl>
              <a:tblPr firstRow="1" bandRow="1">
                <a:tableStyleId>{93296810-A885-4BE3-A3E7-6D5BEEA58F35}</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70840">
                <a:tc>
                  <a:txBody>
                    <a:bodyPr/>
                    <a:lstStyle/>
                    <a:p>
                      <a:r>
                        <a:rPr lang="zh-TW" altLang="en-US" dirty="0" smtClean="0"/>
                        <a:t>計畫類別</a:t>
                      </a:r>
                      <a:endParaRPr lang="zh-TW" altLang="en-US" dirty="0"/>
                    </a:p>
                  </a:txBody>
                  <a:tcPr/>
                </a:tc>
                <a:tc>
                  <a:txBody>
                    <a:bodyPr/>
                    <a:lstStyle/>
                    <a:p>
                      <a:r>
                        <a:rPr lang="zh-TW" altLang="en-US" dirty="0" smtClean="0"/>
                        <a:t>創新課程</a:t>
                      </a:r>
                      <a:endParaRPr lang="zh-TW" altLang="en-US" dirty="0"/>
                    </a:p>
                  </a:txBody>
                  <a:tcPr/>
                </a:tc>
                <a:extLst>
                  <a:ext uri="{0D108BD9-81ED-4DB2-BD59-A6C34878D82A}">
                    <a16:rowId xmlns:a16="http://schemas.microsoft.com/office/drawing/2014/main" val="319405675"/>
                  </a:ext>
                </a:extLst>
              </a:tr>
              <a:tr h="370840">
                <a:tc>
                  <a:txBody>
                    <a:bodyPr/>
                    <a:lstStyle/>
                    <a:p>
                      <a:r>
                        <a:rPr lang="zh-TW" altLang="en-US" dirty="0" smtClean="0"/>
                        <a:t>計畫名稱</a:t>
                      </a:r>
                      <a:endParaRPr lang="zh-TW" altLang="en-US" dirty="0"/>
                    </a:p>
                  </a:txBody>
                  <a:tcPr/>
                </a:tc>
                <a:tc>
                  <a:txBody>
                    <a:bodyPr/>
                    <a:lstStyle/>
                    <a:p>
                      <a:r>
                        <a:rPr lang="en-US" altLang="zh-TW" dirty="0" smtClean="0"/>
                        <a:t>VAR</a:t>
                      </a:r>
                      <a:r>
                        <a:rPr lang="zh-TW" altLang="en-US" dirty="0" smtClean="0"/>
                        <a:t>教學應用課程推動計畫</a:t>
                      </a:r>
                      <a:endParaRPr lang="zh-TW" altLang="en-US" dirty="0"/>
                    </a:p>
                  </a:txBody>
                  <a:tcPr/>
                </a:tc>
                <a:extLst>
                  <a:ext uri="{0D108BD9-81ED-4DB2-BD59-A6C34878D82A}">
                    <a16:rowId xmlns:a16="http://schemas.microsoft.com/office/drawing/2014/main" val="747342522"/>
                  </a:ext>
                </a:extLst>
              </a:tr>
              <a:tr h="1858392">
                <a:tc>
                  <a:txBody>
                    <a:bodyPr/>
                    <a:lstStyle/>
                    <a:p>
                      <a:r>
                        <a:rPr lang="zh-TW" altLang="en-US" dirty="0" smtClean="0"/>
                        <a:t>計畫目的</a:t>
                      </a:r>
                      <a:endParaRPr lang="zh-TW" altLang="en-US" dirty="0"/>
                    </a:p>
                  </a:txBody>
                  <a:tcPr/>
                </a:tc>
                <a:tc>
                  <a:txBody>
                    <a:bodyPr/>
                    <a:lstStyle/>
                    <a:p>
                      <a:pPr>
                        <a:lnSpc>
                          <a:spcPts val="3000"/>
                        </a:lnSpc>
                      </a:pPr>
                      <a:r>
                        <a:rPr lang="zh-TW" alt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鼓勵本校各院系教師參與校級特色教學發展推動計畫，依現有專業領域課程分析其教學特色需求或新增設課程，發展虛擬實境</a:t>
                      </a:r>
                      <a:r>
                        <a:rPr lang="en-US" altLang="zh-TW" sz="1800" b="0" i="0" kern="1200" dirty="0" smtClean="0">
                          <a:solidFill>
                            <a:schemeClr val="dk1"/>
                          </a:solidFill>
                          <a:effectLst/>
                          <a:latin typeface="Times New Roman" panose="02020603050405020304" pitchFamily="18" charset="0"/>
                          <a:ea typeface="+mn-ea"/>
                          <a:cs typeface="Times New Roman" panose="02020603050405020304" pitchFamily="18" charset="0"/>
                        </a:rPr>
                        <a:t>(Virtual Reality; VR)</a:t>
                      </a:r>
                      <a:r>
                        <a:rPr lang="zh-TW" alt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或擴增實境</a:t>
                      </a:r>
                      <a:r>
                        <a:rPr lang="en-US" altLang="zh-TW" sz="1800" b="0" i="0" kern="1200" dirty="0" smtClean="0">
                          <a:solidFill>
                            <a:schemeClr val="dk1"/>
                          </a:solidFill>
                          <a:effectLst/>
                          <a:latin typeface="Times New Roman" panose="02020603050405020304" pitchFamily="18" charset="0"/>
                          <a:ea typeface="+mn-ea"/>
                          <a:cs typeface="Times New Roman" panose="02020603050405020304" pitchFamily="18" charset="0"/>
                        </a:rPr>
                        <a:t>(Augmented Reality; AR)</a:t>
                      </a:r>
                      <a:r>
                        <a:rPr lang="zh-TW" alt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技術融入課程教學，進而開發自製教材，提升教學品質及落實教學創新。</a:t>
                      </a:r>
                      <a:endParaRPr lang="zh-TW" altLang="en-US" sz="18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872330513"/>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申請對象</a:t>
                      </a:r>
                    </a:p>
                  </a:txBody>
                  <a:tcPr/>
                </a:tc>
                <a:tc>
                  <a:txBody>
                    <a:bodyPr/>
                    <a:lstStyle/>
                    <a:p>
                      <a:r>
                        <a:rPr lang="zh-TW" altLang="en-US" sz="1800" kern="1200" dirty="0" smtClean="0">
                          <a:effectLst/>
                        </a:rPr>
                        <a:t>教師</a:t>
                      </a:r>
                      <a:endParaRPr lang="zh-TW" altLang="en-US" dirty="0"/>
                    </a:p>
                  </a:txBody>
                  <a:tcPr/>
                </a:tc>
                <a:extLst>
                  <a:ext uri="{0D108BD9-81ED-4DB2-BD59-A6C34878D82A}">
                    <a16:rowId xmlns:a16="http://schemas.microsoft.com/office/drawing/2014/main" val="807780841"/>
                  </a:ext>
                </a:extLst>
              </a:tr>
              <a:tr h="396000">
                <a:tc>
                  <a:txBody>
                    <a:bodyPr/>
                    <a:lstStyle/>
                    <a:p>
                      <a:r>
                        <a:rPr lang="zh-TW" altLang="en-US" dirty="0" smtClean="0"/>
                        <a:t>補助項目</a:t>
                      </a:r>
                      <a:endParaRPr lang="zh-TW" altLang="en-US" dirty="0"/>
                    </a:p>
                  </a:txBody>
                  <a:tcPr/>
                </a:tc>
                <a:tc>
                  <a:txBody>
                    <a:bodyPr/>
                    <a:lstStyle/>
                    <a:p>
                      <a:r>
                        <a:rPr lang="zh-TW" altLang="zh-TW" sz="1800" kern="1200" dirty="0" smtClean="0">
                          <a:solidFill>
                            <a:schemeClr val="dk1"/>
                          </a:solidFill>
                          <a:effectLst/>
                          <a:latin typeface="+mn-lt"/>
                          <a:ea typeface="+mn-ea"/>
                          <a:cs typeface="+mn-cs"/>
                        </a:rPr>
                        <a:t>業務費</a:t>
                      </a:r>
                      <a:r>
                        <a:rPr lang="zh-TW" altLang="en-US" sz="1800" kern="1200" dirty="0" smtClean="0">
                          <a:solidFill>
                            <a:schemeClr val="dk1"/>
                          </a:solidFill>
                          <a:effectLst/>
                          <a:latin typeface="+mn-lt"/>
                          <a:ea typeface="+mn-ea"/>
                          <a:cs typeface="+mn-cs"/>
                        </a:rPr>
                        <a:t>（校外鐘點費、交通費、教學材料費、工讀費）、</a:t>
                      </a:r>
                      <a:r>
                        <a:rPr lang="zh-TW" altLang="zh-TW" sz="1800" kern="1200" dirty="0" smtClean="0">
                          <a:solidFill>
                            <a:schemeClr val="dk1"/>
                          </a:solidFill>
                          <a:effectLst/>
                          <a:latin typeface="+mn-lt"/>
                          <a:ea typeface="+mn-ea"/>
                          <a:cs typeface="+mn-cs"/>
                        </a:rPr>
                        <a:t>資本門</a:t>
                      </a:r>
                      <a:endParaRPr lang="zh-TW" altLang="en-US" dirty="0"/>
                    </a:p>
                  </a:txBody>
                  <a:tcPr/>
                </a:tc>
                <a:extLst>
                  <a:ext uri="{0D108BD9-81ED-4DB2-BD59-A6C34878D82A}">
                    <a16:rowId xmlns:a16="http://schemas.microsoft.com/office/drawing/2014/main" val="2099592374"/>
                  </a:ext>
                </a:extLst>
              </a:tr>
            </a:tbl>
          </a:graphicData>
        </a:graphic>
      </p:graphicFrame>
      <p:sp>
        <p:nvSpPr>
          <p:cNvPr id="5" name="標題 1"/>
          <p:cNvSpPr>
            <a:spLocks noGrp="1"/>
          </p:cNvSpPr>
          <p:nvPr>
            <p:ph type="title"/>
          </p:nvPr>
        </p:nvSpPr>
        <p:spPr>
          <a:xfrm>
            <a:off x="467544" y="260648"/>
            <a:ext cx="5770984" cy="706090"/>
          </a:xfrm>
        </p:spPr>
        <p:txBody>
          <a:bodyPr>
            <a:noAutofit/>
          </a:bodyPr>
          <a:lstStyle/>
          <a:p>
            <a:pPr algn="l"/>
            <a:r>
              <a:rPr lang="en-US" altLang="zh-TW" sz="3600" b="1" dirty="0"/>
              <a:t>VAR</a:t>
            </a:r>
            <a:r>
              <a:rPr lang="zh-TW" altLang="en-US" sz="3600" b="1" dirty="0"/>
              <a:t>教學應用課程</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27</a:t>
            </a:fld>
            <a:endParaRPr lang="zh-TW" altLang="en-US"/>
          </a:p>
        </p:txBody>
      </p:sp>
      <p:grpSp>
        <p:nvGrpSpPr>
          <p:cNvPr id="7" name="群組 6"/>
          <p:cNvGrpSpPr/>
          <p:nvPr/>
        </p:nvGrpSpPr>
        <p:grpSpPr>
          <a:xfrm>
            <a:off x="467544" y="5949280"/>
            <a:ext cx="802431" cy="680104"/>
            <a:chOff x="467544" y="5949280"/>
            <a:chExt cx="802431" cy="680104"/>
          </a:xfrm>
        </p:grpSpPr>
        <p:sp>
          <p:nvSpPr>
            <p:cNvPr id="9" name="文字方塊 8"/>
            <p:cNvSpPr txBox="1"/>
            <p:nvPr/>
          </p:nvSpPr>
          <p:spPr>
            <a:xfrm>
              <a:off x="467544" y="6165304"/>
              <a:ext cx="802431" cy="276999"/>
            </a:xfrm>
            <a:prstGeom prst="rect">
              <a:avLst/>
            </a:prstGeom>
            <a:noFill/>
            <a:ln>
              <a:noFill/>
            </a:ln>
          </p:spPr>
          <p:txBody>
            <a:bodyPr wrap="square" rtlCol="0">
              <a:spAutoFit/>
            </a:bodyPr>
            <a:lstStyle/>
            <a:p>
              <a:r>
                <a:rPr lang="zh-TW" altLang="en-US" sz="1200" b="1" dirty="0" smtClean="0">
                  <a:solidFill>
                    <a:schemeClr val="bg1">
                      <a:lumMod val="50000"/>
                    </a:schemeClr>
                  </a:solidFill>
                  <a:latin typeface="微軟正黑體" panose="020B0604030504040204" pitchFamily="34" charset="-120"/>
                  <a:ea typeface="微軟正黑體" panose="020B0604030504040204" pitchFamily="34" charset="-120"/>
                </a:rPr>
                <a:t>注意事</a:t>
              </a:r>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項</a:t>
              </a:r>
            </a:p>
          </p:txBody>
        </p:sp>
        <p:sp>
          <p:nvSpPr>
            <p:cNvPr id="10" name="橢圓形圖說文字 9"/>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779325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021327302"/>
              </p:ext>
            </p:extLst>
          </p:nvPr>
        </p:nvGraphicFramePr>
        <p:xfrm>
          <a:off x="467544" y="1196752"/>
          <a:ext cx="8280920" cy="3974048"/>
        </p:xfrm>
        <a:graphic>
          <a:graphicData uri="http://schemas.openxmlformats.org/drawingml/2006/table">
            <a:tbl>
              <a:tblPr firstRow="1" bandRow="1">
                <a:tableStyleId>{93296810-A885-4BE3-A3E7-6D5BEEA58F35}</a:tableStyleId>
              </a:tblPr>
              <a:tblGrid>
                <a:gridCol w="1242178">
                  <a:extLst>
                    <a:ext uri="{9D8B030D-6E8A-4147-A177-3AD203B41FA5}">
                      <a16:colId xmlns:a16="http://schemas.microsoft.com/office/drawing/2014/main" val="1783243338"/>
                    </a:ext>
                  </a:extLst>
                </a:gridCol>
                <a:gridCol w="7038742">
                  <a:extLst>
                    <a:ext uri="{9D8B030D-6E8A-4147-A177-3AD203B41FA5}">
                      <a16:colId xmlns:a16="http://schemas.microsoft.com/office/drawing/2014/main" val="889044132"/>
                    </a:ext>
                  </a:extLst>
                </a:gridCol>
              </a:tblGrid>
              <a:tr h="370840">
                <a:tc>
                  <a:txBody>
                    <a:bodyPr/>
                    <a:lstStyle/>
                    <a:p>
                      <a:r>
                        <a:rPr lang="zh-TW" altLang="en-US" dirty="0" smtClean="0"/>
                        <a:t>計畫類別</a:t>
                      </a:r>
                      <a:endParaRPr lang="zh-TW" altLang="en-US" dirty="0"/>
                    </a:p>
                  </a:txBody>
                  <a:tcPr/>
                </a:tc>
                <a:tc>
                  <a:txBody>
                    <a:bodyPr/>
                    <a:lstStyle/>
                    <a:p>
                      <a:r>
                        <a:rPr lang="zh-TW" altLang="en-US" dirty="0" smtClean="0"/>
                        <a:t>創新課程</a:t>
                      </a:r>
                      <a:endParaRPr lang="zh-TW" altLang="en-US" dirty="0"/>
                    </a:p>
                  </a:txBody>
                  <a:tcPr/>
                </a:tc>
                <a:extLst>
                  <a:ext uri="{0D108BD9-81ED-4DB2-BD59-A6C34878D82A}">
                    <a16:rowId xmlns:a16="http://schemas.microsoft.com/office/drawing/2014/main" val="319405675"/>
                  </a:ext>
                </a:extLst>
              </a:tr>
              <a:tr h="370800">
                <a:tc>
                  <a:txBody>
                    <a:bodyPr/>
                    <a:lstStyle/>
                    <a:p>
                      <a:r>
                        <a:rPr lang="zh-TW" altLang="en-US" dirty="0" smtClean="0"/>
                        <a:t>計畫名稱</a:t>
                      </a:r>
                      <a:endParaRPr lang="zh-TW" altLang="en-US" dirty="0"/>
                    </a:p>
                  </a:txBody>
                  <a:tcPr/>
                </a:tc>
                <a:tc>
                  <a:txBody>
                    <a:bodyPr/>
                    <a:lstStyle/>
                    <a:p>
                      <a:r>
                        <a:rPr lang="en-US" altLang="zh-TW" dirty="0" smtClean="0"/>
                        <a:t>VAR</a:t>
                      </a:r>
                      <a:r>
                        <a:rPr lang="zh-TW" altLang="en-US" dirty="0" smtClean="0"/>
                        <a:t>教學應用課程推動計畫</a:t>
                      </a:r>
                      <a:endParaRPr lang="zh-TW" altLang="en-US" dirty="0"/>
                    </a:p>
                  </a:txBody>
                  <a:tcPr/>
                </a:tc>
                <a:extLst>
                  <a:ext uri="{0D108BD9-81ED-4DB2-BD59-A6C34878D82A}">
                    <a16:rowId xmlns:a16="http://schemas.microsoft.com/office/drawing/2014/main" val="10001"/>
                  </a:ext>
                </a:extLst>
              </a:tr>
              <a:tr h="18506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注意事項</a:t>
                      </a:r>
                    </a:p>
                    <a:p>
                      <a:endParaRPr lang="zh-TW" altLang="en-US" dirty="0"/>
                    </a:p>
                  </a:txBody>
                  <a:tcPr/>
                </a:tc>
                <a:tc>
                  <a:txBody>
                    <a:bodyPr/>
                    <a:lstStyle/>
                    <a:p>
                      <a:pPr marL="342900" indent="-342900">
                        <a:spcBef>
                          <a:spcPts val="800"/>
                        </a:spcBef>
                        <a:buFont typeface="+mj-lt"/>
                        <a:buAutoNum type="arabicPeriod"/>
                      </a:pPr>
                      <a:r>
                        <a:rPr lang="zh-TW" altLang="en-US" sz="1800" kern="1200" dirty="0" smtClean="0">
                          <a:effectLst/>
                        </a:rPr>
                        <a:t>教師於原課程大綱中規劃</a:t>
                      </a:r>
                      <a:r>
                        <a:rPr lang="en-US" altLang="zh-TW" sz="1800" kern="1200" dirty="0" smtClean="0">
                          <a:effectLst/>
                        </a:rPr>
                        <a:t>6</a:t>
                      </a:r>
                      <a:r>
                        <a:rPr lang="zh-TW" altLang="en-US" sz="1800" kern="1200" dirty="0" smtClean="0">
                          <a:effectLst/>
                        </a:rPr>
                        <a:t>週課程內含</a:t>
                      </a:r>
                      <a:r>
                        <a:rPr lang="en-US" altLang="zh-TW" sz="1800" kern="1200" dirty="0" smtClean="0">
                          <a:effectLst/>
                        </a:rPr>
                        <a:t>VR/AR</a:t>
                      </a:r>
                      <a:r>
                        <a:rPr lang="zh-TW" altLang="en-US" sz="1800" kern="1200" dirty="0" smtClean="0">
                          <a:effectLst/>
                        </a:rPr>
                        <a:t>教材實質內容之運用。</a:t>
                      </a:r>
                      <a:endParaRPr lang="en-US" altLang="zh-TW" sz="1800" kern="1200" dirty="0" smtClean="0">
                        <a:effectLst/>
                      </a:endParaRPr>
                    </a:p>
                    <a:p>
                      <a:pPr marL="342900" indent="-342900">
                        <a:spcBef>
                          <a:spcPts val="800"/>
                        </a:spcBef>
                        <a:buFont typeface="+mj-lt"/>
                        <a:buAutoNum type="arabicPeriod"/>
                      </a:pPr>
                      <a:r>
                        <a:rPr lang="zh-TW" altLang="en-US" sz="1800" kern="1200" dirty="0" smtClean="0">
                          <a:effectLst/>
                        </a:rPr>
                        <a:t>課程特色可符合其中一項或多項「</a:t>
                      </a:r>
                      <a:r>
                        <a:rPr lang="zh-TW" altLang="en-US" sz="1800" kern="1200" dirty="0" smtClean="0">
                          <a:effectLst/>
                          <a:hlinkClick r:id="rId2" action="ppaction://hlinkfile"/>
                        </a:rPr>
                        <a:t>學校發展特色及人才培育指標</a:t>
                      </a:r>
                      <a:r>
                        <a:rPr lang="zh-TW" altLang="en-US" sz="1800" kern="1200" dirty="0" smtClean="0">
                          <a:effectLst/>
                        </a:rPr>
                        <a:t>」。</a:t>
                      </a:r>
                      <a:endParaRPr lang="en-US" altLang="zh-TW" sz="1800" kern="1200" dirty="0" smtClean="0">
                        <a:effectLst/>
                      </a:endParaRPr>
                    </a:p>
                    <a:p>
                      <a:pPr marL="342900" indent="-342900">
                        <a:spcBef>
                          <a:spcPts val="800"/>
                        </a:spcBef>
                        <a:buFont typeface="+mj-lt"/>
                        <a:buAutoNum type="arabicPeriod"/>
                      </a:pPr>
                      <a:r>
                        <a:rPr lang="zh-TW" altLang="en-US" sz="1800" kern="1200" dirty="0" smtClean="0">
                          <a:solidFill>
                            <a:schemeClr val="dk1"/>
                          </a:solidFill>
                          <a:effectLst/>
                          <a:latin typeface="+mn-lt"/>
                          <a:ea typeface="+mn-ea"/>
                          <a:cs typeface="+mn-cs"/>
                        </a:rPr>
                        <a:t>可邀請具備</a:t>
                      </a:r>
                      <a:r>
                        <a:rPr lang="en-US" altLang="zh-TW" sz="1800" kern="1200" dirty="0" smtClean="0">
                          <a:solidFill>
                            <a:schemeClr val="dk1"/>
                          </a:solidFill>
                          <a:effectLst/>
                          <a:latin typeface="+mn-lt"/>
                          <a:ea typeface="+mn-ea"/>
                          <a:cs typeface="+mn-cs"/>
                        </a:rPr>
                        <a:t>VR/AR</a:t>
                      </a:r>
                      <a:r>
                        <a:rPr lang="zh-TW" altLang="en-US" sz="1800" kern="1200" dirty="0" smtClean="0">
                          <a:solidFill>
                            <a:schemeClr val="dk1"/>
                          </a:solidFill>
                          <a:effectLst/>
                          <a:latin typeface="+mn-lt"/>
                          <a:ea typeface="+mn-ea"/>
                          <a:cs typeface="+mn-cs"/>
                        </a:rPr>
                        <a:t>領域專長之校內外教師或業界專家共同規劃課程內容及教材，設計具跨領域創新性內容之整合課程。</a:t>
                      </a:r>
                      <a:endParaRPr lang="en-US" altLang="zh-TW" sz="18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2185488193"/>
                  </a:ext>
                </a:extLst>
              </a:tr>
              <a:tr h="370840">
                <a:tc>
                  <a:txBody>
                    <a:bodyPr/>
                    <a:lstStyle/>
                    <a:p>
                      <a:r>
                        <a:rPr lang="zh-TW" altLang="en-US" dirty="0" smtClean="0"/>
                        <a:t>執行期程</a:t>
                      </a:r>
                      <a:endParaRPr lang="zh-TW" altLang="en-US" dirty="0"/>
                    </a:p>
                  </a:txBody>
                  <a:tcPr/>
                </a:tc>
                <a:tc>
                  <a:txBody>
                    <a:bodyPr/>
                    <a:lstStyle/>
                    <a:p>
                      <a:pPr lvl="0"/>
                      <a:r>
                        <a:rPr lang="en-US" altLang="zh-TW" sz="1800" kern="1200" dirty="0" smtClean="0">
                          <a:solidFill>
                            <a:schemeClr val="dk1"/>
                          </a:solidFill>
                          <a:effectLst/>
                          <a:latin typeface="+mn-lt"/>
                          <a:ea typeface="+mn-ea"/>
                          <a:cs typeface="+mn-cs"/>
                        </a:rPr>
                        <a:t>108-2</a:t>
                      </a:r>
                      <a:r>
                        <a:rPr lang="zh-TW" altLang="zh-TW" sz="1800" kern="1200" dirty="0" smtClean="0">
                          <a:solidFill>
                            <a:schemeClr val="dk1"/>
                          </a:solidFill>
                          <a:effectLst/>
                          <a:latin typeface="+mn-lt"/>
                          <a:ea typeface="+mn-ea"/>
                          <a:cs typeface="+mn-cs"/>
                        </a:rPr>
                        <a:t>課程：自</a:t>
                      </a:r>
                      <a:r>
                        <a:rPr lang="en-US" altLang="zh-TW" sz="1800" kern="1200" dirty="0" smtClean="0">
                          <a:solidFill>
                            <a:schemeClr val="dk1"/>
                          </a:solidFill>
                          <a:effectLst/>
                          <a:latin typeface="+mn-lt"/>
                          <a:ea typeface="+mn-ea"/>
                          <a:cs typeface="+mn-cs"/>
                        </a:rPr>
                        <a:t>109</a:t>
                      </a:r>
                      <a:r>
                        <a:rPr lang="zh-TW" altLang="zh-TW" sz="1800" kern="1200" dirty="0" smtClean="0">
                          <a:solidFill>
                            <a:schemeClr val="dk1"/>
                          </a:solidFill>
                          <a:effectLst/>
                          <a:latin typeface="+mn-lt"/>
                          <a:ea typeface="+mn-ea"/>
                          <a:cs typeface="+mn-cs"/>
                        </a:rPr>
                        <a:t>年</a:t>
                      </a:r>
                      <a:r>
                        <a:rPr lang="en-US" altLang="zh-TW" sz="1800" kern="1200" dirty="0" smtClean="0">
                          <a:solidFill>
                            <a:schemeClr val="dk1"/>
                          </a:solidFill>
                          <a:effectLst/>
                          <a:latin typeface="+mn-lt"/>
                          <a:ea typeface="+mn-ea"/>
                          <a:cs typeface="+mn-cs"/>
                        </a:rPr>
                        <a:t>2</a:t>
                      </a:r>
                      <a:r>
                        <a:rPr lang="zh-TW" altLang="zh-TW" sz="1800" kern="1200" dirty="0" smtClean="0">
                          <a:solidFill>
                            <a:schemeClr val="dk1"/>
                          </a:solidFill>
                          <a:effectLst/>
                          <a:latin typeface="+mn-lt"/>
                          <a:ea typeface="+mn-ea"/>
                          <a:cs typeface="+mn-cs"/>
                        </a:rPr>
                        <a:t>月</a:t>
                      </a:r>
                      <a:r>
                        <a:rPr lang="en-US" altLang="zh-TW" sz="1800" kern="1200" dirty="0" smtClean="0">
                          <a:solidFill>
                            <a:schemeClr val="dk1"/>
                          </a:solidFill>
                          <a:effectLst/>
                          <a:latin typeface="+mn-lt"/>
                          <a:ea typeface="+mn-ea"/>
                          <a:cs typeface="+mn-cs"/>
                        </a:rPr>
                        <a:t>17</a:t>
                      </a:r>
                      <a:r>
                        <a:rPr lang="zh-TW" altLang="zh-TW" sz="1800" kern="1200" dirty="0" smtClean="0">
                          <a:solidFill>
                            <a:schemeClr val="dk1"/>
                          </a:solidFill>
                          <a:effectLst/>
                          <a:latin typeface="+mn-lt"/>
                          <a:ea typeface="+mn-ea"/>
                          <a:cs typeface="+mn-cs"/>
                        </a:rPr>
                        <a:t>日起至</a:t>
                      </a:r>
                      <a:r>
                        <a:rPr lang="en-US" altLang="zh-TW" sz="1800" kern="1200" dirty="0" smtClean="0">
                          <a:solidFill>
                            <a:schemeClr val="dk1"/>
                          </a:solidFill>
                          <a:effectLst/>
                          <a:latin typeface="+mn-lt"/>
                          <a:ea typeface="+mn-ea"/>
                          <a:cs typeface="+mn-cs"/>
                        </a:rPr>
                        <a:t>109</a:t>
                      </a:r>
                      <a:r>
                        <a:rPr lang="zh-TW" altLang="zh-TW" sz="1800" kern="1200" dirty="0" smtClean="0">
                          <a:solidFill>
                            <a:schemeClr val="dk1"/>
                          </a:solidFill>
                          <a:effectLst/>
                          <a:latin typeface="+mn-lt"/>
                          <a:ea typeface="+mn-ea"/>
                          <a:cs typeface="+mn-cs"/>
                        </a:rPr>
                        <a:t>年</a:t>
                      </a:r>
                      <a:r>
                        <a:rPr lang="en-US" altLang="zh-TW" sz="1800" kern="1200" dirty="0" smtClean="0">
                          <a:solidFill>
                            <a:schemeClr val="dk1"/>
                          </a:solidFill>
                          <a:effectLst/>
                          <a:latin typeface="+mn-lt"/>
                          <a:ea typeface="+mn-ea"/>
                          <a:cs typeface="+mn-cs"/>
                        </a:rPr>
                        <a:t>6</a:t>
                      </a:r>
                      <a:r>
                        <a:rPr lang="zh-TW" altLang="zh-TW" sz="1800" kern="1200" dirty="0" smtClean="0">
                          <a:solidFill>
                            <a:schemeClr val="dk1"/>
                          </a:solidFill>
                          <a:effectLst/>
                          <a:latin typeface="+mn-lt"/>
                          <a:ea typeface="+mn-ea"/>
                          <a:cs typeface="+mn-cs"/>
                        </a:rPr>
                        <a:t>月</a:t>
                      </a:r>
                      <a:r>
                        <a:rPr lang="en-US" altLang="zh-TW" sz="1800" kern="1200" dirty="0" smtClean="0">
                          <a:solidFill>
                            <a:schemeClr val="dk1"/>
                          </a:solidFill>
                          <a:effectLst/>
                          <a:latin typeface="+mn-lt"/>
                          <a:ea typeface="+mn-ea"/>
                          <a:cs typeface="+mn-cs"/>
                        </a:rPr>
                        <a:t>30</a:t>
                      </a:r>
                      <a:r>
                        <a:rPr lang="zh-TW" altLang="zh-TW" sz="1800" kern="1200" dirty="0" smtClean="0">
                          <a:solidFill>
                            <a:schemeClr val="dk1"/>
                          </a:solidFill>
                          <a:effectLst/>
                          <a:latin typeface="+mn-lt"/>
                          <a:ea typeface="+mn-ea"/>
                          <a:cs typeface="+mn-cs"/>
                        </a:rPr>
                        <a:t>日止。</a:t>
                      </a:r>
                    </a:p>
                    <a:p>
                      <a:pPr lvl="0"/>
                      <a:r>
                        <a:rPr lang="en-US" altLang="zh-TW" sz="1800" kern="1200" dirty="0" smtClean="0">
                          <a:solidFill>
                            <a:schemeClr val="dk1"/>
                          </a:solidFill>
                          <a:effectLst/>
                          <a:latin typeface="+mn-lt"/>
                          <a:ea typeface="+mn-ea"/>
                          <a:cs typeface="+mn-cs"/>
                        </a:rPr>
                        <a:t>109-1</a:t>
                      </a:r>
                      <a:r>
                        <a:rPr lang="zh-TW" altLang="zh-TW" sz="1800" kern="1200" dirty="0" smtClean="0">
                          <a:solidFill>
                            <a:schemeClr val="dk1"/>
                          </a:solidFill>
                          <a:effectLst/>
                          <a:latin typeface="+mn-lt"/>
                          <a:ea typeface="+mn-ea"/>
                          <a:cs typeface="+mn-cs"/>
                        </a:rPr>
                        <a:t>課程：自</a:t>
                      </a:r>
                      <a:r>
                        <a:rPr lang="en-US" altLang="zh-TW" sz="1800" kern="1200" dirty="0" smtClean="0">
                          <a:solidFill>
                            <a:schemeClr val="dk1"/>
                          </a:solidFill>
                          <a:effectLst/>
                          <a:latin typeface="+mn-lt"/>
                          <a:ea typeface="+mn-ea"/>
                          <a:cs typeface="+mn-cs"/>
                        </a:rPr>
                        <a:t>109</a:t>
                      </a:r>
                      <a:r>
                        <a:rPr lang="zh-TW" altLang="zh-TW" sz="1800" kern="1200" dirty="0" smtClean="0">
                          <a:solidFill>
                            <a:schemeClr val="dk1"/>
                          </a:solidFill>
                          <a:effectLst/>
                          <a:latin typeface="+mn-lt"/>
                          <a:ea typeface="+mn-ea"/>
                          <a:cs typeface="+mn-cs"/>
                        </a:rPr>
                        <a:t>年</a:t>
                      </a:r>
                      <a:r>
                        <a:rPr lang="en-US" altLang="zh-TW" sz="1800" kern="1200" dirty="0" smtClean="0">
                          <a:solidFill>
                            <a:schemeClr val="dk1"/>
                          </a:solidFill>
                          <a:effectLst/>
                          <a:latin typeface="+mn-lt"/>
                          <a:ea typeface="+mn-ea"/>
                          <a:cs typeface="+mn-cs"/>
                        </a:rPr>
                        <a:t>9</a:t>
                      </a:r>
                      <a:r>
                        <a:rPr lang="zh-TW" altLang="zh-TW" sz="1800" kern="1200" dirty="0" smtClean="0">
                          <a:solidFill>
                            <a:schemeClr val="dk1"/>
                          </a:solidFill>
                          <a:effectLst/>
                          <a:latin typeface="+mn-lt"/>
                          <a:ea typeface="+mn-ea"/>
                          <a:cs typeface="+mn-cs"/>
                        </a:rPr>
                        <a:t>月</a:t>
                      </a:r>
                      <a:r>
                        <a:rPr lang="en-US" altLang="zh-TW" sz="1800" kern="1200" dirty="0" smtClean="0">
                          <a:solidFill>
                            <a:schemeClr val="dk1"/>
                          </a:solidFill>
                          <a:effectLst/>
                          <a:latin typeface="+mn-lt"/>
                          <a:ea typeface="+mn-ea"/>
                          <a:cs typeface="+mn-cs"/>
                        </a:rPr>
                        <a:t>7</a:t>
                      </a:r>
                      <a:r>
                        <a:rPr lang="zh-TW" altLang="zh-TW" sz="1800" kern="1200" dirty="0" smtClean="0">
                          <a:solidFill>
                            <a:schemeClr val="dk1"/>
                          </a:solidFill>
                          <a:effectLst/>
                          <a:latin typeface="+mn-lt"/>
                          <a:ea typeface="+mn-ea"/>
                          <a:cs typeface="+mn-cs"/>
                        </a:rPr>
                        <a:t>日起至</a:t>
                      </a:r>
                      <a:r>
                        <a:rPr lang="en-US" altLang="zh-TW" sz="1800" kern="1200" dirty="0" smtClean="0">
                          <a:solidFill>
                            <a:schemeClr val="dk1"/>
                          </a:solidFill>
                          <a:effectLst/>
                          <a:latin typeface="+mn-lt"/>
                          <a:ea typeface="+mn-ea"/>
                          <a:cs typeface="+mn-cs"/>
                        </a:rPr>
                        <a:t>109</a:t>
                      </a:r>
                      <a:r>
                        <a:rPr lang="zh-TW" altLang="zh-TW" sz="1800" kern="1200" dirty="0" smtClean="0">
                          <a:solidFill>
                            <a:schemeClr val="dk1"/>
                          </a:solidFill>
                          <a:effectLst/>
                          <a:latin typeface="+mn-lt"/>
                          <a:ea typeface="+mn-ea"/>
                          <a:cs typeface="+mn-cs"/>
                        </a:rPr>
                        <a:t>年</a:t>
                      </a:r>
                      <a:r>
                        <a:rPr lang="en-US" altLang="zh-TW" sz="1800" kern="1200" dirty="0" smtClean="0">
                          <a:solidFill>
                            <a:schemeClr val="dk1"/>
                          </a:solidFill>
                          <a:effectLst/>
                          <a:latin typeface="+mn-lt"/>
                          <a:ea typeface="+mn-ea"/>
                          <a:cs typeface="+mn-cs"/>
                        </a:rPr>
                        <a:t>12</a:t>
                      </a:r>
                      <a:r>
                        <a:rPr lang="zh-TW" altLang="zh-TW" sz="1800" kern="1200" dirty="0" smtClean="0">
                          <a:solidFill>
                            <a:schemeClr val="dk1"/>
                          </a:solidFill>
                          <a:effectLst/>
                          <a:latin typeface="+mn-lt"/>
                          <a:ea typeface="+mn-ea"/>
                          <a:cs typeface="+mn-cs"/>
                        </a:rPr>
                        <a:t>月</a:t>
                      </a:r>
                      <a:r>
                        <a:rPr lang="en-US" altLang="zh-TW" sz="1800" kern="1200" dirty="0" smtClean="0">
                          <a:solidFill>
                            <a:schemeClr val="dk1"/>
                          </a:solidFill>
                          <a:effectLst/>
                          <a:latin typeface="+mn-lt"/>
                          <a:ea typeface="+mn-ea"/>
                          <a:cs typeface="+mn-cs"/>
                        </a:rPr>
                        <a:t>10</a:t>
                      </a:r>
                      <a:r>
                        <a:rPr lang="zh-TW" altLang="zh-TW" sz="1800" kern="1200" dirty="0" smtClean="0">
                          <a:solidFill>
                            <a:schemeClr val="dk1"/>
                          </a:solidFill>
                          <a:effectLst/>
                          <a:latin typeface="+mn-lt"/>
                          <a:ea typeface="+mn-ea"/>
                          <a:cs typeface="+mn-cs"/>
                        </a:rPr>
                        <a:t>日止。</a:t>
                      </a:r>
                      <a:endParaRPr lang="zh-TW" altLang="zh-TW"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6"/>
                  </a:ext>
                </a:extLst>
              </a:tr>
              <a:tr h="370840">
                <a:tc>
                  <a:txBody>
                    <a:bodyPr/>
                    <a:lstStyle/>
                    <a:p>
                      <a:r>
                        <a:rPr lang="zh-TW" altLang="en-US" dirty="0" smtClean="0"/>
                        <a:t>徵件辦法</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hlinkClick r:id="rId3" action="ppaction://hlinkfile"/>
                        </a:rPr>
                        <a:t>VAR</a:t>
                      </a:r>
                      <a:r>
                        <a:rPr lang="zh-TW" altLang="en-US" dirty="0" smtClean="0">
                          <a:hlinkClick r:id="rId3" action="ppaction://hlinkfile"/>
                        </a:rPr>
                        <a:t>教學應用課程推動計畫徵件辦法</a:t>
                      </a:r>
                      <a:endParaRPr lang="zh-TW" altLang="en-US" dirty="0" smtClean="0"/>
                    </a:p>
                  </a:txBody>
                  <a:tcPr/>
                </a:tc>
                <a:extLst>
                  <a:ext uri="{0D108BD9-81ED-4DB2-BD59-A6C34878D82A}">
                    <a16:rowId xmlns:a16="http://schemas.microsoft.com/office/drawing/2014/main" val="1391052385"/>
                  </a:ext>
                </a:extLst>
              </a:tr>
              <a:tr h="370840">
                <a:tc>
                  <a:txBody>
                    <a:bodyPr/>
                    <a:lstStyle/>
                    <a:p>
                      <a:r>
                        <a:rPr lang="zh-TW" altLang="en-US" dirty="0" smtClean="0"/>
                        <a:t>方案網頁</a:t>
                      </a:r>
                      <a:endParaRPr lang="zh-TW" altLang="en-US" dirty="0"/>
                    </a:p>
                  </a:txBody>
                  <a:tcPr/>
                </a:tc>
                <a:tc>
                  <a:txBody>
                    <a:bodyPr/>
                    <a:lstStyle/>
                    <a:p>
                      <a:r>
                        <a:rPr lang="en-US" altLang="zh-TW" sz="1600" dirty="0" smtClean="0">
                          <a:hlinkClick r:id="rId4"/>
                        </a:rPr>
                        <a:t>http://www.ugsi2usr.nptu.edu.tw/files/11-1172-10187-1.php?Lang=zh-tw</a:t>
                      </a:r>
                      <a:endParaRPr lang="zh-TW" altLang="en-US" dirty="0"/>
                    </a:p>
                  </a:txBody>
                  <a:tcPr/>
                </a:tc>
                <a:extLst>
                  <a:ext uri="{0D108BD9-81ED-4DB2-BD59-A6C34878D82A}">
                    <a16:rowId xmlns:a16="http://schemas.microsoft.com/office/drawing/2014/main" val="3596991130"/>
                  </a:ext>
                </a:extLst>
              </a:tr>
            </a:tbl>
          </a:graphicData>
        </a:graphic>
      </p:graphicFrame>
      <p:sp>
        <p:nvSpPr>
          <p:cNvPr id="5" name="Google Shape;489;p39">
            <a:hlinkClick r:id="rId5" action="ppaction://hlinksldjump"/>
          </p:cNvPr>
          <p:cNvSpPr/>
          <p:nvPr/>
        </p:nvSpPr>
        <p:spPr>
          <a:xfrm>
            <a:off x="320884" y="6309320"/>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 name="標題 1"/>
          <p:cNvSpPr>
            <a:spLocks noGrp="1"/>
          </p:cNvSpPr>
          <p:nvPr>
            <p:ph type="title"/>
          </p:nvPr>
        </p:nvSpPr>
        <p:spPr>
          <a:xfrm>
            <a:off x="467544" y="260648"/>
            <a:ext cx="5770984" cy="706090"/>
          </a:xfrm>
        </p:spPr>
        <p:txBody>
          <a:bodyPr>
            <a:noAutofit/>
          </a:bodyPr>
          <a:lstStyle/>
          <a:p>
            <a:pPr algn="l"/>
            <a:r>
              <a:rPr lang="en-US" altLang="zh-TW" sz="3600" b="1" dirty="0"/>
              <a:t>VAR</a:t>
            </a:r>
            <a:r>
              <a:rPr lang="zh-TW" altLang="en-US" sz="3600" b="1" dirty="0"/>
              <a:t>教學應用課程</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28</a:t>
            </a:fld>
            <a:endParaRPr lang="zh-TW" altLang="en-US"/>
          </a:p>
        </p:txBody>
      </p:sp>
    </p:spTree>
    <p:extLst>
      <p:ext uri="{BB962C8B-B14F-4D97-AF65-F5344CB8AC3E}">
        <p14:creationId xmlns:p14="http://schemas.microsoft.com/office/powerpoint/2010/main" val="8555255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719683065"/>
              </p:ext>
            </p:extLst>
          </p:nvPr>
        </p:nvGraphicFramePr>
        <p:xfrm>
          <a:off x="467544" y="1133584"/>
          <a:ext cx="8229600" cy="3911992"/>
        </p:xfrm>
        <a:graphic>
          <a:graphicData uri="http://schemas.openxmlformats.org/drawingml/2006/table">
            <a:tbl>
              <a:tblPr firstRow="1" bandRow="1">
                <a:tableStyleId>{93296810-A885-4BE3-A3E7-6D5BEEA58F35}</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70840">
                <a:tc>
                  <a:txBody>
                    <a:bodyPr/>
                    <a:lstStyle/>
                    <a:p>
                      <a:r>
                        <a:rPr lang="zh-TW" altLang="en-US" dirty="0" smtClean="0"/>
                        <a:t>計畫類別</a:t>
                      </a:r>
                      <a:endParaRPr lang="zh-TW" altLang="en-US" dirty="0"/>
                    </a:p>
                  </a:txBody>
                  <a:tcPr/>
                </a:tc>
                <a:tc>
                  <a:txBody>
                    <a:bodyPr/>
                    <a:lstStyle/>
                    <a:p>
                      <a:r>
                        <a:rPr lang="zh-TW" altLang="en-US" dirty="0" smtClean="0"/>
                        <a:t>創新課程</a:t>
                      </a:r>
                      <a:endParaRPr lang="zh-TW" altLang="en-US" dirty="0"/>
                    </a:p>
                  </a:txBody>
                  <a:tcPr/>
                </a:tc>
                <a:extLst>
                  <a:ext uri="{0D108BD9-81ED-4DB2-BD59-A6C34878D82A}">
                    <a16:rowId xmlns:a16="http://schemas.microsoft.com/office/drawing/2014/main" val="319405675"/>
                  </a:ext>
                </a:extLst>
              </a:tr>
              <a:tr h="370840">
                <a:tc>
                  <a:txBody>
                    <a:bodyPr/>
                    <a:lstStyle/>
                    <a:p>
                      <a:r>
                        <a:rPr lang="zh-TW" altLang="en-US" dirty="0" smtClean="0"/>
                        <a:t>計畫名稱</a:t>
                      </a:r>
                      <a:endParaRPr lang="zh-TW" altLang="en-US" dirty="0"/>
                    </a:p>
                  </a:txBody>
                  <a:tcPr/>
                </a:tc>
                <a:tc>
                  <a:txBody>
                    <a:bodyPr/>
                    <a:lstStyle/>
                    <a:p>
                      <a:r>
                        <a:rPr lang="zh-TW" altLang="en-US" dirty="0" smtClean="0"/>
                        <a:t>境外移地教學</a:t>
                      </a:r>
                      <a:endParaRPr lang="zh-TW" altLang="en-US" dirty="0"/>
                    </a:p>
                  </a:txBody>
                  <a:tcPr/>
                </a:tc>
                <a:extLst>
                  <a:ext uri="{0D108BD9-81ED-4DB2-BD59-A6C34878D82A}">
                    <a16:rowId xmlns:a16="http://schemas.microsoft.com/office/drawing/2014/main" val="747342522"/>
                  </a:ext>
                </a:extLst>
              </a:tr>
              <a:tr h="2057792">
                <a:tc>
                  <a:txBody>
                    <a:bodyPr/>
                    <a:lstStyle/>
                    <a:p>
                      <a:r>
                        <a:rPr lang="zh-TW" altLang="en-US" dirty="0" smtClean="0"/>
                        <a:t>計畫目的</a:t>
                      </a:r>
                      <a:endParaRPr lang="zh-TW" altLang="en-US" dirty="0"/>
                    </a:p>
                  </a:txBody>
                  <a:tcPr/>
                </a:tc>
                <a:tc>
                  <a:txBody>
                    <a:bodyPr/>
                    <a:lstStyle/>
                    <a:p>
                      <a:pPr marL="342900" indent="-342900">
                        <a:lnSpc>
                          <a:spcPts val="2300"/>
                        </a:lnSpc>
                        <a:spcBef>
                          <a:spcPts val="600"/>
                        </a:spcBef>
                        <a:buFont typeface="Wingdings" panose="05000000000000000000" pitchFamily="2" charset="2"/>
                        <a:buChar char="n"/>
                      </a:pPr>
                      <a:r>
                        <a:rPr lang="zh-TW" altLang="en-US" sz="1800" b="0" i="0" kern="1200" dirty="0" smtClean="0">
                          <a:solidFill>
                            <a:schemeClr val="dk1"/>
                          </a:solidFill>
                          <a:effectLst/>
                          <a:latin typeface="+mn-lt"/>
                          <a:ea typeface="+mn-ea"/>
                          <a:cs typeface="+mn-cs"/>
                        </a:rPr>
                        <a:t>鼓勵學生拓展國際視野、擴大學習場域及強化國際學術交流；</a:t>
                      </a:r>
                      <a:endParaRPr lang="en-US" altLang="zh-TW" sz="1800" b="0" i="0" kern="1200" dirty="0" smtClean="0">
                        <a:solidFill>
                          <a:schemeClr val="dk1"/>
                        </a:solidFill>
                        <a:effectLst/>
                        <a:latin typeface="+mn-lt"/>
                        <a:ea typeface="+mn-ea"/>
                        <a:cs typeface="+mn-cs"/>
                      </a:endParaRPr>
                    </a:p>
                    <a:p>
                      <a:pPr marL="342900" indent="-342900">
                        <a:lnSpc>
                          <a:spcPts val="2300"/>
                        </a:lnSpc>
                        <a:spcBef>
                          <a:spcPts val="600"/>
                        </a:spcBef>
                        <a:buFont typeface="Wingdings" panose="05000000000000000000" pitchFamily="2" charset="2"/>
                        <a:buChar char="n"/>
                      </a:pPr>
                      <a:r>
                        <a:rPr lang="zh-TW" altLang="en-US" sz="1800" b="0" i="0" kern="1200" dirty="0" smtClean="0">
                          <a:solidFill>
                            <a:schemeClr val="dk1"/>
                          </a:solidFill>
                          <a:effectLst/>
                          <a:latin typeface="+mn-lt"/>
                          <a:ea typeface="+mn-ea"/>
                          <a:cs typeface="+mn-cs"/>
                        </a:rPr>
                        <a:t>教師將課程帶至國際，使學生真正的走入當地生活及學習，真正體驗不同文化的差異；</a:t>
                      </a:r>
                      <a:endParaRPr lang="en-US" altLang="zh-TW" sz="1800" b="0" i="0" kern="1200" dirty="0" smtClean="0">
                        <a:solidFill>
                          <a:schemeClr val="dk1"/>
                        </a:solidFill>
                        <a:effectLst/>
                        <a:latin typeface="+mn-lt"/>
                        <a:ea typeface="+mn-ea"/>
                        <a:cs typeface="+mn-cs"/>
                      </a:endParaRPr>
                    </a:p>
                    <a:p>
                      <a:pPr marL="342900" indent="-342900">
                        <a:lnSpc>
                          <a:spcPts val="2300"/>
                        </a:lnSpc>
                        <a:spcBef>
                          <a:spcPts val="600"/>
                        </a:spcBef>
                        <a:buFont typeface="Wingdings" panose="05000000000000000000" pitchFamily="2" charset="2"/>
                        <a:buChar char="n"/>
                      </a:pPr>
                      <a:r>
                        <a:rPr lang="zh-TW" altLang="en-US" sz="1800" b="0" i="0" kern="1200" dirty="0" smtClean="0">
                          <a:solidFill>
                            <a:schemeClr val="dk1"/>
                          </a:solidFill>
                          <a:effectLst/>
                          <a:latin typeface="+mn-lt"/>
                          <a:ea typeface="+mn-ea"/>
                          <a:cs typeface="+mn-cs"/>
                        </a:rPr>
                        <a:t>透過海外國際學術研究交流，培養學生應具備之能力，例如：聽讀能力、口語表達能力等，並有助於本校教學成果之宣傳推廣與往後之國際學術交流合作，達到拓展國際視野之綜效。</a:t>
                      </a:r>
                      <a:endParaRPr lang="zh-TW" altLang="en-US" sz="1800" b="0" i="0" kern="1200" dirty="0">
                        <a:solidFill>
                          <a:schemeClr val="dk1"/>
                        </a:solidFill>
                        <a:effectLst/>
                        <a:latin typeface="+mn-lt"/>
                        <a:ea typeface="+mn-ea"/>
                        <a:cs typeface="+mn-cs"/>
                      </a:endParaRPr>
                    </a:p>
                  </a:txBody>
                  <a:tcPr/>
                </a:tc>
                <a:extLst>
                  <a:ext uri="{0D108BD9-81ED-4DB2-BD59-A6C34878D82A}">
                    <a16:rowId xmlns:a16="http://schemas.microsoft.com/office/drawing/2014/main" val="187233051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申請對象</a:t>
                      </a:r>
                    </a:p>
                  </a:txBody>
                  <a:tcPr/>
                </a:tc>
                <a:tc>
                  <a:txBody>
                    <a:bodyPr/>
                    <a:lstStyle/>
                    <a:p>
                      <a:r>
                        <a:rPr lang="zh-TW" altLang="en-US" sz="1800" kern="1200" dirty="0" smtClean="0">
                          <a:effectLst/>
                        </a:rPr>
                        <a:t>教師</a:t>
                      </a:r>
                      <a:endParaRPr lang="zh-TW" altLang="en-US" dirty="0"/>
                    </a:p>
                  </a:txBody>
                  <a:tcPr/>
                </a:tc>
                <a:extLst>
                  <a:ext uri="{0D108BD9-81ED-4DB2-BD59-A6C34878D82A}">
                    <a16:rowId xmlns:a16="http://schemas.microsoft.com/office/drawing/2014/main" val="80778084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經費補助</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上限</a:t>
                      </a:r>
                      <a:r>
                        <a:rPr lang="en-US" altLang="zh-TW" dirty="0" smtClean="0"/>
                        <a:t>30</a:t>
                      </a:r>
                      <a:r>
                        <a:rPr lang="zh-TW" altLang="en-US" dirty="0" smtClean="0"/>
                        <a:t>萬元</a:t>
                      </a:r>
                      <a:r>
                        <a:rPr lang="en-US" altLang="zh-TW" dirty="0" smtClean="0"/>
                        <a:t>(</a:t>
                      </a:r>
                      <a:r>
                        <a:rPr lang="zh-TW" altLang="zh-TW" sz="1800" kern="1200" dirty="0" smtClean="0">
                          <a:solidFill>
                            <a:schemeClr val="dk1"/>
                          </a:solidFill>
                          <a:effectLst/>
                          <a:latin typeface="+mn-lt"/>
                          <a:ea typeface="+mn-ea"/>
                          <a:cs typeface="+mn-cs"/>
                        </a:rPr>
                        <a:t>實際金額依審查結果核支</a:t>
                      </a:r>
                      <a:r>
                        <a:rPr lang="en-US" altLang="zh-TW" sz="1800" kern="1200" dirty="0" smtClean="0">
                          <a:solidFill>
                            <a:schemeClr val="dk1"/>
                          </a:solidFill>
                          <a:effectLst/>
                          <a:latin typeface="+mn-lt"/>
                          <a:ea typeface="+mn-ea"/>
                          <a:cs typeface="+mn-cs"/>
                        </a:rPr>
                        <a:t>)</a:t>
                      </a:r>
                      <a:endParaRPr lang="zh-TW" altLang="en-US" dirty="0" smtClean="0"/>
                    </a:p>
                  </a:txBody>
                  <a:tcPr/>
                </a:tc>
                <a:extLst>
                  <a:ext uri="{0D108BD9-81ED-4DB2-BD59-A6C34878D82A}">
                    <a16:rowId xmlns:a16="http://schemas.microsoft.com/office/drawing/2014/main" val="10004"/>
                  </a:ext>
                </a:extLst>
              </a:tr>
              <a:tr h="370840">
                <a:tc>
                  <a:txBody>
                    <a:bodyPr/>
                    <a:lstStyle/>
                    <a:p>
                      <a:r>
                        <a:rPr lang="zh-TW" altLang="en-US" dirty="0" smtClean="0"/>
                        <a:t>補助項目</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業務費</a:t>
                      </a:r>
                      <a:r>
                        <a:rPr lang="en-US" altLang="zh-TW" dirty="0" smtClean="0"/>
                        <a:t>(</a:t>
                      </a:r>
                      <a:r>
                        <a:rPr lang="zh-TW" altLang="zh-TW" sz="1800" kern="1200" dirty="0" smtClean="0">
                          <a:solidFill>
                            <a:schemeClr val="dk1"/>
                          </a:solidFill>
                          <a:effectLst/>
                          <a:latin typeface="+mn-lt"/>
                          <a:ea typeface="+mn-ea"/>
                          <a:cs typeface="+mn-cs"/>
                        </a:rPr>
                        <a:t>交通、住宿、保險、簽證等</a:t>
                      </a:r>
                      <a:r>
                        <a:rPr lang="en-US" altLang="zh-TW" sz="1800" kern="1200" dirty="0" smtClean="0">
                          <a:solidFill>
                            <a:schemeClr val="dk1"/>
                          </a:solidFill>
                          <a:effectLst/>
                          <a:latin typeface="+mn-lt"/>
                          <a:ea typeface="+mn-ea"/>
                          <a:cs typeface="+mn-cs"/>
                        </a:rPr>
                        <a:t>)</a:t>
                      </a:r>
                      <a:endParaRPr lang="zh-TW" altLang="en-US" dirty="0" smtClean="0"/>
                    </a:p>
                  </a:txBody>
                  <a:tcPr/>
                </a:tc>
                <a:extLst>
                  <a:ext uri="{0D108BD9-81ED-4DB2-BD59-A6C34878D82A}">
                    <a16:rowId xmlns:a16="http://schemas.microsoft.com/office/drawing/2014/main" val="2099592374"/>
                  </a:ext>
                </a:extLst>
              </a:tr>
            </a:tbl>
          </a:graphicData>
        </a:graphic>
      </p:graphicFrame>
      <p:sp>
        <p:nvSpPr>
          <p:cNvPr id="6" name="標題 1"/>
          <p:cNvSpPr>
            <a:spLocks noGrp="1"/>
          </p:cNvSpPr>
          <p:nvPr>
            <p:ph type="title"/>
          </p:nvPr>
        </p:nvSpPr>
        <p:spPr>
          <a:xfrm>
            <a:off x="467544" y="260648"/>
            <a:ext cx="5770984" cy="706090"/>
          </a:xfrm>
        </p:spPr>
        <p:txBody>
          <a:bodyPr>
            <a:noAutofit/>
          </a:bodyPr>
          <a:lstStyle/>
          <a:p>
            <a:pPr algn="l"/>
            <a:r>
              <a:rPr lang="zh-TW" altLang="en-US" sz="3600" b="1" dirty="0"/>
              <a:t>境外移地教學</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29</a:t>
            </a:fld>
            <a:endParaRPr lang="zh-TW" altLang="en-US"/>
          </a:p>
        </p:txBody>
      </p:sp>
      <p:grpSp>
        <p:nvGrpSpPr>
          <p:cNvPr id="7" name="群組 6"/>
          <p:cNvGrpSpPr/>
          <p:nvPr/>
        </p:nvGrpSpPr>
        <p:grpSpPr>
          <a:xfrm>
            <a:off x="467544" y="5949280"/>
            <a:ext cx="802431" cy="680104"/>
            <a:chOff x="467544" y="5949280"/>
            <a:chExt cx="802431" cy="680104"/>
          </a:xfrm>
        </p:grpSpPr>
        <p:sp>
          <p:nvSpPr>
            <p:cNvPr id="9" name="文字方塊 8"/>
            <p:cNvSpPr txBox="1"/>
            <p:nvPr/>
          </p:nvSpPr>
          <p:spPr>
            <a:xfrm>
              <a:off x="467544" y="6165304"/>
              <a:ext cx="802431" cy="276999"/>
            </a:xfrm>
            <a:prstGeom prst="rect">
              <a:avLst/>
            </a:prstGeom>
            <a:noFill/>
            <a:ln>
              <a:noFill/>
            </a:ln>
          </p:spPr>
          <p:txBody>
            <a:bodyPr wrap="square" rtlCol="0">
              <a:spAutoFit/>
            </a:bodyPr>
            <a:lstStyle/>
            <a:p>
              <a:r>
                <a:rPr lang="zh-TW" altLang="en-US" sz="1200" b="1" dirty="0" smtClean="0">
                  <a:solidFill>
                    <a:schemeClr val="bg1">
                      <a:lumMod val="50000"/>
                    </a:schemeClr>
                  </a:solidFill>
                  <a:latin typeface="微軟正黑體" panose="020B0604030504040204" pitchFamily="34" charset="-120"/>
                  <a:ea typeface="微軟正黑體" panose="020B0604030504040204" pitchFamily="34" charset="-120"/>
                </a:rPr>
                <a:t>注意事</a:t>
              </a:r>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項</a:t>
              </a:r>
            </a:p>
          </p:txBody>
        </p:sp>
        <p:sp>
          <p:nvSpPr>
            <p:cNvPr id="10" name="橢圓形圖說文字 9"/>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120118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手繪多邊形 7"/>
          <p:cNvSpPr/>
          <p:nvPr/>
        </p:nvSpPr>
        <p:spPr>
          <a:xfrm>
            <a:off x="323528" y="465512"/>
            <a:ext cx="2109026" cy="5555776"/>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48590" tIns="148590" rIns="148590" bIns="3661697" numCol="1" spcCol="1270" anchor="ctr" anchorCtr="0">
            <a:noAutofit/>
          </a:bodyPr>
          <a:lstStyle/>
          <a:p>
            <a:pPr algn="ctr" defTabSz="1733550">
              <a:lnSpc>
                <a:spcPct val="90000"/>
              </a:lnSpc>
              <a:spcBef>
                <a:spcPct val="0"/>
              </a:spcBef>
              <a:spcAft>
                <a:spcPct val="35000"/>
              </a:spcAft>
            </a:pPr>
            <a:endParaRPr lang="zh-TW" altLang="en-US" sz="3500" b="1" dirty="0">
              <a:latin typeface="微軟正黑體" panose="020B0604030504040204" pitchFamily="34" charset="-120"/>
              <a:ea typeface="微軟正黑體" panose="020B0604030504040204" pitchFamily="34" charset="-120"/>
            </a:endParaRPr>
          </a:p>
        </p:txBody>
      </p:sp>
      <p:sp>
        <p:nvSpPr>
          <p:cNvPr id="9" name="手繪多邊形 8">
            <a:hlinkClick r:id="rId3" action="ppaction://hlinksldjump"/>
          </p:cNvPr>
          <p:cNvSpPr/>
          <p:nvPr/>
        </p:nvSpPr>
        <p:spPr>
          <a:xfrm>
            <a:off x="571517" y="2204864"/>
            <a:ext cx="1687221" cy="71262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戶外教育結合課程議題社群</a:t>
            </a:r>
            <a:endParaRPr lang="en-US" altLang="zh-TW" sz="1400" dirty="0">
              <a:solidFill>
                <a:schemeClr val="tx1"/>
              </a:solidFill>
            </a:endParaRPr>
          </a:p>
        </p:txBody>
      </p:sp>
      <p:sp>
        <p:nvSpPr>
          <p:cNvPr id="10" name="手繪多邊形 9">
            <a:hlinkClick r:id="rId4" action="ppaction://hlinksldjump"/>
          </p:cNvPr>
          <p:cNvSpPr/>
          <p:nvPr/>
        </p:nvSpPr>
        <p:spPr>
          <a:xfrm>
            <a:off x="580525" y="2996952"/>
            <a:ext cx="1687221" cy="669092"/>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增能輔導型社群</a:t>
            </a:r>
          </a:p>
        </p:txBody>
      </p:sp>
      <p:sp>
        <p:nvSpPr>
          <p:cNvPr id="11" name="手繪多邊形 10">
            <a:hlinkClick r:id="rId5" action="ppaction://hlinksldjump"/>
          </p:cNvPr>
          <p:cNvSpPr/>
          <p:nvPr/>
        </p:nvSpPr>
        <p:spPr>
          <a:xfrm>
            <a:off x="580525" y="4437112"/>
            <a:ext cx="1687221" cy="639366"/>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職能導向課程社群</a:t>
            </a:r>
          </a:p>
        </p:txBody>
      </p:sp>
      <p:sp>
        <p:nvSpPr>
          <p:cNvPr id="12" name="手繪多邊形 11">
            <a:hlinkClick r:id="rId6" action="ppaction://hlinksldjump"/>
          </p:cNvPr>
          <p:cNvSpPr/>
          <p:nvPr/>
        </p:nvSpPr>
        <p:spPr>
          <a:xfrm>
            <a:off x="571517" y="3717032"/>
            <a:ext cx="1687221" cy="648072"/>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師生專業外語社群</a:t>
            </a:r>
          </a:p>
        </p:txBody>
      </p:sp>
      <p:sp>
        <p:nvSpPr>
          <p:cNvPr id="13" name="手繪多邊形 12"/>
          <p:cNvSpPr/>
          <p:nvPr/>
        </p:nvSpPr>
        <p:spPr>
          <a:xfrm>
            <a:off x="2555778" y="4257476"/>
            <a:ext cx="3888433" cy="1691804"/>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48590" tIns="148590" rIns="148590" bIns="3661697" numCol="1" spcCol="1270" anchor="ctr" anchorCtr="0">
            <a:noAutofit/>
          </a:bodyPr>
          <a:lstStyle/>
          <a:p>
            <a:pPr algn="ctr" defTabSz="1733550">
              <a:lnSpc>
                <a:spcPct val="90000"/>
              </a:lnSpc>
              <a:spcBef>
                <a:spcPct val="0"/>
              </a:spcBef>
              <a:spcAft>
                <a:spcPct val="35000"/>
              </a:spcAft>
            </a:pPr>
            <a:endParaRPr lang="zh-TW" altLang="en-US" sz="3500" b="1" dirty="0">
              <a:solidFill>
                <a:schemeClr val="tx1"/>
              </a:solidFill>
              <a:latin typeface="微軟正黑體" panose="020B0604030504040204" pitchFamily="34" charset="-120"/>
              <a:ea typeface="微軟正黑體" panose="020B0604030504040204" pitchFamily="34" charset="-120"/>
            </a:endParaRPr>
          </a:p>
        </p:txBody>
      </p:sp>
      <p:sp>
        <p:nvSpPr>
          <p:cNvPr id="15" name="手繪多邊形 14">
            <a:hlinkClick r:id="rId7" action="ppaction://hlinksldjump"/>
          </p:cNvPr>
          <p:cNvSpPr/>
          <p:nvPr/>
        </p:nvSpPr>
        <p:spPr>
          <a:xfrm>
            <a:off x="4542589" y="5154530"/>
            <a:ext cx="1685596" cy="54915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師生產業實務研習</a:t>
            </a:r>
          </a:p>
        </p:txBody>
      </p:sp>
      <p:sp>
        <p:nvSpPr>
          <p:cNvPr id="16" name="手繪多邊形 15">
            <a:hlinkClick r:id="rId8" action="ppaction://hlinksldjump"/>
          </p:cNvPr>
          <p:cNvSpPr/>
          <p:nvPr/>
        </p:nvSpPr>
        <p:spPr>
          <a:xfrm>
            <a:off x="2744165" y="5162236"/>
            <a:ext cx="1656183" cy="533738"/>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業界專家協同教學</a:t>
            </a:r>
          </a:p>
        </p:txBody>
      </p:sp>
      <p:sp>
        <p:nvSpPr>
          <p:cNvPr id="17" name="手繪多邊形 16"/>
          <p:cNvSpPr/>
          <p:nvPr/>
        </p:nvSpPr>
        <p:spPr>
          <a:xfrm>
            <a:off x="2555778" y="496300"/>
            <a:ext cx="3888433" cy="3611127"/>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48590" tIns="148590" rIns="148590" bIns="3661697" numCol="1" spcCol="1270" anchor="ctr" anchorCtr="0">
            <a:noAutofit/>
          </a:bodyPr>
          <a:lstStyle/>
          <a:p>
            <a:pPr algn="ctr" defTabSz="1733550">
              <a:lnSpc>
                <a:spcPct val="90000"/>
              </a:lnSpc>
              <a:spcBef>
                <a:spcPct val="0"/>
              </a:spcBef>
              <a:spcAft>
                <a:spcPct val="35000"/>
              </a:spcAft>
            </a:pPr>
            <a:endParaRPr lang="zh-TW" altLang="en-US" sz="3500" b="1" dirty="0">
              <a:latin typeface="微軟正黑體" panose="020B0604030504040204" pitchFamily="34" charset="-120"/>
              <a:ea typeface="微軟正黑體" panose="020B0604030504040204" pitchFamily="34" charset="-120"/>
            </a:endParaRPr>
          </a:p>
        </p:txBody>
      </p:sp>
      <p:sp>
        <p:nvSpPr>
          <p:cNvPr id="18" name="手繪多邊形 17">
            <a:hlinkClick r:id="rId9" action="ppaction://hlinksldjump"/>
          </p:cNvPr>
          <p:cNvSpPr/>
          <p:nvPr/>
        </p:nvSpPr>
        <p:spPr>
          <a:xfrm>
            <a:off x="2744165" y="1515757"/>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微學分課程</a:t>
            </a:r>
          </a:p>
        </p:txBody>
      </p:sp>
      <p:sp>
        <p:nvSpPr>
          <p:cNvPr id="21" name="手繪多邊形 20"/>
          <p:cNvSpPr/>
          <p:nvPr/>
        </p:nvSpPr>
        <p:spPr>
          <a:xfrm>
            <a:off x="6624228" y="4257477"/>
            <a:ext cx="2160240" cy="1691805"/>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148590" tIns="148590" rIns="148590" bIns="3661697" numCol="1" spcCol="1270" anchor="ctr" anchorCtr="0">
            <a:noAutofit/>
          </a:bodyPr>
          <a:lstStyle/>
          <a:p>
            <a:pPr algn="ctr" defTabSz="1733550">
              <a:lnSpc>
                <a:spcPct val="90000"/>
              </a:lnSpc>
              <a:spcBef>
                <a:spcPct val="0"/>
              </a:spcBef>
              <a:spcAft>
                <a:spcPct val="35000"/>
              </a:spcAft>
            </a:pPr>
            <a:endParaRPr lang="en-US" altLang="zh-TW" sz="3500" b="1" dirty="0">
              <a:solidFill>
                <a:schemeClr val="tx1"/>
              </a:solidFill>
              <a:latin typeface="微軟正黑體" panose="020B0604030504040204" pitchFamily="34" charset="-120"/>
              <a:ea typeface="微軟正黑體" panose="020B0604030504040204" pitchFamily="34" charset="-120"/>
            </a:endParaRPr>
          </a:p>
        </p:txBody>
      </p:sp>
      <p:sp>
        <p:nvSpPr>
          <p:cNvPr id="22" name="手繪多邊形 21">
            <a:hlinkClick r:id="rId10" action="ppaction://hlinksldjump"/>
          </p:cNvPr>
          <p:cNvSpPr/>
          <p:nvPr/>
        </p:nvSpPr>
        <p:spPr>
          <a:xfrm>
            <a:off x="6876256" y="5085186"/>
            <a:ext cx="1656184" cy="730815"/>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4"/>
          </a:fillRef>
          <a:effectRef idx="1">
            <a:schemeClr val="accent4"/>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辦理跨領域競賽</a:t>
            </a:r>
            <a:r>
              <a:rPr lang="en-US" altLang="zh-TW" sz="1400" dirty="0">
                <a:solidFill>
                  <a:schemeClr val="tx1"/>
                </a:solidFill>
              </a:rPr>
              <a:t/>
            </a:r>
            <a:br>
              <a:rPr lang="en-US" altLang="zh-TW" sz="1400" dirty="0">
                <a:solidFill>
                  <a:schemeClr val="tx1"/>
                </a:solidFill>
              </a:rPr>
            </a:br>
            <a:r>
              <a:rPr lang="zh-TW" altLang="en-US" sz="1400" dirty="0">
                <a:solidFill>
                  <a:schemeClr val="tx1"/>
                </a:solidFill>
              </a:rPr>
              <a:t>補助計畫</a:t>
            </a:r>
          </a:p>
        </p:txBody>
      </p:sp>
      <p:sp>
        <p:nvSpPr>
          <p:cNvPr id="25" name="手繪多邊形 24"/>
          <p:cNvSpPr/>
          <p:nvPr/>
        </p:nvSpPr>
        <p:spPr>
          <a:xfrm>
            <a:off x="6588226" y="496300"/>
            <a:ext cx="2232059" cy="3611127"/>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a:solidFill>
            <a:schemeClr val="bg1">
              <a:lumMod val="8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48590" tIns="148590" rIns="148590" bIns="3661697" numCol="1" spcCol="1270" anchor="ctr" anchorCtr="0">
            <a:noAutofit/>
          </a:bodyPr>
          <a:lstStyle/>
          <a:p>
            <a:pPr algn="ctr" defTabSz="1733550">
              <a:lnSpc>
                <a:spcPct val="90000"/>
              </a:lnSpc>
              <a:spcBef>
                <a:spcPct val="0"/>
              </a:spcBef>
              <a:spcAft>
                <a:spcPct val="35000"/>
              </a:spcAft>
            </a:pPr>
            <a:endParaRPr lang="en-US" altLang="zh-TW" sz="3500" b="1" dirty="0">
              <a:latin typeface="微軟正黑體" panose="020B0604030504040204" pitchFamily="34" charset="-120"/>
              <a:ea typeface="微軟正黑體" panose="020B0604030504040204" pitchFamily="34" charset="-120"/>
            </a:endParaRPr>
          </a:p>
          <a:p>
            <a:pPr algn="ctr" defTabSz="1733550">
              <a:lnSpc>
                <a:spcPct val="90000"/>
              </a:lnSpc>
              <a:spcBef>
                <a:spcPct val="0"/>
              </a:spcBef>
              <a:spcAft>
                <a:spcPct val="35000"/>
              </a:spcAft>
            </a:pPr>
            <a:endParaRPr lang="en-US" altLang="zh-TW" sz="3500" b="1" dirty="0">
              <a:latin typeface="微軟正黑體" panose="020B0604030504040204" pitchFamily="34" charset="-120"/>
              <a:ea typeface="微軟正黑體" panose="020B0604030504040204" pitchFamily="34" charset="-120"/>
            </a:endParaRPr>
          </a:p>
        </p:txBody>
      </p:sp>
      <p:sp>
        <p:nvSpPr>
          <p:cNvPr id="26" name="手繪多邊形 25">
            <a:hlinkClick r:id="rId11" action="ppaction://hlinksldjump"/>
          </p:cNvPr>
          <p:cNvSpPr/>
          <p:nvPr/>
        </p:nvSpPr>
        <p:spPr>
          <a:xfrm>
            <a:off x="6876258" y="1556792"/>
            <a:ext cx="1584177" cy="756606"/>
          </a:xfrm>
          <a:custGeom>
            <a:avLst/>
            <a:gdLst>
              <a:gd name="connsiteX0" fmla="*/ 0 w 1676815"/>
              <a:gd name="connsiteY0" fmla="*/ 151321 h 1513213"/>
              <a:gd name="connsiteX1" fmla="*/ 151321 w 1676815"/>
              <a:gd name="connsiteY1" fmla="*/ 0 h 1513213"/>
              <a:gd name="connsiteX2" fmla="*/ 1525494 w 1676815"/>
              <a:gd name="connsiteY2" fmla="*/ 0 h 1513213"/>
              <a:gd name="connsiteX3" fmla="*/ 1676815 w 1676815"/>
              <a:gd name="connsiteY3" fmla="*/ 151321 h 1513213"/>
              <a:gd name="connsiteX4" fmla="*/ 1676815 w 1676815"/>
              <a:gd name="connsiteY4" fmla="*/ 1361892 h 1513213"/>
              <a:gd name="connsiteX5" fmla="*/ 1525494 w 1676815"/>
              <a:gd name="connsiteY5" fmla="*/ 1513213 h 1513213"/>
              <a:gd name="connsiteX6" fmla="*/ 151321 w 1676815"/>
              <a:gd name="connsiteY6" fmla="*/ 1513213 h 1513213"/>
              <a:gd name="connsiteX7" fmla="*/ 0 w 1676815"/>
              <a:gd name="connsiteY7" fmla="*/ 1361892 h 1513213"/>
              <a:gd name="connsiteX8" fmla="*/ 0 w 1676815"/>
              <a:gd name="connsiteY8" fmla="*/ 151321 h 151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1513213">
                <a:moveTo>
                  <a:pt x="0" y="151321"/>
                </a:moveTo>
                <a:cubicBezTo>
                  <a:pt x="0" y="67749"/>
                  <a:pt x="67749" y="0"/>
                  <a:pt x="151321" y="0"/>
                </a:cubicBezTo>
                <a:lnTo>
                  <a:pt x="1525494" y="0"/>
                </a:lnTo>
                <a:cubicBezTo>
                  <a:pt x="1609066" y="0"/>
                  <a:pt x="1676815" y="67749"/>
                  <a:pt x="1676815" y="151321"/>
                </a:cubicBezTo>
                <a:lnTo>
                  <a:pt x="1676815" y="1361892"/>
                </a:lnTo>
                <a:cubicBezTo>
                  <a:pt x="1676815" y="1445464"/>
                  <a:pt x="1609066" y="1513213"/>
                  <a:pt x="1525494" y="1513213"/>
                </a:cubicBezTo>
                <a:lnTo>
                  <a:pt x="151321" y="1513213"/>
                </a:lnTo>
                <a:cubicBezTo>
                  <a:pt x="67749" y="1513213"/>
                  <a:pt x="0" y="1445464"/>
                  <a:pt x="0" y="1361892"/>
                </a:cubicBezTo>
                <a:lnTo>
                  <a:pt x="0" y="151321"/>
                </a:lnTo>
                <a:close/>
              </a:path>
            </a:pathLst>
          </a:custGeom>
          <a:solidFill>
            <a:schemeClr val="bg1">
              <a:lumMod val="50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9880" tIns="70990" rIns="79880" bIns="70990"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高中創新專題指導計畫</a:t>
            </a:r>
          </a:p>
        </p:txBody>
      </p:sp>
      <p:sp>
        <p:nvSpPr>
          <p:cNvPr id="27" name="手繪多邊形 26">
            <a:hlinkClick r:id="rId12" action="ppaction://hlinksldjump"/>
          </p:cNvPr>
          <p:cNvSpPr/>
          <p:nvPr/>
        </p:nvSpPr>
        <p:spPr>
          <a:xfrm>
            <a:off x="6876258" y="2513048"/>
            <a:ext cx="1584176" cy="627920"/>
          </a:xfrm>
          <a:custGeom>
            <a:avLst/>
            <a:gdLst>
              <a:gd name="connsiteX0" fmla="*/ 0 w 1676815"/>
              <a:gd name="connsiteY0" fmla="*/ 151321 h 1513213"/>
              <a:gd name="connsiteX1" fmla="*/ 151321 w 1676815"/>
              <a:gd name="connsiteY1" fmla="*/ 0 h 1513213"/>
              <a:gd name="connsiteX2" fmla="*/ 1525494 w 1676815"/>
              <a:gd name="connsiteY2" fmla="*/ 0 h 1513213"/>
              <a:gd name="connsiteX3" fmla="*/ 1676815 w 1676815"/>
              <a:gd name="connsiteY3" fmla="*/ 151321 h 1513213"/>
              <a:gd name="connsiteX4" fmla="*/ 1676815 w 1676815"/>
              <a:gd name="connsiteY4" fmla="*/ 1361892 h 1513213"/>
              <a:gd name="connsiteX5" fmla="*/ 1525494 w 1676815"/>
              <a:gd name="connsiteY5" fmla="*/ 1513213 h 1513213"/>
              <a:gd name="connsiteX6" fmla="*/ 151321 w 1676815"/>
              <a:gd name="connsiteY6" fmla="*/ 1513213 h 1513213"/>
              <a:gd name="connsiteX7" fmla="*/ 0 w 1676815"/>
              <a:gd name="connsiteY7" fmla="*/ 1361892 h 1513213"/>
              <a:gd name="connsiteX8" fmla="*/ 0 w 1676815"/>
              <a:gd name="connsiteY8" fmla="*/ 151321 h 151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1513213">
                <a:moveTo>
                  <a:pt x="0" y="151321"/>
                </a:moveTo>
                <a:cubicBezTo>
                  <a:pt x="0" y="67749"/>
                  <a:pt x="67749" y="0"/>
                  <a:pt x="151321" y="0"/>
                </a:cubicBezTo>
                <a:lnTo>
                  <a:pt x="1525494" y="0"/>
                </a:lnTo>
                <a:cubicBezTo>
                  <a:pt x="1609066" y="0"/>
                  <a:pt x="1676815" y="67749"/>
                  <a:pt x="1676815" y="151321"/>
                </a:cubicBezTo>
                <a:lnTo>
                  <a:pt x="1676815" y="1361892"/>
                </a:lnTo>
                <a:cubicBezTo>
                  <a:pt x="1676815" y="1445464"/>
                  <a:pt x="1609066" y="1513213"/>
                  <a:pt x="1525494" y="1513213"/>
                </a:cubicBezTo>
                <a:lnTo>
                  <a:pt x="151321" y="1513213"/>
                </a:lnTo>
                <a:cubicBezTo>
                  <a:pt x="67749" y="1513213"/>
                  <a:pt x="0" y="1445464"/>
                  <a:pt x="0" y="1361892"/>
                </a:cubicBezTo>
                <a:lnTo>
                  <a:pt x="0" y="151321"/>
                </a:lnTo>
                <a:close/>
              </a:path>
            </a:pathLst>
          </a:custGeom>
          <a:solidFill>
            <a:schemeClr val="bg1">
              <a:lumMod val="50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9880" tIns="70990" rIns="79880" bIns="70990"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國際學術交流社群</a:t>
            </a:r>
          </a:p>
        </p:txBody>
      </p:sp>
      <p:sp>
        <p:nvSpPr>
          <p:cNvPr id="42" name="文字方塊 41">
            <a:hlinkClick r:id="rId13" action="ppaction://hlinksldjump"/>
          </p:cNvPr>
          <p:cNvSpPr txBox="1"/>
          <p:nvPr/>
        </p:nvSpPr>
        <p:spPr>
          <a:xfrm>
            <a:off x="2215809" y="6267943"/>
            <a:ext cx="1534926" cy="338554"/>
          </a:xfrm>
          <a:prstGeom prst="rect">
            <a:avLst/>
          </a:prstGeom>
          <a:noFill/>
        </p:spPr>
        <p:txBody>
          <a:bodyPr wrap="square" rtlCol="0">
            <a:spAutoFit/>
          </a:bodyPr>
          <a:lstStyle/>
          <a:p>
            <a:pPr algn="ctr"/>
            <a:r>
              <a:rPr lang="zh-TW" altLang="en-US" sz="1600" b="1" dirty="0">
                <a:solidFill>
                  <a:schemeClr val="tx1">
                    <a:lumMod val="50000"/>
                    <a:lumOff val="50000"/>
                  </a:schemeClr>
                </a:solidFill>
                <a:latin typeface="標楷體" panose="03000509000000000000" pitchFamily="65" charset="-120"/>
                <a:ea typeface="標楷體" panose="03000509000000000000" pitchFamily="65" charset="-120"/>
              </a:rPr>
              <a:t>∣空間與設備</a:t>
            </a:r>
            <a:endParaRPr lang="en-US" altLang="zh-TW" sz="1600" b="1" dirty="0">
              <a:solidFill>
                <a:schemeClr val="tx1">
                  <a:lumMod val="50000"/>
                  <a:lumOff val="50000"/>
                </a:schemeClr>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F7E4E4BE-4043-4F46-96D9-2CF57C9731FB}" type="slidenum">
              <a:rPr lang="zh-TW" altLang="en-US" smtClean="0"/>
              <a:t>3</a:t>
            </a:fld>
            <a:endParaRPr lang="zh-TW" altLang="en-US" dirty="0"/>
          </a:p>
        </p:txBody>
      </p:sp>
      <p:sp>
        <p:nvSpPr>
          <p:cNvPr id="6" name="文字方塊 5"/>
          <p:cNvSpPr txBox="1"/>
          <p:nvPr/>
        </p:nvSpPr>
        <p:spPr>
          <a:xfrm>
            <a:off x="395536" y="722909"/>
            <a:ext cx="1965010"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師生社群</a:t>
            </a:r>
          </a:p>
        </p:txBody>
      </p:sp>
      <p:sp>
        <p:nvSpPr>
          <p:cNvPr id="32" name="文字方塊 31"/>
          <p:cNvSpPr txBox="1"/>
          <p:nvPr/>
        </p:nvSpPr>
        <p:spPr>
          <a:xfrm>
            <a:off x="3517487" y="4442397"/>
            <a:ext cx="1965010"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產學合作</a:t>
            </a:r>
          </a:p>
        </p:txBody>
      </p:sp>
      <p:sp>
        <p:nvSpPr>
          <p:cNvPr id="33" name="文字方塊 32"/>
          <p:cNvSpPr txBox="1"/>
          <p:nvPr/>
        </p:nvSpPr>
        <p:spPr>
          <a:xfrm>
            <a:off x="3517487" y="722909"/>
            <a:ext cx="1965010"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創新教學</a:t>
            </a:r>
          </a:p>
        </p:txBody>
      </p:sp>
      <p:sp>
        <p:nvSpPr>
          <p:cNvPr id="35" name="手繪多邊形 34">
            <a:hlinkClick r:id="rId14" action="ppaction://hlinksldjump"/>
          </p:cNvPr>
          <p:cNvSpPr/>
          <p:nvPr/>
        </p:nvSpPr>
        <p:spPr>
          <a:xfrm>
            <a:off x="580524" y="1514710"/>
            <a:ext cx="1687221" cy="607744"/>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en-US" altLang="zh-TW" sz="1400" dirty="0">
                <a:solidFill>
                  <a:schemeClr val="tx1"/>
                </a:solidFill>
              </a:rPr>
              <a:t>PBL</a:t>
            </a:r>
            <a:r>
              <a:rPr lang="zh-TW" altLang="en-US" sz="1400" dirty="0">
                <a:solidFill>
                  <a:schemeClr val="tx1"/>
                </a:solidFill>
              </a:rPr>
              <a:t>問題導向社群</a:t>
            </a:r>
          </a:p>
        </p:txBody>
      </p:sp>
      <p:sp>
        <p:nvSpPr>
          <p:cNvPr id="36" name="手繪多邊形 35">
            <a:hlinkClick r:id="rId15" action="ppaction://hlinksldjump"/>
          </p:cNvPr>
          <p:cNvSpPr/>
          <p:nvPr/>
        </p:nvSpPr>
        <p:spPr>
          <a:xfrm>
            <a:off x="2749811" y="2122456"/>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微型課程</a:t>
            </a:r>
          </a:p>
        </p:txBody>
      </p:sp>
      <p:sp>
        <p:nvSpPr>
          <p:cNvPr id="40" name="手繪多邊形 39">
            <a:hlinkClick r:id="rId16" action="ppaction://hlinksldjump"/>
          </p:cNvPr>
          <p:cNvSpPr/>
          <p:nvPr/>
        </p:nvSpPr>
        <p:spPr>
          <a:xfrm>
            <a:off x="2751378" y="2736749"/>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跨領域共授課程</a:t>
            </a:r>
          </a:p>
        </p:txBody>
      </p:sp>
      <p:sp>
        <p:nvSpPr>
          <p:cNvPr id="44" name="手繪多邊形 43">
            <a:hlinkClick r:id="rId17" action="ppaction://hlinksldjump"/>
          </p:cNvPr>
          <p:cNvSpPr/>
          <p:nvPr/>
        </p:nvSpPr>
        <p:spPr>
          <a:xfrm>
            <a:off x="2781376" y="3357597"/>
            <a:ext cx="1626185"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總整課程</a:t>
            </a:r>
          </a:p>
        </p:txBody>
      </p:sp>
      <p:sp>
        <p:nvSpPr>
          <p:cNvPr id="45" name="手繪多邊形 44">
            <a:hlinkClick r:id="rId18" action="ppaction://hlinksldjump"/>
          </p:cNvPr>
          <p:cNvSpPr/>
          <p:nvPr/>
        </p:nvSpPr>
        <p:spPr>
          <a:xfrm>
            <a:off x="4572002" y="1513156"/>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深碗課程</a:t>
            </a:r>
          </a:p>
        </p:txBody>
      </p:sp>
      <p:sp>
        <p:nvSpPr>
          <p:cNvPr id="46" name="手繪多邊形 45">
            <a:hlinkClick r:id="rId19" action="ppaction://hlinksldjump"/>
          </p:cNvPr>
          <p:cNvSpPr/>
          <p:nvPr/>
        </p:nvSpPr>
        <p:spPr>
          <a:xfrm>
            <a:off x="4572003" y="2130407"/>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en-US" altLang="zh-TW" sz="1400" dirty="0">
                <a:solidFill>
                  <a:schemeClr val="tx1"/>
                </a:solidFill>
              </a:rPr>
              <a:t>VAR</a:t>
            </a:r>
            <a:r>
              <a:rPr lang="zh-TW" altLang="en-US" sz="1400" dirty="0">
                <a:solidFill>
                  <a:schemeClr val="tx1"/>
                </a:solidFill>
              </a:rPr>
              <a:t>教學應用課程</a:t>
            </a:r>
          </a:p>
        </p:txBody>
      </p:sp>
      <p:sp>
        <p:nvSpPr>
          <p:cNvPr id="47" name="手繪多邊形 46">
            <a:hlinkClick r:id="rId20" action="ppaction://hlinksldjump"/>
          </p:cNvPr>
          <p:cNvSpPr/>
          <p:nvPr/>
        </p:nvSpPr>
        <p:spPr>
          <a:xfrm>
            <a:off x="4572003" y="2736749"/>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境外移地教學</a:t>
            </a:r>
          </a:p>
        </p:txBody>
      </p:sp>
      <p:sp>
        <p:nvSpPr>
          <p:cNvPr id="48" name="手繪多邊形 47">
            <a:hlinkClick r:id="rId21" action="ppaction://hlinksldjump"/>
          </p:cNvPr>
          <p:cNvSpPr/>
          <p:nvPr/>
        </p:nvSpPr>
        <p:spPr>
          <a:xfrm>
            <a:off x="4572003" y="3356992"/>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磨課師課程</a:t>
            </a:r>
          </a:p>
        </p:txBody>
      </p:sp>
      <p:sp>
        <p:nvSpPr>
          <p:cNvPr id="49" name="文字方塊 48"/>
          <p:cNvSpPr txBox="1"/>
          <p:nvPr/>
        </p:nvSpPr>
        <p:spPr>
          <a:xfrm>
            <a:off x="6732240" y="4442397"/>
            <a:ext cx="1965010"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競賽辦理</a:t>
            </a:r>
          </a:p>
        </p:txBody>
      </p:sp>
      <p:sp>
        <p:nvSpPr>
          <p:cNvPr id="50" name="文字方塊 49"/>
          <p:cNvSpPr txBox="1"/>
          <p:nvPr/>
        </p:nvSpPr>
        <p:spPr>
          <a:xfrm>
            <a:off x="6741904" y="722909"/>
            <a:ext cx="1965010"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師生研究</a:t>
            </a:r>
          </a:p>
        </p:txBody>
      </p:sp>
      <p:sp>
        <p:nvSpPr>
          <p:cNvPr id="34" name="手繪多邊形 33">
            <a:hlinkClick r:id="rId22" action="ppaction://hlinksldjump"/>
          </p:cNvPr>
          <p:cNvSpPr/>
          <p:nvPr/>
        </p:nvSpPr>
        <p:spPr>
          <a:xfrm>
            <a:off x="560896" y="5157192"/>
            <a:ext cx="1687221" cy="639366"/>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教師專業社群</a:t>
            </a:r>
          </a:p>
        </p:txBody>
      </p:sp>
      <p:sp>
        <p:nvSpPr>
          <p:cNvPr id="37" name="文字方塊 36">
            <a:hlinkClick r:id="rId23" action="ppaction://hlinksldjump"/>
          </p:cNvPr>
          <p:cNvSpPr txBox="1"/>
          <p:nvPr/>
        </p:nvSpPr>
        <p:spPr>
          <a:xfrm>
            <a:off x="1043608" y="6258798"/>
            <a:ext cx="1436590" cy="338554"/>
          </a:xfrm>
          <a:prstGeom prst="rect">
            <a:avLst/>
          </a:prstGeom>
          <a:noFill/>
        </p:spPr>
        <p:txBody>
          <a:bodyPr wrap="square" rtlCol="0">
            <a:spAutoFit/>
          </a:bodyPr>
          <a:lstStyle/>
          <a:p>
            <a:pPr algn="ctr"/>
            <a:r>
              <a:rPr lang="zh-TW" altLang="en-US" sz="1600" b="1" dirty="0">
                <a:solidFill>
                  <a:schemeClr val="tx1">
                    <a:lumMod val="50000"/>
                    <a:lumOff val="50000"/>
                  </a:schemeClr>
                </a:solidFill>
                <a:latin typeface="標楷體" panose="03000509000000000000" pitchFamily="65" charset="-120"/>
                <a:ea typeface="標楷體" panose="03000509000000000000" pitchFamily="65" charset="-120"/>
              </a:rPr>
              <a:t>申請注意事項</a:t>
            </a:r>
            <a:endParaRPr lang="en-US" altLang="zh-TW" sz="1600" b="1" dirty="0">
              <a:solidFill>
                <a:schemeClr val="tx1">
                  <a:lumMod val="50000"/>
                  <a:lumOff val="50000"/>
                </a:schemeClr>
              </a:solidFill>
              <a:latin typeface="標楷體" panose="03000509000000000000" pitchFamily="65" charset="-120"/>
              <a:ea typeface="標楷體" panose="03000509000000000000" pitchFamily="65" charset="-120"/>
            </a:endParaRPr>
          </a:p>
        </p:txBody>
      </p:sp>
      <p:sp>
        <p:nvSpPr>
          <p:cNvPr id="39" name="Google Shape;489;p39">
            <a:hlinkClick r:id="rId24" action="ppaction://hlinksldjump"/>
          </p:cNvPr>
          <p:cNvSpPr/>
          <p:nvPr/>
        </p:nvSpPr>
        <p:spPr>
          <a:xfrm>
            <a:off x="320884" y="6309320"/>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74386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ppt_y</p:attrName>
                                        </p:attrNameLst>
                                      </p:cBhvr>
                                      <p:tavLst>
                                        <p:tav tm="0">
                                          <p:val>
                                            <p:strVal val="#ppt_y-#ppt_h*1.125000"/>
                                          </p:val>
                                        </p:tav>
                                        <p:tav tm="100000">
                                          <p:val>
                                            <p:strVal val="#ppt_y"/>
                                          </p:val>
                                        </p:tav>
                                      </p:tavLst>
                                    </p:anim>
                                    <p:animEffect transition="in" filter="wipe(down)">
                                      <p:cBhvr>
                                        <p:cTn id="8" dur="500"/>
                                        <p:tgtEl>
                                          <p:spTgt spid="35"/>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down)">
                                      <p:cBhvr>
                                        <p:cTn id="16" dur="500"/>
                                        <p:tgtEl>
                                          <p:spTgt spid="10"/>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down)">
                                      <p:cBhvr>
                                        <p:cTn id="20" dur="500"/>
                                        <p:tgtEl>
                                          <p:spTgt spid="12"/>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down)">
                                      <p:cBhvr>
                                        <p:cTn id="24" dur="500"/>
                                        <p:tgtEl>
                                          <p:spTgt spid="11"/>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p:tgtEl>
                                          <p:spTgt spid="34"/>
                                        </p:tgtEl>
                                        <p:attrNameLst>
                                          <p:attrName>ppt_y</p:attrName>
                                        </p:attrNameLst>
                                      </p:cBhvr>
                                      <p:tavLst>
                                        <p:tav tm="0">
                                          <p:val>
                                            <p:strVal val="#ppt_y-#ppt_h*1.125000"/>
                                          </p:val>
                                        </p:tav>
                                        <p:tav tm="100000">
                                          <p:val>
                                            <p:strVal val="#ppt_y"/>
                                          </p:val>
                                        </p:tav>
                                      </p:tavLst>
                                    </p:anim>
                                    <p:animEffect transition="in" filter="wipe(down)">
                                      <p:cBhvr>
                                        <p:cTn id="28" dur="500"/>
                                        <p:tgtEl>
                                          <p:spTgt spid="34"/>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ppt_y</p:attrName>
                                        </p:attrNameLst>
                                      </p:cBhvr>
                                      <p:tavLst>
                                        <p:tav tm="0">
                                          <p:val>
                                            <p:strVal val="#ppt_y-#ppt_h*1.125000"/>
                                          </p:val>
                                        </p:tav>
                                        <p:tav tm="100000">
                                          <p:val>
                                            <p:strVal val="#ppt_y"/>
                                          </p:val>
                                        </p:tav>
                                      </p:tavLst>
                                    </p:anim>
                                    <p:animEffect transition="in" filter="wipe(down)">
                                      <p:cBhvr>
                                        <p:cTn id="32" dur="500"/>
                                        <p:tgtEl>
                                          <p:spTgt spid="18"/>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p:tgtEl>
                                          <p:spTgt spid="36"/>
                                        </p:tgtEl>
                                        <p:attrNameLst>
                                          <p:attrName>ppt_y</p:attrName>
                                        </p:attrNameLst>
                                      </p:cBhvr>
                                      <p:tavLst>
                                        <p:tav tm="0">
                                          <p:val>
                                            <p:strVal val="#ppt_y-#ppt_h*1.125000"/>
                                          </p:val>
                                        </p:tav>
                                        <p:tav tm="100000">
                                          <p:val>
                                            <p:strVal val="#ppt_y"/>
                                          </p:val>
                                        </p:tav>
                                      </p:tavLst>
                                    </p:anim>
                                    <p:animEffect transition="in" filter="wipe(down)">
                                      <p:cBhvr>
                                        <p:cTn id="36" dur="500"/>
                                        <p:tgtEl>
                                          <p:spTgt spid="36"/>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p:tgtEl>
                                          <p:spTgt spid="40"/>
                                        </p:tgtEl>
                                        <p:attrNameLst>
                                          <p:attrName>ppt_y</p:attrName>
                                        </p:attrNameLst>
                                      </p:cBhvr>
                                      <p:tavLst>
                                        <p:tav tm="0">
                                          <p:val>
                                            <p:strVal val="#ppt_y-#ppt_h*1.125000"/>
                                          </p:val>
                                        </p:tav>
                                        <p:tav tm="100000">
                                          <p:val>
                                            <p:strVal val="#ppt_y"/>
                                          </p:val>
                                        </p:tav>
                                      </p:tavLst>
                                    </p:anim>
                                    <p:animEffect transition="in" filter="wipe(down)">
                                      <p:cBhvr>
                                        <p:cTn id="40" dur="500"/>
                                        <p:tgtEl>
                                          <p:spTgt spid="40"/>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p:tgtEl>
                                          <p:spTgt spid="44"/>
                                        </p:tgtEl>
                                        <p:attrNameLst>
                                          <p:attrName>ppt_y</p:attrName>
                                        </p:attrNameLst>
                                      </p:cBhvr>
                                      <p:tavLst>
                                        <p:tav tm="0">
                                          <p:val>
                                            <p:strVal val="#ppt_y-#ppt_h*1.125000"/>
                                          </p:val>
                                        </p:tav>
                                        <p:tav tm="100000">
                                          <p:val>
                                            <p:strVal val="#ppt_y"/>
                                          </p:val>
                                        </p:tav>
                                      </p:tavLst>
                                    </p:anim>
                                    <p:animEffect transition="in" filter="wipe(down)">
                                      <p:cBhvr>
                                        <p:cTn id="44" dur="500"/>
                                        <p:tgtEl>
                                          <p:spTgt spid="44"/>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p:tgtEl>
                                          <p:spTgt spid="45"/>
                                        </p:tgtEl>
                                        <p:attrNameLst>
                                          <p:attrName>ppt_y</p:attrName>
                                        </p:attrNameLst>
                                      </p:cBhvr>
                                      <p:tavLst>
                                        <p:tav tm="0">
                                          <p:val>
                                            <p:strVal val="#ppt_y-#ppt_h*1.125000"/>
                                          </p:val>
                                        </p:tav>
                                        <p:tav tm="100000">
                                          <p:val>
                                            <p:strVal val="#ppt_y"/>
                                          </p:val>
                                        </p:tav>
                                      </p:tavLst>
                                    </p:anim>
                                    <p:animEffect transition="in" filter="wipe(down)">
                                      <p:cBhvr>
                                        <p:cTn id="48" dur="500"/>
                                        <p:tgtEl>
                                          <p:spTgt spid="45"/>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p:tgtEl>
                                          <p:spTgt spid="46"/>
                                        </p:tgtEl>
                                        <p:attrNameLst>
                                          <p:attrName>ppt_y</p:attrName>
                                        </p:attrNameLst>
                                      </p:cBhvr>
                                      <p:tavLst>
                                        <p:tav tm="0">
                                          <p:val>
                                            <p:strVal val="#ppt_y-#ppt_h*1.125000"/>
                                          </p:val>
                                        </p:tav>
                                        <p:tav tm="100000">
                                          <p:val>
                                            <p:strVal val="#ppt_y"/>
                                          </p:val>
                                        </p:tav>
                                      </p:tavLst>
                                    </p:anim>
                                    <p:animEffect transition="in" filter="wipe(down)">
                                      <p:cBhvr>
                                        <p:cTn id="52" dur="500"/>
                                        <p:tgtEl>
                                          <p:spTgt spid="46"/>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p:tgtEl>
                                          <p:spTgt spid="47"/>
                                        </p:tgtEl>
                                        <p:attrNameLst>
                                          <p:attrName>ppt_y</p:attrName>
                                        </p:attrNameLst>
                                      </p:cBhvr>
                                      <p:tavLst>
                                        <p:tav tm="0">
                                          <p:val>
                                            <p:strVal val="#ppt_y-#ppt_h*1.125000"/>
                                          </p:val>
                                        </p:tav>
                                        <p:tav tm="100000">
                                          <p:val>
                                            <p:strVal val="#ppt_y"/>
                                          </p:val>
                                        </p:tav>
                                      </p:tavLst>
                                    </p:anim>
                                    <p:animEffect transition="in" filter="wipe(down)">
                                      <p:cBhvr>
                                        <p:cTn id="56" dur="500"/>
                                        <p:tgtEl>
                                          <p:spTgt spid="47"/>
                                        </p:tgtEl>
                                      </p:cBhvr>
                                    </p:animEffect>
                                  </p:childTnLst>
                                </p:cTn>
                              </p:par>
                              <p:par>
                                <p:cTn id="57" presetID="12" presetClass="entr" presetSubtype="1"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additive="base">
                                        <p:cTn id="59" dur="500"/>
                                        <p:tgtEl>
                                          <p:spTgt spid="48"/>
                                        </p:tgtEl>
                                        <p:attrNameLst>
                                          <p:attrName>ppt_y</p:attrName>
                                        </p:attrNameLst>
                                      </p:cBhvr>
                                      <p:tavLst>
                                        <p:tav tm="0">
                                          <p:val>
                                            <p:strVal val="#ppt_y-#ppt_h*1.125000"/>
                                          </p:val>
                                        </p:tav>
                                        <p:tav tm="100000">
                                          <p:val>
                                            <p:strVal val="#ppt_y"/>
                                          </p:val>
                                        </p:tav>
                                      </p:tavLst>
                                    </p:anim>
                                    <p:animEffect transition="in" filter="wipe(down)">
                                      <p:cBhvr>
                                        <p:cTn id="60" dur="500"/>
                                        <p:tgtEl>
                                          <p:spTgt spid="48"/>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p:tgtEl>
                                          <p:spTgt spid="15"/>
                                        </p:tgtEl>
                                        <p:attrNameLst>
                                          <p:attrName>ppt_y</p:attrName>
                                        </p:attrNameLst>
                                      </p:cBhvr>
                                      <p:tavLst>
                                        <p:tav tm="0">
                                          <p:val>
                                            <p:strVal val="#ppt_y-#ppt_h*1.125000"/>
                                          </p:val>
                                        </p:tav>
                                        <p:tav tm="100000">
                                          <p:val>
                                            <p:strVal val="#ppt_y"/>
                                          </p:val>
                                        </p:tav>
                                      </p:tavLst>
                                    </p:anim>
                                    <p:animEffect transition="in" filter="wipe(down)">
                                      <p:cBhvr>
                                        <p:cTn id="64" dur="500"/>
                                        <p:tgtEl>
                                          <p:spTgt spid="15"/>
                                        </p:tgtEl>
                                      </p:cBhvr>
                                    </p:animEffect>
                                  </p:childTnLst>
                                </p:cTn>
                              </p:par>
                              <p:par>
                                <p:cTn id="65" presetID="12" presetClass="entr" presetSubtype="1"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p:tgtEl>
                                          <p:spTgt spid="16"/>
                                        </p:tgtEl>
                                        <p:attrNameLst>
                                          <p:attrName>ppt_y</p:attrName>
                                        </p:attrNameLst>
                                      </p:cBhvr>
                                      <p:tavLst>
                                        <p:tav tm="0">
                                          <p:val>
                                            <p:strVal val="#ppt_y-#ppt_h*1.125000"/>
                                          </p:val>
                                        </p:tav>
                                        <p:tav tm="100000">
                                          <p:val>
                                            <p:strVal val="#ppt_y"/>
                                          </p:val>
                                        </p:tav>
                                      </p:tavLst>
                                    </p:anim>
                                    <p:animEffect transition="in" filter="wipe(down)">
                                      <p:cBhvr>
                                        <p:cTn id="68" dur="500"/>
                                        <p:tgtEl>
                                          <p:spTgt spid="16"/>
                                        </p:tgtEl>
                                      </p:cBhvr>
                                    </p:animEffect>
                                  </p:childTnLst>
                                </p:cTn>
                              </p:par>
                              <p:par>
                                <p:cTn id="69" presetID="12" presetClass="entr" presetSubtype="1"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p:tgtEl>
                                          <p:spTgt spid="26"/>
                                        </p:tgtEl>
                                        <p:attrNameLst>
                                          <p:attrName>ppt_y</p:attrName>
                                        </p:attrNameLst>
                                      </p:cBhvr>
                                      <p:tavLst>
                                        <p:tav tm="0">
                                          <p:val>
                                            <p:strVal val="#ppt_y-#ppt_h*1.125000"/>
                                          </p:val>
                                        </p:tav>
                                        <p:tav tm="100000">
                                          <p:val>
                                            <p:strVal val="#ppt_y"/>
                                          </p:val>
                                        </p:tav>
                                      </p:tavLst>
                                    </p:anim>
                                    <p:animEffect transition="in" filter="wipe(down)">
                                      <p:cBhvr>
                                        <p:cTn id="72" dur="500"/>
                                        <p:tgtEl>
                                          <p:spTgt spid="26"/>
                                        </p:tgtEl>
                                      </p:cBhvr>
                                    </p:animEffect>
                                  </p:childTnLst>
                                </p:cTn>
                              </p:par>
                              <p:par>
                                <p:cTn id="73" presetID="12" presetClass="entr" presetSubtype="1"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p:tgtEl>
                                          <p:spTgt spid="27"/>
                                        </p:tgtEl>
                                        <p:attrNameLst>
                                          <p:attrName>ppt_y</p:attrName>
                                        </p:attrNameLst>
                                      </p:cBhvr>
                                      <p:tavLst>
                                        <p:tav tm="0">
                                          <p:val>
                                            <p:strVal val="#ppt_y-#ppt_h*1.125000"/>
                                          </p:val>
                                        </p:tav>
                                        <p:tav tm="100000">
                                          <p:val>
                                            <p:strVal val="#ppt_y"/>
                                          </p:val>
                                        </p:tav>
                                      </p:tavLst>
                                    </p:anim>
                                    <p:animEffect transition="in" filter="wipe(down)">
                                      <p:cBhvr>
                                        <p:cTn id="76" dur="500"/>
                                        <p:tgtEl>
                                          <p:spTgt spid="27"/>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p:tgtEl>
                                          <p:spTgt spid="22"/>
                                        </p:tgtEl>
                                        <p:attrNameLst>
                                          <p:attrName>ppt_y</p:attrName>
                                        </p:attrNameLst>
                                      </p:cBhvr>
                                      <p:tavLst>
                                        <p:tav tm="0">
                                          <p:val>
                                            <p:strVal val="#ppt_y-#ppt_h*1.125000"/>
                                          </p:val>
                                        </p:tav>
                                        <p:tav tm="100000">
                                          <p:val>
                                            <p:strVal val="#ppt_y"/>
                                          </p:val>
                                        </p:tav>
                                      </p:tavLst>
                                    </p:anim>
                                    <p:animEffect transition="in" filter="wipe(down)">
                                      <p:cBhvr>
                                        <p:cTn id="80" dur="500"/>
                                        <p:tgtEl>
                                          <p:spTgt spid="22"/>
                                        </p:tgtEl>
                                      </p:cBhvr>
                                    </p:animEffect>
                                  </p:childTnLst>
                                </p:cTn>
                              </p:par>
                              <p:par>
                                <p:cTn id="81" presetID="2" presetClass="entr" presetSubtype="4"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additive="base">
                                        <p:cTn id="83" dur="500" fill="hold"/>
                                        <p:tgtEl>
                                          <p:spTgt spid="42"/>
                                        </p:tgtEl>
                                        <p:attrNameLst>
                                          <p:attrName>ppt_x</p:attrName>
                                        </p:attrNameLst>
                                      </p:cBhvr>
                                      <p:tavLst>
                                        <p:tav tm="0">
                                          <p:val>
                                            <p:strVal val="#ppt_x"/>
                                          </p:val>
                                        </p:tav>
                                        <p:tav tm="100000">
                                          <p:val>
                                            <p:strVal val="#ppt_x"/>
                                          </p:val>
                                        </p:tav>
                                      </p:tavLst>
                                    </p:anim>
                                    <p:anim calcmode="lin" valueType="num">
                                      <p:cBhvr additive="base">
                                        <p:cTn id="84" dur="500" fill="hold"/>
                                        <p:tgtEl>
                                          <p:spTgt spid="4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ppt_x"/>
                                          </p:val>
                                        </p:tav>
                                        <p:tav tm="100000">
                                          <p:val>
                                            <p:strVal val="#ppt_x"/>
                                          </p:val>
                                        </p:tav>
                                      </p:tavLst>
                                    </p:anim>
                                    <p:anim calcmode="lin" valueType="num">
                                      <p:cBhvr additive="base">
                                        <p:cTn id="8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animBg="1"/>
      <p:bldP spid="16" grpId="0" animBg="1"/>
      <p:bldP spid="18" grpId="0" animBg="1"/>
      <p:bldP spid="22" grpId="0" animBg="1"/>
      <p:bldP spid="26" grpId="0" animBg="1"/>
      <p:bldP spid="27" grpId="0" animBg="1"/>
      <p:bldP spid="42" grpId="0"/>
      <p:bldP spid="35" grpId="0" animBg="1"/>
      <p:bldP spid="36" grpId="0" animBg="1"/>
      <p:bldP spid="40" grpId="0" animBg="1"/>
      <p:bldP spid="44" grpId="0" animBg="1"/>
      <p:bldP spid="45" grpId="0" animBg="1"/>
      <p:bldP spid="46" grpId="0" animBg="1"/>
      <p:bldP spid="47" grpId="0" animBg="1"/>
      <p:bldP spid="48" grpId="0" animBg="1"/>
      <p:bldP spid="34" grpId="0" animBg="1"/>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908866172"/>
              </p:ext>
            </p:extLst>
          </p:nvPr>
        </p:nvGraphicFramePr>
        <p:xfrm>
          <a:off x="467544" y="1147296"/>
          <a:ext cx="8229600" cy="4186312"/>
        </p:xfrm>
        <a:graphic>
          <a:graphicData uri="http://schemas.openxmlformats.org/drawingml/2006/table">
            <a:tbl>
              <a:tblPr firstRow="1" bandRow="1">
                <a:tableStyleId>{93296810-A885-4BE3-A3E7-6D5BEEA58F35}</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70840">
                <a:tc>
                  <a:txBody>
                    <a:bodyPr/>
                    <a:lstStyle/>
                    <a:p>
                      <a:r>
                        <a:rPr lang="zh-TW" altLang="en-US" dirty="0" smtClean="0"/>
                        <a:t>計畫類別</a:t>
                      </a:r>
                      <a:endParaRPr lang="zh-TW" altLang="en-US" dirty="0"/>
                    </a:p>
                  </a:txBody>
                  <a:tcPr/>
                </a:tc>
                <a:tc>
                  <a:txBody>
                    <a:bodyPr/>
                    <a:lstStyle/>
                    <a:p>
                      <a:r>
                        <a:rPr lang="zh-TW" altLang="en-US" dirty="0" smtClean="0"/>
                        <a:t>創新課程</a:t>
                      </a:r>
                      <a:endParaRPr lang="zh-TW" altLang="en-US" dirty="0"/>
                    </a:p>
                  </a:txBody>
                  <a:tcPr/>
                </a:tc>
                <a:extLst>
                  <a:ext uri="{0D108BD9-81ED-4DB2-BD59-A6C34878D82A}">
                    <a16:rowId xmlns:a16="http://schemas.microsoft.com/office/drawing/2014/main" val="319405675"/>
                  </a:ext>
                </a:extLst>
              </a:tr>
              <a:tr h="370840">
                <a:tc>
                  <a:txBody>
                    <a:bodyPr/>
                    <a:lstStyle/>
                    <a:p>
                      <a:r>
                        <a:rPr lang="zh-TW" altLang="en-US" dirty="0" smtClean="0"/>
                        <a:t>計畫名稱</a:t>
                      </a:r>
                      <a:endParaRPr lang="zh-TW" altLang="en-US" dirty="0"/>
                    </a:p>
                  </a:txBody>
                  <a:tcPr/>
                </a:tc>
                <a:tc>
                  <a:txBody>
                    <a:bodyPr/>
                    <a:lstStyle/>
                    <a:p>
                      <a:r>
                        <a:rPr lang="zh-TW" altLang="en-US" dirty="0" smtClean="0"/>
                        <a:t>境外移地教學</a:t>
                      </a:r>
                      <a:endParaRPr lang="zh-TW" altLang="en-US" dirty="0"/>
                    </a:p>
                  </a:txBody>
                  <a:tcPr/>
                </a:tc>
                <a:extLst>
                  <a:ext uri="{0D108BD9-81ED-4DB2-BD59-A6C34878D82A}">
                    <a16:rowId xmlns:a16="http://schemas.microsoft.com/office/drawing/2014/main" val="747342522"/>
                  </a:ext>
                </a:extLst>
              </a:tr>
              <a:tr h="2332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注意事項</a:t>
                      </a:r>
                    </a:p>
                    <a:p>
                      <a:endParaRPr lang="zh-TW" altLang="en-US" dirty="0"/>
                    </a:p>
                  </a:txBody>
                  <a:tcPr/>
                </a:tc>
                <a:tc>
                  <a:txBody>
                    <a:bodyPr/>
                    <a:lstStyle/>
                    <a:p>
                      <a:pPr marL="342900" indent="-342900">
                        <a:lnSpc>
                          <a:spcPts val="2300"/>
                        </a:lnSpc>
                        <a:spcBef>
                          <a:spcPts val="600"/>
                        </a:spcBef>
                        <a:buFont typeface="+mj-lt"/>
                        <a:buAutoNum type="arabicPeriod"/>
                      </a:pPr>
                      <a:r>
                        <a:rPr lang="zh-TW" altLang="en-US" sz="1800" kern="1200" dirty="0" smtClean="0">
                          <a:effectLst/>
                        </a:rPr>
                        <a:t>境外移地教學每團以本校專任教師</a:t>
                      </a:r>
                      <a:r>
                        <a:rPr lang="en-US" altLang="zh-TW" sz="1800" kern="1200" dirty="0" smtClean="0">
                          <a:effectLst/>
                        </a:rPr>
                        <a:t>1</a:t>
                      </a:r>
                      <a:r>
                        <a:rPr lang="zh-TW" altLang="en-US" sz="1800" kern="1200" dirty="0" smtClean="0">
                          <a:effectLst/>
                        </a:rPr>
                        <a:t>名為原則，</a:t>
                      </a:r>
                      <a:r>
                        <a:rPr lang="zh-TW" altLang="en-US" sz="1800" b="1" kern="1200" dirty="0" smtClean="0">
                          <a:solidFill>
                            <a:srgbClr val="FF0000"/>
                          </a:solidFill>
                          <a:effectLst/>
                        </a:rPr>
                        <a:t>參與學生以</a:t>
                      </a:r>
                      <a:r>
                        <a:rPr lang="en-US" altLang="zh-TW" sz="1800" b="1" kern="1200" dirty="0" smtClean="0">
                          <a:solidFill>
                            <a:srgbClr val="FF0000"/>
                          </a:solidFill>
                          <a:effectLst/>
                        </a:rPr>
                        <a:t>10</a:t>
                      </a:r>
                      <a:r>
                        <a:rPr lang="zh-TW" altLang="en-US" sz="1800" b="1" kern="1200" dirty="0" smtClean="0">
                          <a:solidFill>
                            <a:srgbClr val="FF0000"/>
                          </a:solidFill>
                          <a:effectLst/>
                        </a:rPr>
                        <a:t>人以上為原則</a:t>
                      </a:r>
                      <a:r>
                        <a:rPr lang="zh-TW" altLang="en-US" sz="1800" kern="1200" dirty="0" smtClean="0">
                          <a:effectLst/>
                        </a:rPr>
                        <a:t>；</a:t>
                      </a:r>
                      <a:r>
                        <a:rPr lang="zh-TW" altLang="en-US" sz="1800" b="1" kern="1200" dirty="0" smtClean="0">
                          <a:solidFill>
                            <a:srgbClr val="3333FF"/>
                          </a:solidFill>
                          <a:effectLst/>
                        </a:rPr>
                        <a:t>教師應對課程內參與學生成員進行適度甄選</a:t>
                      </a:r>
                      <a:r>
                        <a:rPr lang="zh-TW" altLang="en-US" sz="1800" kern="1200" dirty="0" smtClean="0">
                          <a:effectLst/>
                        </a:rPr>
                        <a:t>。</a:t>
                      </a:r>
                    </a:p>
                    <a:p>
                      <a:pPr marL="342900" indent="-342900">
                        <a:lnSpc>
                          <a:spcPts val="2300"/>
                        </a:lnSpc>
                        <a:spcBef>
                          <a:spcPts val="600"/>
                        </a:spcBef>
                        <a:buFont typeface="+mj-lt"/>
                        <a:buAutoNum type="arabicPeriod"/>
                      </a:pPr>
                      <a:r>
                        <a:rPr lang="zh-TW" altLang="en-US" sz="1800" kern="1200" dirty="0" smtClean="0">
                          <a:effectLst/>
                        </a:rPr>
                        <a:t>需結合</a:t>
                      </a:r>
                      <a:r>
                        <a:rPr lang="en-US" altLang="zh-TW" sz="1800" kern="1200" dirty="0" smtClean="0">
                          <a:effectLst/>
                        </a:rPr>
                        <a:t>108-2</a:t>
                      </a:r>
                      <a:r>
                        <a:rPr lang="zh-TW" altLang="en-US" sz="1800" kern="1200" dirty="0" smtClean="0">
                          <a:effectLst/>
                        </a:rPr>
                        <a:t>或</a:t>
                      </a:r>
                      <a:r>
                        <a:rPr lang="en-US" altLang="zh-TW" sz="1800" kern="1200" dirty="0" smtClean="0">
                          <a:effectLst/>
                        </a:rPr>
                        <a:t>109-1</a:t>
                      </a:r>
                      <a:r>
                        <a:rPr lang="zh-TW" altLang="en-US" sz="1800" kern="1200" dirty="0" smtClean="0">
                          <a:effectLst/>
                        </a:rPr>
                        <a:t>課程，執行時間以</a:t>
                      </a:r>
                      <a:r>
                        <a:rPr lang="zh-TW" altLang="en-US" sz="1800" b="1" kern="1200" dirty="0" smtClean="0">
                          <a:solidFill>
                            <a:srgbClr val="FF0000"/>
                          </a:solidFill>
                          <a:effectLst/>
                        </a:rPr>
                        <a:t>二週以內</a:t>
                      </a:r>
                      <a:r>
                        <a:rPr lang="zh-TW" altLang="en-US" sz="1800" kern="1200" dirty="0" smtClean="0">
                          <a:effectLst/>
                        </a:rPr>
                        <a:t>為限，因經費有限今年度補助</a:t>
                      </a:r>
                      <a:r>
                        <a:rPr lang="en-US" altLang="zh-TW" sz="1800" kern="1200" dirty="0" smtClean="0">
                          <a:solidFill>
                            <a:srgbClr val="FF0000"/>
                          </a:solidFill>
                          <a:effectLst/>
                        </a:rPr>
                        <a:t>3</a:t>
                      </a:r>
                      <a:r>
                        <a:rPr lang="zh-TW" altLang="en-US" sz="1800" kern="1200" dirty="0" smtClean="0">
                          <a:solidFill>
                            <a:srgbClr val="FF0000"/>
                          </a:solidFill>
                          <a:effectLst/>
                        </a:rPr>
                        <a:t>案</a:t>
                      </a:r>
                      <a:r>
                        <a:rPr lang="zh-TW" altLang="en-US" sz="1800" kern="1200" dirty="0" smtClean="0">
                          <a:effectLst/>
                        </a:rPr>
                        <a:t>。</a:t>
                      </a:r>
                      <a:endParaRPr lang="en-US" altLang="zh-TW" sz="1800" kern="1200" dirty="0" smtClean="0">
                        <a:effectLst/>
                      </a:endParaRPr>
                    </a:p>
                    <a:p>
                      <a:pPr marL="342900" marR="0" lvl="0" indent="-342900" algn="l" defTabSz="914400" rtl="0" eaLnBrk="1" fontAlgn="auto" latinLnBrk="0" hangingPunct="1">
                        <a:lnSpc>
                          <a:spcPts val="2300"/>
                        </a:lnSpc>
                        <a:spcBef>
                          <a:spcPts val="600"/>
                        </a:spcBef>
                        <a:spcAft>
                          <a:spcPts val="0"/>
                        </a:spcAft>
                        <a:buClrTx/>
                        <a:buSzTx/>
                        <a:buFont typeface="+mj-lt"/>
                        <a:buAutoNum type="arabicPeriod"/>
                        <a:tabLst/>
                        <a:defRPr/>
                      </a:pPr>
                      <a:r>
                        <a:rPr lang="zh-TW" altLang="en-US" sz="1800" kern="1200" dirty="0" smtClean="0">
                          <a:solidFill>
                            <a:schemeClr val="dk1"/>
                          </a:solidFill>
                          <a:effectLst/>
                          <a:latin typeface="+mn-lt"/>
                          <a:ea typeface="+mn-ea"/>
                          <a:cs typeface="+mn-cs"/>
                        </a:rPr>
                        <a:t>申請依「境外移地教學計畫書」規劃內容為主，包含</a:t>
                      </a:r>
                      <a:r>
                        <a:rPr lang="zh-TW" altLang="en-US" sz="1800" b="1" kern="1200" dirty="0" smtClean="0">
                          <a:solidFill>
                            <a:srgbClr val="3333FF"/>
                          </a:solidFill>
                          <a:effectLst/>
                          <a:latin typeface="+mn-lt"/>
                          <a:ea typeface="+mn-ea"/>
                          <a:cs typeface="+mn-cs"/>
                        </a:rPr>
                        <a:t>課程大綱</a:t>
                      </a:r>
                      <a:r>
                        <a:rPr lang="zh-TW" altLang="en-US" sz="1800" kern="1200" dirty="0" smtClean="0">
                          <a:solidFill>
                            <a:srgbClr val="3333FF"/>
                          </a:solidFill>
                          <a:effectLst/>
                          <a:latin typeface="+mn-lt"/>
                          <a:ea typeface="+mn-ea"/>
                          <a:cs typeface="+mn-cs"/>
                        </a:rPr>
                        <a:t>、</a:t>
                      </a:r>
                      <a:r>
                        <a:rPr lang="zh-TW" altLang="en-US" sz="1800" b="1" kern="1200" dirty="0" smtClean="0">
                          <a:solidFill>
                            <a:srgbClr val="3333FF"/>
                          </a:solidFill>
                          <a:effectLst/>
                          <a:latin typeface="+mn-lt"/>
                          <a:ea typeface="+mn-ea"/>
                          <a:cs typeface="+mn-cs"/>
                        </a:rPr>
                        <a:t>教學內涵</a:t>
                      </a:r>
                      <a:r>
                        <a:rPr lang="zh-TW" altLang="en-US" sz="1800" kern="1200" dirty="0" smtClean="0">
                          <a:solidFill>
                            <a:srgbClr val="3333FF"/>
                          </a:solidFill>
                          <a:effectLst/>
                          <a:latin typeface="+mn-lt"/>
                          <a:ea typeface="+mn-ea"/>
                          <a:cs typeface="+mn-cs"/>
                        </a:rPr>
                        <a:t>、</a:t>
                      </a:r>
                      <a:r>
                        <a:rPr lang="zh-TW" altLang="en-US" sz="1800" b="1" kern="1200" dirty="0" smtClean="0">
                          <a:solidFill>
                            <a:srgbClr val="3333FF"/>
                          </a:solidFill>
                          <a:effectLst/>
                          <a:latin typeface="+mn-lt"/>
                          <a:ea typeface="+mn-ea"/>
                          <a:cs typeface="+mn-cs"/>
                        </a:rPr>
                        <a:t>行程規劃</a:t>
                      </a:r>
                      <a:r>
                        <a:rPr lang="zh-TW" altLang="en-US" sz="1800" kern="1200" dirty="0" smtClean="0">
                          <a:solidFill>
                            <a:srgbClr val="3333FF"/>
                          </a:solidFill>
                          <a:effectLst/>
                          <a:latin typeface="+mn-lt"/>
                          <a:ea typeface="+mn-ea"/>
                          <a:cs typeface="+mn-cs"/>
                        </a:rPr>
                        <a:t>、</a:t>
                      </a:r>
                      <a:r>
                        <a:rPr lang="zh-TW" altLang="en-US" sz="1800" b="1" kern="1200" dirty="0" smtClean="0">
                          <a:solidFill>
                            <a:srgbClr val="3333FF"/>
                          </a:solidFill>
                          <a:effectLst/>
                          <a:latin typeface="+mn-lt"/>
                          <a:ea typeface="+mn-ea"/>
                          <a:cs typeface="+mn-cs"/>
                        </a:rPr>
                        <a:t>效益評估</a:t>
                      </a:r>
                      <a:r>
                        <a:rPr lang="zh-TW" altLang="en-US" sz="1800" kern="1200" dirty="0" smtClean="0">
                          <a:solidFill>
                            <a:schemeClr val="dk1"/>
                          </a:solidFill>
                          <a:effectLst/>
                          <a:latin typeface="+mn-lt"/>
                          <a:ea typeface="+mn-ea"/>
                          <a:cs typeface="+mn-cs"/>
                        </a:rPr>
                        <a:t>及經費預算；實施方法應列出執行時間、地點、參加人數及相關行政配套措施等。</a:t>
                      </a:r>
                      <a:endParaRPr lang="zh-TW" altLang="zh-TW" sz="18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2185488193"/>
                  </a:ext>
                </a:extLst>
              </a:tr>
              <a:tr h="370840">
                <a:tc>
                  <a:txBody>
                    <a:bodyPr/>
                    <a:lstStyle/>
                    <a:p>
                      <a:r>
                        <a:rPr lang="zh-TW" altLang="en-US" dirty="0" smtClean="0"/>
                        <a:t>執行期程</a:t>
                      </a:r>
                      <a:endParaRPr lang="zh-TW" altLang="en-US" dirty="0"/>
                    </a:p>
                  </a:txBody>
                  <a:tcPr/>
                </a:tc>
                <a:tc>
                  <a:txBody>
                    <a:bodyPr/>
                    <a:lstStyle/>
                    <a:p>
                      <a:pPr lvl="0"/>
                      <a:r>
                        <a:rPr lang="zh-TW" altLang="en-US" sz="1800" kern="1200" dirty="0" smtClean="0">
                          <a:solidFill>
                            <a:schemeClr val="dk1"/>
                          </a:solidFill>
                          <a:effectLst/>
                          <a:latin typeface="+mn-lt"/>
                          <a:ea typeface="+mn-ea"/>
                          <a:cs typeface="+mn-cs"/>
                        </a:rPr>
                        <a:t>自審核通過公告日起至</a:t>
                      </a:r>
                      <a:r>
                        <a:rPr lang="en-US" altLang="zh-TW" sz="1800" kern="1200" dirty="0" smtClean="0">
                          <a:solidFill>
                            <a:schemeClr val="dk1"/>
                          </a:solidFill>
                          <a:effectLst/>
                          <a:latin typeface="+mn-lt"/>
                          <a:ea typeface="+mn-ea"/>
                          <a:cs typeface="+mn-cs"/>
                        </a:rPr>
                        <a:t>109</a:t>
                      </a:r>
                      <a:r>
                        <a:rPr lang="zh-TW" altLang="en-US" sz="1800" kern="1200" dirty="0" smtClean="0">
                          <a:solidFill>
                            <a:schemeClr val="dk1"/>
                          </a:solidFill>
                          <a:effectLst/>
                          <a:latin typeface="+mn-lt"/>
                          <a:ea typeface="+mn-ea"/>
                          <a:cs typeface="+mn-cs"/>
                        </a:rPr>
                        <a:t>年</a:t>
                      </a:r>
                      <a:r>
                        <a:rPr lang="en-US" altLang="zh-TW" sz="1800" kern="1200" dirty="0" smtClean="0">
                          <a:solidFill>
                            <a:schemeClr val="dk1"/>
                          </a:solidFill>
                          <a:effectLst/>
                          <a:latin typeface="+mn-lt"/>
                          <a:ea typeface="+mn-ea"/>
                          <a:cs typeface="+mn-cs"/>
                        </a:rPr>
                        <a:t>12</a:t>
                      </a:r>
                      <a:r>
                        <a:rPr lang="zh-TW" altLang="en-US" sz="1800" kern="1200" dirty="0" smtClean="0">
                          <a:solidFill>
                            <a:schemeClr val="dk1"/>
                          </a:solidFill>
                          <a:effectLst/>
                          <a:latin typeface="+mn-lt"/>
                          <a:ea typeface="+mn-ea"/>
                          <a:cs typeface="+mn-cs"/>
                        </a:rPr>
                        <a:t>月</a:t>
                      </a:r>
                      <a:r>
                        <a:rPr lang="en-US" altLang="zh-TW" sz="1800" kern="1200" dirty="0" smtClean="0">
                          <a:solidFill>
                            <a:schemeClr val="dk1"/>
                          </a:solidFill>
                          <a:effectLst/>
                          <a:latin typeface="+mn-lt"/>
                          <a:ea typeface="+mn-ea"/>
                          <a:cs typeface="+mn-cs"/>
                        </a:rPr>
                        <a:t>10</a:t>
                      </a:r>
                      <a:r>
                        <a:rPr lang="zh-TW" altLang="en-US" sz="1800" kern="1200" dirty="0" smtClean="0">
                          <a:solidFill>
                            <a:schemeClr val="dk1"/>
                          </a:solidFill>
                          <a:effectLst/>
                          <a:latin typeface="+mn-lt"/>
                          <a:ea typeface="+mn-ea"/>
                          <a:cs typeface="+mn-cs"/>
                        </a:rPr>
                        <a:t>日止</a:t>
                      </a:r>
                      <a:endParaRPr lang="zh-TW" altLang="zh-TW"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7"/>
                  </a:ext>
                </a:extLst>
              </a:tr>
              <a:tr h="370840">
                <a:tc>
                  <a:txBody>
                    <a:bodyPr/>
                    <a:lstStyle/>
                    <a:p>
                      <a:r>
                        <a:rPr lang="zh-TW" altLang="en-US" dirty="0" smtClean="0"/>
                        <a:t>徵件辦法</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hlinkClick r:id="rId2" action="ppaction://hlinkfile"/>
                        </a:rPr>
                        <a:t>境外移地教學徵件辦法</a:t>
                      </a:r>
                      <a:endParaRPr lang="zh-TW" altLang="en-US" dirty="0" smtClean="0"/>
                    </a:p>
                  </a:txBody>
                  <a:tcPr/>
                </a:tc>
                <a:extLst>
                  <a:ext uri="{0D108BD9-81ED-4DB2-BD59-A6C34878D82A}">
                    <a16:rowId xmlns:a16="http://schemas.microsoft.com/office/drawing/2014/main" val="1391052385"/>
                  </a:ext>
                </a:extLst>
              </a:tr>
              <a:tr h="370840">
                <a:tc>
                  <a:txBody>
                    <a:bodyPr/>
                    <a:lstStyle/>
                    <a:p>
                      <a:r>
                        <a:rPr lang="zh-TW" altLang="en-US" dirty="0" smtClean="0"/>
                        <a:t>方案網頁</a:t>
                      </a:r>
                      <a:endParaRPr lang="zh-TW" altLang="en-US" dirty="0"/>
                    </a:p>
                  </a:txBody>
                  <a:tcPr/>
                </a:tc>
                <a:tc>
                  <a:txBody>
                    <a:bodyPr/>
                    <a:lstStyle/>
                    <a:p>
                      <a:r>
                        <a:rPr lang="en-US" altLang="zh-TW" sz="1600" dirty="0" smtClean="0">
                          <a:hlinkClick r:id="rId3"/>
                        </a:rPr>
                        <a:t>http://www.ugsi2usr.nptu.edu.tw/files/11-1172-10188-1.php?Lang=zh-tw</a:t>
                      </a:r>
                      <a:endParaRPr lang="zh-TW" altLang="en-US" dirty="0"/>
                    </a:p>
                  </a:txBody>
                  <a:tcPr/>
                </a:tc>
                <a:extLst>
                  <a:ext uri="{0D108BD9-81ED-4DB2-BD59-A6C34878D82A}">
                    <a16:rowId xmlns:a16="http://schemas.microsoft.com/office/drawing/2014/main" val="3596991130"/>
                  </a:ext>
                </a:extLst>
              </a:tr>
            </a:tbl>
          </a:graphicData>
        </a:graphic>
      </p:graphicFrame>
      <p:sp>
        <p:nvSpPr>
          <p:cNvPr id="5" name="Google Shape;489;p39">
            <a:hlinkClick r:id="rId4" action="ppaction://hlinksldjump"/>
          </p:cNvPr>
          <p:cNvSpPr/>
          <p:nvPr/>
        </p:nvSpPr>
        <p:spPr>
          <a:xfrm>
            <a:off x="320884" y="6309320"/>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 name="標題 1"/>
          <p:cNvSpPr>
            <a:spLocks noGrp="1"/>
          </p:cNvSpPr>
          <p:nvPr>
            <p:ph type="title"/>
          </p:nvPr>
        </p:nvSpPr>
        <p:spPr>
          <a:xfrm>
            <a:off x="467544" y="260648"/>
            <a:ext cx="5770984" cy="706090"/>
          </a:xfrm>
        </p:spPr>
        <p:txBody>
          <a:bodyPr>
            <a:noAutofit/>
          </a:bodyPr>
          <a:lstStyle/>
          <a:p>
            <a:pPr algn="l"/>
            <a:r>
              <a:rPr lang="zh-TW" altLang="en-US" sz="3600" b="1" dirty="0"/>
              <a:t>境外移地教學</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30</a:t>
            </a:fld>
            <a:endParaRPr lang="zh-TW" altLang="en-US"/>
          </a:p>
        </p:txBody>
      </p:sp>
    </p:spTree>
    <p:extLst>
      <p:ext uri="{BB962C8B-B14F-4D97-AF65-F5344CB8AC3E}">
        <p14:creationId xmlns:p14="http://schemas.microsoft.com/office/powerpoint/2010/main" val="15923373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357700484"/>
              </p:ext>
            </p:extLst>
          </p:nvPr>
        </p:nvGraphicFramePr>
        <p:xfrm>
          <a:off x="467544" y="1196752"/>
          <a:ext cx="8229600" cy="4218220"/>
        </p:xfrm>
        <a:graphic>
          <a:graphicData uri="http://schemas.openxmlformats.org/drawingml/2006/table">
            <a:tbl>
              <a:tblPr firstRow="1" bandRow="1">
                <a:tableStyleId>{93296810-A885-4BE3-A3E7-6D5BEEA58F35}</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70840">
                <a:tc>
                  <a:txBody>
                    <a:bodyPr/>
                    <a:lstStyle/>
                    <a:p>
                      <a:r>
                        <a:rPr lang="zh-TW" altLang="en-US" dirty="0" smtClean="0"/>
                        <a:t>計畫類別</a:t>
                      </a:r>
                      <a:endParaRPr lang="zh-TW" altLang="en-US" dirty="0"/>
                    </a:p>
                  </a:txBody>
                  <a:tcPr/>
                </a:tc>
                <a:tc>
                  <a:txBody>
                    <a:bodyPr/>
                    <a:lstStyle/>
                    <a:p>
                      <a:r>
                        <a:rPr lang="zh-TW" altLang="en-US" dirty="0" smtClean="0"/>
                        <a:t>創新課程</a:t>
                      </a:r>
                      <a:endParaRPr lang="zh-TW" altLang="en-US" dirty="0"/>
                    </a:p>
                  </a:txBody>
                  <a:tcPr/>
                </a:tc>
                <a:extLst>
                  <a:ext uri="{0D108BD9-81ED-4DB2-BD59-A6C34878D82A}">
                    <a16:rowId xmlns:a16="http://schemas.microsoft.com/office/drawing/2014/main" val="319405675"/>
                  </a:ext>
                </a:extLst>
              </a:tr>
              <a:tr h="370840">
                <a:tc>
                  <a:txBody>
                    <a:bodyPr/>
                    <a:lstStyle/>
                    <a:p>
                      <a:r>
                        <a:rPr lang="zh-TW" altLang="en-US" dirty="0" smtClean="0"/>
                        <a:t>計畫名稱</a:t>
                      </a:r>
                      <a:endParaRPr lang="zh-TW" altLang="en-US" dirty="0"/>
                    </a:p>
                  </a:txBody>
                  <a:tcPr/>
                </a:tc>
                <a:tc>
                  <a:txBody>
                    <a:bodyPr/>
                    <a:lstStyle/>
                    <a:p>
                      <a:r>
                        <a:rPr lang="zh-TW" altLang="en-US" dirty="0" smtClean="0"/>
                        <a:t>磨課師課程</a:t>
                      </a:r>
                      <a:endParaRPr lang="zh-TW" altLang="en-US" dirty="0"/>
                    </a:p>
                  </a:txBody>
                  <a:tcPr/>
                </a:tc>
                <a:extLst>
                  <a:ext uri="{0D108BD9-81ED-4DB2-BD59-A6C34878D82A}">
                    <a16:rowId xmlns:a16="http://schemas.microsoft.com/office/drawing/2014/main" val="747342522"/>
                  </a:ext>
                </a:extLst>
              </a:tr>
              <a:tr h="370840">
                <a:tc>
                  <a:txBody>
                    <a:bodyPr/>
                    <a:lstStyle/>
                    <a:p>
                      <a:r>
                        <a:rPr lang="zh-TW" altLang="en-US" dirty="0" smtClean="0"/>
                        <a:t>計畫目的</a:t>
                      </a:r>
                      <a:endParaRPr lang="zh-TW" altLang="en-US" dirty="0"/>
                    </a:p>
                  </a:txBody>
                  <a:tcPr/>
                </a:tc>
                <a:tc>
                  <a:txBody>
                    <a:bodyPr/>
                    <a:lstStyle/>
                    <a:p>
                      <a:pPr marL="285750" indent="-285750">
                        <a:lnSpc>
                          <a:spcPts val="2300"/>
                        </a:lnSpc>
                        <a:spcBef>
                          <a:spcPts val="600"/>
                        </a:spcBef>
                        <a:buFont typeface="Wingdings" panose="05000000000000000000" pitchFamily="2" charset="2"/>
                        <a:buChar char="n"/>
                      </a:pPr>
                      <a:r>
                        <a:rPr lang="zh-TW" altLang="zh-TW" sz="1800" kern="1200" dirty="0" smtClean="0">
                          <a:solidFill>
                            <a:schemeClr val="dk1"/>
                          </a:solidFill>
                          <a:effectLst/>
                          <a:latin typeface="+mn-lt"/>
                          <a:ea typeface="+mn-ea"/>
                          <a:cs typeface="+mn-cs"/>
                        </a:rPr>
                        <a:t>改變在教室傳遞知識的模式，教師將課堂上講述的內容濃縮為幾段小單元的影片</a:t>
                      </a:r>
                      <a:r>
                        <a:rPr lang="zh-TW" altLang="en-US" sz="1800" kern="1200" dirty="0" smtClean="0">
                          <a:solidFill>
                            <a:schemeClr val="dk1"/>
                          </a:solidFill>
                          <a:effectLst/>
                          <a:latin typeface="+mn-lt"/>
                          <a:ea typeface="+mn-ea"/>
                          <a:cs typeface="+mn-cs"/>
                        </a:rPr>
                        <a:t>，讓學習者可不侷限於時間場地自主學習，並根據自身學習進度</a:t>
                      </a:r>
                      <a:r>
                        <a:rPr lang="zh-TW" altLang="zh-TW" sz="1800" kern="1200" dirty="0" smtClean="0">
                          <a:solidFill>
                            <a:schemeClr val="dk1"/>
                          </a:solidFill>
                          <a:effectLst/>
                          <a:latin typeface="+mn-lt"/>
                          <a:ea typeface="+mn-ea"/>
                          <a:cs typeface="+mn-cs"/>
                        </a:rPr>
                        <a:t>調整影片片段</a:t>
                      </a:r>
                      <a:r>
                        <a:rPr lang="zh-TW" altLang="en-US" sz="1800" kern="1200" dirty="0" smtClean="0">
                          <a:solidFill>
                            <a:schemeClr val="dk1"/>
                          </a:solidFill>
                          <a:effectLst/>
                          <a:latin typeface="+mn-lt"/>
                          <a:ea typeface="+mn-ea"/>
                          <a:cs typeface="+mn-cs"/>
                        </a:rPr>
                        <a:t>。</a:t>
                      </a:r>
                      <a:endParaRPr lang="en-US" altLang="zh-TW" sz="1800" kern="1200" dirty="0" smtClean="0">
                        <a:solidFill>
                          <a:schemeClr val="dk1"/>
                        </a:solidFill>
                        <a:effectLst/>
                        <a:latin typeface="+mn-lt"/>
                        <a:ea typeface="+mn-ea"/>
                        <a:cs typeface="+mn-cs"/>
                      </a:endParaRPr>
                    </a:p>
                    <a:p>
                      <a:pPr marL="285750" indent="-285750">
                        <a:lnSpc>
                          <a:spcPts val="2300"/>
                        </a:lnSpc>
                        <a:spcBef>
                          <a:spcPts val="600"/>
                        </a:spcBef>
                        <a:buFont typeface="Wingdings" panose="05000000000000000000" pitchFamily="2" charset="2"/>
                        <a:buChar char="n"/>
                      </a:pPr>
                      <a:r>
                        <a:rPr lang="zh-TW" altLang="zh-TW" sz="1800" kern="1200" dirty="0" smtClean="0">
                          <a:solidFill>
                            <a:schemeClr val="dk1"/>
                          </a:solidFill>
                          <a:effectLst/>
                          <a:latin typeface="+mn-lt"/>
                          <a:ea typeface="+mn-ea"/>
                          <a:cs typeface="+mn-cs"/>
                        </a:rPr>
                        <a:t>學習者可透過網路與教師、助教討論，即時得到回饋，</a:t>
                      </a:r>
                      <a:r>
                        <a:rPr lang="zh-TW" altLang="en-US" sz="1800" kern="1200" dirty="0" smtClean="0">
                          <a:solidFill>
                            <a:schemeClr val="dk1"/>
                          </a:solidFill>
                          <a:effectLst/>
                          <a:latin typeface="+mn-lt"/>
                          <a:ea typeface="+mn-ea"/>
                          <a:cs typeface="+mn-cs"/>
                        </a:rPr>
                        <a:t>或</a:t>
                      </a:r>
                      <a:r>
                        <a:rPr lang="zh-TW" altLang="zh-TW" sz="1800" kern="1200" dirty="0" smtClean="0">
                          <a:solidFill>
                            <a:schemeClr val="dk1"/>
                          </a:solidFill>
                          <a:effectLst/>
                          <a:latin typeface="+mn-lt"/>
                          <a:ea typeface="+mn-ea"/>
                          <a:cs typeface="+mn-cs"/>
                        </a:rPr>
                        <a:t>依自己需求，與課程同儕合作學習</a:t>
                      </a:r>
                      <a:r>
                        <a:rPr lang="zh-TW" altLang="en-US" sz="1800" kern="1200" dirty="0" smtClean="0">
                          <a:solidFill>
                            <a:schemeClr val="dk1"/>
                          </a:solidFill>
                          <a:effectLst/>
                          <a:latin typeface="+mn-lt"/>
                          <a:ea typeface="+mn-ea"/>
                          <a:cs typeface="+mn-cs"/>
                        </a:rPr>
                        <a:t>。</a:t>
                      </a:r>
                      <a:endParaRPr lang="en-US" altLang="zh-TW" sz="1800" kern="1200" dirty="0" smtClean="0">
                        <a:solidFill>
                          <a:schemeClr val="dk1"/>
                        </a:solidFill>
                        <a:effectLst/>
                        <a:latin typeface="+mn-lt"/>
                        <a:ea typeface="+mn-ea"/>
                        <a:cs typeface="+mn-cs"/>
                      </a:endParaRPr>
                    </a:p>
                    <a:p>
                      <a:pPr marL="285750" indent="-285750">
                        <a:lnSpc>
                          <a:spcPts val="2300"/>
                        </a:lnSpc>
                        <a:spcBef>
                          <a:spcPts val="600"/>
                        </a:spcBef>
                        <a:buFont typeface="Wingdings" panose="05000000000000000000" pitchFamily="2" charset="2"/>
                        <a:buChar char="n"/>
                      </a:pPr>
                      <a:r>
                        <a:rPr lang="zh-TW" altLang="en-US" sz="1800" b="0" i="0" kern="1200" dirty="0" smtClean="0">
                          <a:solidFill>
                            <a:schemeClr val="dk1"/>
                          </a:solidFill>
                          <a:effectLst/>
                          <a:latin typeface="+mn-lt"/>
                          <a:ea typeface="+mn-ea"/>
                          <a:cs typeface="+mn-cs"/>
                        </a:rPr>
                        <a:t>本計畫安排個別課程計畫申請，鼓勵校內教師投入創新教學設計，發展本校具特色之磨課師課程，建立屏大磨課師課程品牌。</a:t>
                      </a:r>
                      <a:endParaRPr lang="zh-TW" altLang="en-US" sz="1800" b="0" i="0" kern="1200" dirty="0">
                        <a:solidFill>
                          <a:schemeClr val="dk1"/>
                        </a:solidFill>
                        <a:effectLst/>
                        <a:latin typeface="+mn-lt"/>
                        <a:ea typeface="+mn-ea"/>
                        <a:cs typeface="+mn-cs"/>
                      </a:endParaRPr>
                    </a:p>
                  </a:txBody>
                  <a:tcPr/>
                </a:tc>
                <a:extLst>
                  <a:ext uri="{0D108BD9-81ED-4DB2-BD59-A6C34878D82A}">
                    <a16:rowId xmlns:a16="http://schemas.microsoft.com/office/drawing/2014/main" val="1872330513"/>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申請對象</a:t>
                      </a:r>
                    </a:p>
                  </a:txBody>
                  <a:tcPr/>
                </a:tc>
                <a:tc>
                  <a:txBody>
                    <a:bodyPr/>
                    <a:lstStyle/>
                    <a:p>
                      <a:r>
                        <a:rPr lang="zh-TW" altLang="en-US" sz="1800" kern="1200" dirty="0" smtClean="0">
                          <a:effectLst/>
                        </a:rPr>
                        <a:t>教師</a:t>
                      </a:r>
                      <a:endParaRPr lang="zh-TW" altLang="en-US" dirty="0"/>
                    </a:p>
                  </a:txBody>
                  <a:tcPr/>
                </a:tc>
                <a:extLst>
                  <a:ext uri="{0D108BD9-81ED-4DB2-BD59-A6C34878D82A}">
                    <a16:rowId xmlns:a16="http://schemas.microsoft.com/office/drawing/2014/main" val="807780841"/>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經費補助</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上限</a:t>
                      </a:r>
                      <a:r>
                        <a:rPr lang="en-US" altLang="zh-TW" dirty="0" smtClean="0"/>
                        <a:t>20</a:t>
                      </a:r>
                      <a:r>
                        <a:rPr lang="zh-TW" altLang="en-US" dirty="0" smtClean="0"/>
                        <a:t>萬元</a:t>
                      </a:r>
                      <a:r>
                        <a:rPr lang="en-US" altLang="zh-TW" dirty="0" smtClean="0"/>
                        <a:t>(</a:t>
                      </a:r>
                      <a:r>
                        <a:rPr lang="zh-TW" altLang="zh-TW" sz="1800" kern="1200" dirty="0" smtClean="0">
                          <a:solidFill>
                            <a:schemeClr val="dk1"/>
                          </a:solidFill>
                          <a:effectLst/>
                          <a:latin typeface="+mn-lt"/>
                          <a:ea typeface="+mn-ea"/>
                          <a:cs typeface="+mn-cs"/>
                        </a:rPr>
                        <a:t>實際金額依審查結果核支</a:t>
                      </a:r>
                      <a:r>
                        <a:rPr lang="en-US" altLang="zh-TW" sz="1800" kern="1200" dirty="0" smtClean="0">
                          <a:solidFill>
                            <a:schemeClr val="dk1"/>
                          </a:solidFill>
                          <a:effectLst/>
                          <a:latin typeface="+mn-lt"/>
                          <a:ea typeface="+mn-ea"/>
                          <a:cs typeface="+mn-cs"/>
                        </a:rPr>
                        <a:t>)</a:t>
                      </a:r>
                      <a:endParaRPr lang="zh-TW" altLang="en-US" dirty="0" smtClean="0"/>
                    </a:p>
                  </a:txBody>
                  <a:tcPr/>
                </a:tc>
                <a:extLst>
                  <a:ext uri="{0D108BD9-81ED-4DB2-BD59-A6C34878D82A}">
                    <a16:rowId xmlns:a16="http://schemas.microsoft.com/office/drawing/2014/main" val="10004"/>
                  </a:ext>
                </a:extLst>
              </a:tr>
              <a:tr h="396000">
                <a:tc>
                  <a:txBody>
                    <a:bodyPr/>
                    <a:lstStyle/>
                    <a:p>
                      <a:r>
                        <a:rPr lang="zh-TW" altLang="en-US" dirty="0" smtClean="0"/>
                        <a:t>補助項目</a:t>
                      </a:r>
                      <a:endParaRPr lang="zh-TW" altLang="en-US" dirty="0"/>
                    </a:p>
                  </a:txBody>
                  <a:tcPr/>
                </a:tc>
                <a:tc>
                  <a:txBody>
                    <a:bodyPr/>
                    <a:lstStyle/>
                    <a:p>
                      <a:r>
                        <a:rPr lang="zh-TW" altLang="en-US" sz="1800" b="0" i="0" kern="1200" dirty="0" smtClean="0">
                          <a:solidFill>
                            <a:schemeClr val="dk1"/>
                          </a:solidFill>
                          <a:effectLst/>
                          <a:latin typeface="+mn-lt"/>
                          <a:ea typeface="+mn-ea"/>
                          <a:cs typeface="+mn-cs"/>
                        </a:rPr>
                        <a:t>錄製鐘點費、工讀費、教材製作費、諮詢費與交通費、設備費</a:t>
                      </a:r>
                      <a:endParaRPr lang="zh-TW" altLang="en-US" dirty="0"/>
                    </a:p>
                  </a:txBody>
                  <a:tcPr/>
                </a:tc>
                <a:extLst>
                  <a:ext uri="{0D108BD9-81ED-4DB2-BD59-A6C34878D82A}">
                    <a16:rowId xmlns:a16="http://schemas.microsoft.com/office/drawing/2014/main" val="2099592374"/>
                  </a:ext>
                </a:extLst>
              </a:tr>
            </a:tbl>
          </a:graphicData>
        </a:graphic>
      </p:graphicFrame>
      <p:sp>
        <p:nvSpPr>
          <p:cNvPr id="5" name="標題 1"/>
          <p:cNvSpPr>
            <a:spLocks noGrp="1"/>
          </p:cNvSpPr>
          <p:nvPr>
            <p:ph type="title"/>
          </p:nvPr>
        </p:nvSpPr>
        <p:spPr>
          <a:xfrm>
            <a:off x="467544" y="260648"/>
            <a:ext cx="5770984" cy="706090"/>
          </a:xfrm>
        </p:spPr>
        <p:txBody>
          <a:bodyPr>
            <a:noAutofit/>
          </a:bodyPr>
          <a:lstStyle/>
          <a:p>
            <a:pPr algn="l"/>
            <a:r>
              <a:rPr lang="zh-TW" altLang="en-US" sz="3600" b="1" dirty="0"/>
              <a:t>磨課師課程</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31</a:t>
            </a:fld>
            <a:endParaRPr lang="zh-TW" altLang="en-US"/>
          </a:p>
        </p:txBody>
      </p:sp>
      <p:grpSp>
        <p:nvGrpSpPr>
          <p:cNvPr id="7" name="群組 6"/>
          <p:cNvGrpSpPr/>
          <p:nvPr/>
        </p:nvGrpSpPr>
        <p:grpSpPr>
          <a:xfrm>
            <a:off x="467544" y="5949280"/>
            <a:ext cx="802431" cy="680104"/>
            <a:chOff x="467544" y="5949280"/>
            <a:chExt cx="802431" cy="680104"/>
          </a:xfrm>
        </p:grpSpPr>
        <p:sp>
          <p:nvSpPr>
            <p:cNvPr id="9" name="文字方塊 8"/>
            <p:cNvSpPr txBox="1"/>
            <p:nvPr/>
          </p:nvSpPr>
          <p:spPr>
            <a:xfrm>
              <a:off x="467544" y="6165304"/>
              <a:ext cx="802431" cy="276999"/>
            </a:xfrm>
            <a:prstGeom prst="rect">
              <a:avLst/>
            </a:prstGeom>
            <a:noFill/>
            <a:ln>
              <a:noFill/>
            </a:ln>
          </p:spPr>
          <p:txBody>
            <a:bodyPr wrap="square" rtlCol="0">
              <a:spAutoFit/>
            </a:bodyPr>
            <a:lstStyle/>
            <a:p>
              <a:r>
                <a:rPr lang="zh-TW" altLang="en-US" sz="1200" b="1" dirty="0" smtClean="0">
                  <a:solidFill>
                    <a:schemeClr val="bg1">
                      <a:lumMod val="50000"/>
                    </a:schemeClr>
                  </a:solidFill>
                  <a:latin typeface="微軟正黑體" panose="020B0604030504040204" pitchFamily="34" charset="-120"/>
                  <a:ea typeface="微軟正黑體" panose="020B0604030504040204" pitchFamily="34" charset="-120"/>
                </a:rPr>
                <a:t>注意事</a:t>
              </a:r>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項</a:t>
              </a:r>
            </a:p>
          </p:txBody>
        </p:sp>
        <p:sp>
          <p:nvSpPr>
            <p:cNvPr id="10" name="橢圓形圖說文字 9"/>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170688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541194346"/>
              </p:ext>
            </p:extLst>
          </p:nvPr>
        </p:nvGraphicFramePr>
        <p:xfrm>
          <a:off x="467544" y="1147296"/>
          <a:ext cx="8229600" cy="4396740"/>
        </p:xfrm>
        <a:graphic>
          <a:graphicData uri="http://schemas.openxmlformats.org/drawingml/2006/table">
            <a:tbl>
              <a:tblPr firstRow="1" bandRow="1">
                <a:tableStyleId>{93296810-A885-4BE3-A3E7-6D5BEEA58F35}</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70840">
                <a:tc>
                  <a:txBody>
                    <a:bodyPr/>
                    <a:lstStyle/>
                    <a:p>
                      <a:r>
                        <a:rPr lang="zh-TW" altLang="en-US" dirty="0" smtClean="0"/>
                        <a:t>計畫類別</a:t>
                      </a:r>
                      <a:endParaRPr lang="zh-TW" altLang="en-US" dirty="0"/>
                    </a:p>
                  </a:txBody>
                  <a:tcPr/>
                </a:tc>
                <a:tc>
                  <a:txBody>
                    <a:bodyPr/>
                    <a:lstStyle/>
                    <a:p>
                      <a:r>
                        <a:rPr lang="zh-TW" altLang="en-US" dirty="0" smtClean="0"/>
                        <a:t>創新課程</a:t>
                      </a:r>
                      <a:endParaRPr lang="zh-TW" altLang="en-US" dirty="0"/>
                    </a:p>
                  </a:txBody>
                  <a:tcPr/>
                </a:tc>
                <a:extLst>
                  <a:ext uri="{0D108BD9-81ED-4DB2-BD59-A6C34878D82A}">
                    <a16:rowId xmlns:a16="http://schemas.microsoft.com/office/drawing/2014/main" val="319405675"/>
                  </a:ext>
                </a:extLst>
              </a:tr>
              <a:tr h="370840">
                <a:tc>
                  <a:txBody>
                    <a:bodyPr/>
                    <a:lstStyle/>
                    <a:p>
                      <a:r>
                        <a:rPr lang="zh-TW" altLang="en-US" dirty="0" smtClean="0"/>
                        <a:t>計畫名稱</a:t>
                      </a:r>
                      <a:endParaRPr lang="zh-TW" altLang="en-US" dirty="0"/>
                    </a:p>
                  </a:txBody>
                  <a:tcPr/>
                </a:tc>
                <a:tc>
                  <a:txBody>
                    <a:bodyPr/>
                    <a:lstStyle/>
                    <a:p>
                      <a:r>
                        <a:rPr lang="zh-TW" altLang="en-US" dirty="0" smtClean="0"/>
                        <a:t>磨課師課程</a:t>
                      </a:r>
                      <a:endParaRPr lang="zh-TW" altLang="en-US" dirty="0"/>
                    </a:p>
                  </a:txBody>
                  <a:tcPr/>
                </a:tc>
                <a:extLst>
                  <a:ext uri="{0D108BD9-81ED-4DB2-BD59-A6C34878D82A}">
                    <a16:rowId xmlns:a16="http://schemas.microsoft.com/office/drawing/2014/main" val="747342522"/>
                  </a:ext>
                </a:extLst>
              </a:tr>
              <a:tr h="1160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注意事項</a:t>
                      </a:r>
                    </a:p>
                    <a:p>
                      <a:endParaRPr lang="zh-TW" altLang="en-US" dirty="0"/>
                    </a:p>
                  </a:txBody>
                  <a:tcPr/>
                </a:tc>
                <a:tc>
                  <a:txBody>
                    <a:bodyPr/>
                    <a:lstStyle/>
                    <a:p>
                      <a:pPr marL="342900" indent="-342900">
                        <a:lnSpc>
                          <a:spcPts val="2500"/>
                        </a:lnSpc>
                        <a:spcBef>
                          <a:spcPts val="600"/>
                        </a:spcBef>
                        <a:buFont typeface="+mj-lt"/>
                        <a:buAutoNum type="arabicPeriod"/>
                      </a:pPr>
                      <a:r>
                        <a:rPr lang="zh-TW" altLang="zh-TW" sz="1800" kern="1200" dirty="0" smtClean="0">
                          <a:solidFill>
                            <a:schemeClr val="dk1"/>
                          </a:solidFill>
                          <a:effectLst/>
                          <a:latin typeface="+mn-lt"/>
                          <a:ea typeface="+mn-ea"/>
                          <a:cs typeface="+mn-cs"/>
                        </a:rPr>
                        <a:t>結合</a:t>
                      </a:r>
                      <a:r>
                        <a:rPr lang="en-US" altLang="zh-TW" sz="1800" kern="1200" dirty="0" smtClean="0">
                          <a:solidFill>
                            <a:schemeClr val="dk1"/>
                          </a:solidFill>
                          <a:effectLst/>
                          <a:latin typeface="+mn-lt"/>
                          <a:ea typeface="+mn-ea"/>
                          <a:cs typeface="+mn-cs"/>
                        </a:rPr>
                        <a:t>109-2</a:t>
                      </a:r>
                      <a:r>
                        <a:rPr lang="zh-TW" altLang="zh-TW" sz="1800" kern="1200" dirty="0" smtClean="0">
                          <a:solidFill>
                            <a:schemeClr val="dk1"/>
                          </a:solidFill>
                          <a:effectLst/>
                          <a:latin typeface="+mn-lt"/>
                          <a:ea typeface="+mn-ea"/>
                          <a:cs typeface="+mn-cs"/>
                        </a:rPr>
                        <a:t>學期之預計開設課程，</a:t>
                      </a:r>
                      <a:r>
                        <a:rPr lang="zh-TW" altLang="en-US" sz="1800" kern="1200" dirty="0" smtClean="0">
                          <a:solidFill>
                            <a:schemeClr val="dk1"/>
                          </a:solidFill>
                          <a:effectLst/>
                          <a:latin typeface="+mn-lt"/>
                          <a:ea typeface="+mn-ea"/>
                          <a:cs typeface="+mn-cs"/>
                        </a:rPr>
                        <a:t>以</a:t>
                      </a:r>
                      <a:r>
                        <a:rPr lang="zh-TW" altLang="zh-TW" sz="1800" kern="1200" dirty="0" smtClean="0">
                          <a:solidFill>
                            <a:schemeClr val="dk1"/>
                          </a:solidFill>
                          <a:effectLst/>
                          <a:latin typeface="+mn-lt"/>
                          <a:ea typeface="+mn-ea"/>
                          <a:cs typeface="+mn-cs"/>
                        </a:rPr>
                        <a:t>「</a:t>
                      </a:r>
                      <a:r>
                        <a:rPr lang="zh-TW" altLang="zh-TW" sz="1800" b="1" kern="1200" dirty="0" smtClean="0">
                          <a:solidFill>
                            <a:srgbClr val="FF0000"/>
                          </a:solidFill>
                          <a:effectLst/>
                          <a:latin typeface="+mn-lt"/>
                          <a:ea typeface="+mn-ea"/>
                          <a:cs typeface="+mn-cs"/>
                        </a:rPr>
                        <a:t>校外公開</a:t>
                      </a:r>
                      <a:r>
                        <a:rPr lang="zh-TW" altLang="zh-TW" sz="1800" kern="1200" dirty="0" smtClean="0">
                          <a:solidFill>
                            <a:schemeClr val="dk1"/>
                          </a:solidFill>
                          <a:effectLst/>
                          <a:latin typeface="+mn-lt"/>
                          <a:ea typeface="+mn-ea"/>
                          <a:cs typeface="+mn-cs"/>
                        </a:rPr>
                        <a:t>」方式於指定平台完成課程，並授予校內修課學生學分</a:t>
                      </a:r>
                      <a:r>
                        <a:rPr lang="zh-TW" altLang="en-US" sz="1800" kern="1200" dirty="0" smtClean="0">
                          <a:effectLst/>
                        </a:rPr>
                        <a:t>。</a:t>
                      </a:r>
                    </a:p>
                    <a:p>
                      <a:pPr marL="342900" indent="-342900">
                        <a:lnSpc>
                          <a:spcPts val="2500"/>
                        </a:lnSpc>
                        <a:spcBef>
                          <a:spcPts val="600"/>
                        </a:spcBef>
                        <a:buFont typeface="+mj-lt"/>
                        <a:buAutoNum type="arabicPeriod"/>
                      </a:pPr>
                      <a:r>
                        <a:rPr lang="zh-TW" altLang="zh-TW" sz="1800" kern="1200" dirty="0" smtClean="0">
                          <a:solidFill>
                            <a:schemeClr val="dk1"/>
                          </a:solidFill>
                          <a:effectLst/>
                          <a:latin typeface="+mn-lt"/>
                          <a:ea typeface="+mn-ea"/>
                          <a:cs typeface="+mn-cs"/>
                        </a:rPr>
                        <a:t>每一教學單元影片長度以</a:t>
                      </a:r>
                      <a:r>
                        <a:rPr lang="en-US" altLang="zh-TW" sz="1800" kern="1200" dirty="0" smtClean="0">
                          <a:solidFill>
                            <a:schemeClr val="dk1"/>
                          </a:solidFill>
                          <a:effectLst/>
                          <a:latin typeface="+mn-lt"/>
                          <a:ea typeface="+mn-ea"/>
                          <a:cs typeface="+mn-cs"/>
                        </a:rPr>
                        <a:t>5</a:t>
                      </a:r>
                      <a:r>
                        <a:rPr lang="zh-TW" altLang="zh-TW" sz="1800" kern="1200" dirty="0" smtClean="0">
                          <a:solidFill>
                            <a:schemeClr val="dk1"/>
                          </a:solidFill>
                          <a:effectLst/>
                          <a:latin typeface="+mn-lt"/>
                          <a:ea typeface="+mn-ea"/>
                          <a:cs typeface="+mn-cs"/>
                        </a:rPr>
                        <a:t>至</a:t>
                      </a:r>
                      <a:r>
                        <a:rPr lang="en-US" altLang="zh-TW" sz="1800" kern="1200" dirty="0" smtClean="0">
                          <a:solidFill>
                            <a:schemeClr val="dk1"/>
                          </a:solidFill>
                          <a:effectLst/>
                          <a:latin typeface="+mn-lt"/>
                          <a:ea typeface="+mn-ea"/>
                          <a:cs typeface="+mn-cs"/>
                        </a:rPr>
                        <a:t>15</a:t>
                      </a:r>
                      <a:r>
                        <a:rPr lang="zh-TW" altLang="zh-TW" sz="1800" kern="1200" dirty="0" smtClean="0">
                          <a:solidFill>
                            <a:schemeClr val="dk1"/>
                          </a:solidFill>
                          <a:effectLst/>
                          <a:latin typeface="+mn-lt"/>
                          <a:ea typeface="+mn-ea"/>
                          <a:cs typeface="+mn-cs"/>
                        </a:rPr>
                        <a:t>分鐘為宜，教學影片總時數須達至少</a:t>
                      </a:r>
                      <a:r>
                        <a:rPr lang="en-US" altLang="zh-TW" sz="1800" b="1" kern="1200" dirty="0" smtClean="0">
                          <a:solidFill>
                            <a:srgbClr val="FF0000"/>
                          </a:solidFill>
                          <a:effectLst/>
                          <a:latin typeface="+mn-lt"/>
                          <a:ea typeface="+mn-ea"/>
                          <a:cs typeface="+mn-cs"/>
                        </a:rPr>
                        <a:t>12</a:t>
                      </a:r>
                      <a:r>
                        <a:rPr lang="zh-TW" altLang="zh-TW" sz="1800" kern="1200" dirty="0" smtClean="0">
                          <a:solidFill>
                            <a:schemeClr val="dk1"/>
                          </a:solidFill>
                          <a:effectLst/>
                          <a:latin typeface="+mn-lt"/>
                          <a:ea typeface="+mn-ea"/>
                          <a:cs typeface="+mn-cs"/>
                        </a:rPr>
                        <a:t>小時</a:t>
                      </a:r>
                      <a:r>
                        <a:rPr lang="zh-TW" altLang="en-US" sz="1800" kern="1200" dirty="0" smtClean="0">
                          <a:solidFill>
                            <a:schemeClr val="dk1"/>
                          </a:solidFill>
                          <a:effectLst/>
                          <a:latin typeface="+mn-lt"/>
                          <a:ea typeface="+mn-ea"/>
                          <a:cs typeface="+mn-cs"/>
                        </a:rPr>
                        <a:t>，以此完成</a:t>
                      </a:r>
                      <a:r>
                        <a:rPr lang="en-US" altLang="zh-TW" sz="1800" kern="1200" dirty="0" smtClean="0">
                          <a:solidFill>
                            <a:schemeClr val="dk1"/>
                          </a:solidFill>
                          <a:effectLst/>
                          <a:latin typeface="+mn-lt"/>
                          <a:ea typeface="+mn-ea"/>
                          <a:cs typeface="+mn-cs"/>
                        </a:rPr>
                        <a:t>2</a:t>
                      </a:r>
                      <a:r>
                        <a:rPr lang="zh-TW" altLang="en-US" sz="1800" kern="1200" dirty="0" smtClean="0">
                          <a:solidFill>
                            <a:schemeClr val="dk1"/>
                          </a:solidFill>
                          <a:effectLst/>
                          <a:latin typeface="+mn-lt"/>
                          <a:ea typeface="+mn-ea"/>
                          <a:cs typeface="+mn-cs"/>
                        </a:rPr>
                        <a:t>學分課程的教學內容</a:t>
                      </a:r>
                      <a:r>
                        <a:rPr lang="zh-TW" altLang="en-US" sz="1800" kern="1200" dirty="0" smtClean="0">
                          <a:effectLst/>
                        </a:rPr>
                        <a:t>。</a:t>
                      </a:r>
                      <a:endParaRPr lang="en-US" altLang="zh-TW" sz="1800" kern="1200" dirty="0" smtClean="0">
                        <a:effectLst/>
                      </a:endParaRPr>
                    </a:p>
                    <a:p>
                      <a:pPr marL="342900" marR="0" lvl="0" indent="-342900" algn="l" defTabSz="914400" rtl="0" eaLnBrk="1" fontAlgn="auto" latinLnBrk="0" hangingPunct="1">
                        <a:lnSpc>
                          <a:spcPts val="2500"/>
                        </a:lnSpc>
                        <a:spcBef>
                          <a:spcPts val="600"/>
                        </a:spcBef>
                        <a:spcAft>
                          <a:spcPts val="0"/>
                        </a:spcAft>
                        <a:buClrTx/>
                        <a:buSzTx/>
                        <a:buFont typeface="+mj-lt"/>
                        <a:buAutoNum type="arabicPeriod"/>
                        <a:tabLst/>
                        <a:defRPr/>
                      </a:pPr>
                      <a:r>
                        <a:rPr lang="zh-TW" altLang="zh-TW" sz="1800" b="0" kern="1200" dirty="0" smtClean="0">
                          <a:solidFill>
                            <a:schemeClr val="dk1"/>
                          </a:solidFill>
                          <a:effectLst/>
                          <a:latin typeface="+mn-lt"/>
                          <a:ea typeface="+mn-ea"/>
                          <a:cs typeface="+mn-cs"/>
                        </a:rPr>
                        <a:t>不得以隨堂錄影畫面取代</a:t>
                      </a:r>
                      <a:r>
                        <a:rPr lang="zh-TW" altLang="zh-TW" sz="1800" kern="1200" dirty="0" smtClean="0">
                          <a:solidFill>
                            <a:schemeClr val="dk1"/>
                          </a:solidFill>
                          <a:effectLst/>
                          <a:latin typeface="+mn-lt"/>
                          <a:ea typeface="+mn-ea"/>
                          <a:cs typeface="+mn-cs"/>
                        </a:rPr>
                        <a:t>，可優先申請使用虛擬攝影棚</a:t>
                      </a:r>
                      <a:r>
                        <a:rPr lang="zh-TW" altLang="en-US" sz="1800" kern="1200" dirty="0" smtClean="0">
                          <a:solidFill>
                            <a:schemeClr val="dk1"/>
                          </a:solidFill>
                          <a:effectLst/>
                          <a:latin typeface="+mn-lt"/>
                          <a:ea typeface="+mn-ea"/>
                          <a:cs typeface="+mn-cs"/>
                        </a:rPr>
                        <a:t>錄影。</a:t>
                      </a:r>
                      <a:endParaRPr lang="en-US" altLang="zh-TW" sz="1800" kern="1200" dirty="0" smtClean="0">
                        <a:solidFill>
                          <a:schemeClr val="dk1"/>
                        </a:solidFill>
                        <a:effectLst/>
                        <a:latin typeface="+mn-lt"/>
                        <a:ea typeface="+mn-ea"/>
                        <a:cs typeface="+mn-cs"/>
                      </a:endParaRPr>
                    </a:p>
                    <a:p>
                      <a:pPr marL="342900" marR="0" lvl="0" indent="-342900" algn="l" defTabSz="914400" rtl="0" eaLnBrk="1" fontAlgn="auto" latinLnBrk="0" hangingPunct="1">
                        <a:lnSpc>
                          <a:spcPts val="2500"/>
                        </a:lnSpc>
                        <a:spcBef>
                          <a:spcPts val="600"/>
                        </a:spcBef>
                        <a:spcAft>
                          <a:spcPts val="0"/>
                        </a:spcAft>
                        <a:buClrTx/>
                        <a:buSzTx/>
                        <a:buFont typeface="+mj-lt"/>
                        <a:buAutoNum type="arabicPeriod"/>
                        <a:tabLst/>
                        <a:defRPr/>
                      </a:pPr>
                      <a:r>
                        <a:rPr lang="zh-TW" altLang="zh-TW" sz="1800" kern="1200" dirty="0" smtClean="0">
                          <a:solidFill>
                            <a:schemeClr val="dk1"/>
                          </a:solidFill>
                          <a:effectLst/>
                          <a:latin typeface="+mn-lt"/>
                          <a:ea typeface="+mn-ea"/>
                          <a:cs typeface="+mn-cs"/>
                        </a:rPr>
                        <a:t>教師須</a:t>
                      </a:r>
                      <a:r>
                        <a:rPr lang="zh-TW" altLang="zh-TW" sz="1800" b="1" kern="1200" dirty="0" smtClean="0">
                          <a:solidFill>
                            <a:srgbClr val="FF0000"/>
                          </a:solidFill>
                          <a:effectLst/>
                          <a:latin typeface="+mn-lt"/>
                          <a:ea typeface="+mn-ea"/>
                          <a:cs typeface="+mn-cs"/>
                        </a:rPr>
                        <a:t>負責</a:t>
                      </a:r>
                      <a:r>
                        <a:rPr lang="zh-TW" altLang="en-US" sz="1800" b="1" kern="1200" dirty="0" smtClean="0">
                          <a:solidFill>
                            <a:srgbClr val="FF0000"/>
                          </a:solidFill>
                          <a:effectLst/>
                          <a:latin typeface="+mn-lt"/>
                          <a:ea typeface="+mn-ea"/>
                          <a:cs typeface="+mn-cs"/>
                        </a:rPr>
                        <a:t>線上</a:t>
                      </a:r>
                      <a:r>
                        <a:rPr lang="zh-TW" altLang="zh-TW" sz="1800" b="1" kern="1200" dirty="0" smtClean="0">
                          <a:solidFill>
                            <a:srgbClr val="FF0000"/>
                          </a:solidFill>
                          <a:effectLst/>
                          <a:latin typeface="+mn-lt"/>
                          <a:ea typeface="+mn-ea"/>
                          <a:cs typeface="+mn-cs"/>
                        </a:rPr>
                        <a:t>課程經營及設計</a:t>
                      </a:r>
                      <a:r>
                        <a:rPr lang="zh-TW" altLang="en-US" sz="1800" b="1" kern="1200" dirty="0" smtClean="0">
                          <a:solidFill>
                            <a:srgbClr val="FF0000"/>
                          </a:solidFill>
                          <a:effectLst/>
                          <a:latin typeface="+mn-lt"/>
                          <a:ea typeface="+mn-ea"/>
                          <a:cs typeface="+mn-cs"/>
                        </a:rPr>
                        <a:t>成績</a:t>
                      </a:r>
                      <a:r>
                        <a:rPr lang="zh-TW" altLang="zh-TW" sz="1800" b="1" kern="1200" dirty="0" smtClean="0">
                          <a:solidFill>
                            <a:srgbClr val="FF0000"/>
                          </a:solidFill>
                          <a:effectLst/>
                          <a:latin typeface="+mn-lt"/>
                          <a:ea typeface="+mn-ea"/>
                          <a:cs typeface="+mn-cs"/>
                        </a:rPr>
                        <a:t>檢核測驗</a:t>
                      </a:r>
                      <a:r>
                        <a:rPr lang="zh-TW" altLang="zh-TW" sz="1800" kern="1200" dirty="0" smtClean="0">
                          <a:solidFill>
                            <a:schemeClr val="dk1"/>
                          </a:solidFill>
                          <a:effectLst/>
                          <a:latin typeface="+mn-lt"/>
                          <a:ea typeface="+mn-ea"/>
                          <a:cs typeface="+mn-cs"/>
                        </a:rPr>
                        <a:t>，並將其學習資料於成果報告書中呈現</a:t>
                      </a:r>
                      <a:r>
                        <a:rPr lang="zh-TW" altLang="en-US" sz="1800" kern="1200" dirty="0" smtClean="0">
                          <a:solidFill>
                            <a:schemeClr val="dk1"/>
                          </a:solidFill>
                          <a:effectLst/>
                          <a:latin typeface="+mn-lt"/>
                          <a:ea typeface="+mn-ea"/>
                          <a:cs typeface="+mn-cs"/>
                        </a:rPr>
                        <a:t>。</a:t>
                      </a:r>
                      <a:endParaRPr lang="zh-TW" altLang="zh-TW" sz="18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2185488193"/>
                  </a:ext>
                </a:extLst>
              </a:tr>
              <a:tr h="370840">
                <a:tc>
                  <a:txBody>
                    <a:bodyPr/>
                    <a:lstStyle/>
                    <a:p>
                      <a:r>
                        <a:rPr lang="zh-TW" altLang="en-US" dirty="0" smtClean="0"/>
                        <a:t>執行期程</a:t>
                      </a:r>
                      <a:endParaRPr lang="zh-TW" altLang="en-US" dirty="0"/>
                    </a:p>
                  </a:txBody>
                  <a:tcPr/>
                </a:tc>
                <a:tc>
                  <a:txBody>
                    <a:bodyPr/>
                    <a:lstStyle/>
                    <a:p>
                      <a:pPr lvl="0"/>
                      <a:r>
                        <a:rPr lang="zh-TW" altLang="en-US" sz="1800" kern="1200" dirty="0" smtClean="0">
                          <a:solidFill>
                            <a:schemeClr val="dk1"/>
                          </a:solidFill>
                          <a:effectLst/>
                          <a:latin typeface="+mn-lt"/>
                          <a:ea typeface="+mn-ea"/>
                          <a:cs typeface="+mn-cs"/>
                        </a:rPr>
                        <a:t>自審核通過公告日起至</a:t>
                      </a:r>
                      <a:r>
                        <a:rPr lang="en-US" altLang="zh-TW" sz="1800" kern="1200" dirty="0" smtClean="0">
                          <a:solidFill>
                            <a:schemeClr val="dk1"/>
                          </a:solidFill>
                          <a:effectLst/>
                          <a:latin typeface="+mn-lt"/>
                          <a:ea typeface="+mn-ea"/>
                          <a:cs typeface="+mn-cs"/>
                        </a:rPr>
                        <a:t>109</a:t>
                      </a:r>
                      <a:r>
                        <a:rPr lang="zh-TW" altLang="en-US" sz="1800" kern="1200" dirty="0" smtClean="0">
                          <a:solidFill>
                            <a:schemeClr val="dk1"/>
                          </a:solidFill>
                          <a:effectLst/>
                          <a:latin typeface="+mn-lt"/>
                          <a:ea typeface="+mn-ea"/>
                          <a:cs typeface="+mn-cs"/>
                        </a:rPr>
                        <a:t>年</a:t>
                      </a:r>
                      <a:r>
                        <a:rPr lang="en-US" altLang="zh-TW" sz="1800" kern="1200" dirty="0" smtClean="0">
                          <a:solidFill>
                            <a:schemeClr val="dk1"/>
                          </a:solidFill>
                          <a:effectLst/>
                          <a:latin typeface="+mn-lt"/>
                          <a:ea typeface="+mn-ea"/>
                          <a:cs typeface="+mn-cs"/>
                        </a:rPr>
                        <a:t>12</a:t>
                      </a:r>
                      <a:r>
                        <a:rPr lang="zh-TW" altLang="en-US" sz="1800" kern="1200" dirty="0" smtClean="0">
                          <a:solidFill>
                            <a:schemeClr val="dk1"/>
                          </a:solidFill>
                          <a:effectLst/>
                          <a:latin typeface="+mn-lt"/>
                          <a:ea typeface="+mn-ea"/>
                          <a:cs typeface="+mn-cs"/>
                        </a:rPr>
                        <a:t>月</a:t>
                      </a:r>
                      <a:r>
                        <a:rPr lang="en-US" altLang="zh-TW" sz="1800" kern="1200" dirty="0" smtClean="0">
                          <a:solidFill>
                            <a:schemeClr val="dk1"/>
                          </a:solidFill>
                          <a:effectLst/>
                          <a:latin typeface="+mn-lt"/>
                          <a:ea typeface="+mn-ea"/>
                          <a:cs typeface="+mn-cs"/>
                        </a:rPr>
                        <a:t>10</a:t>
                      </a:r>
                      <a:r>
                        <a:rPr lang="zh-TW" altLang="en-US" sz="1800" kern="1200" dirty="0" smtClean="0">
                          <a:solidFill>
                            <a:schemeClr val="dk1"/>
                          </a:solidFill>
                          <a:effectLst/>
                          <a:latin typeface="+mn-lt"/>
                          <a:ea typeface="+mn-ea"/>
                          <a:cs typeface="+mn-cs"/>
                        </a:rPr>
                        <a:t>日止</a:t>
                      </a:r>
                      <a:endParaRPr lang="zh-TW" altLang="zh-TW"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7"/>
                  </a:ext>
                </a:extLst>
              </a:tr>
              <a:tr h="370840">
                <a:tc>
                  <a:txBody>
                    <a:bodyPr/>
                    <a:lstStyle/>
                    <a:p>
                      <a:r>
                        <a:rPr lang="zh-TW" altLang="en-US" dirty="0" smtClean="0"/>
                        <a:t>徵件辦法</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hlinkClick r:id="rId2" action="ppaction://hlinkfile"/>
                        </a:rPr>
                        <a:t>磨課師課程徵件辦法</a:t>
                      </a:r>
                      <a:endParaRPr lang="zh-TW" altLang="en-US" dirty="0" smtClean="0"/>
                    </a:p>
                  </a:txBody>
                  <a:tcPr/>
                </a:tc>
                <a:extLst>
                  <a:ext uri="{0D108BD9-81ED-4DB2-BD59-A6C34878D82A}">
                    <a16:rowId xmlns:a16="http://schemas.microsoft.com/office/drawing/2014/main" val="1391052385"/>
                  </a:ext>
                </a:extLst>
              </a:tr>
              <a:tr h="370840">
                <a:tc>
                  <a:txBody>
                    <a:bodyPr/>
                    <a:lstStyle/>
                    <a:p>
                      <a:r>
                        <a:rPr lang="zh-TW" altLang="en-US" dirty="0" smtClean="0"/>
                        <a:t>方案網頁</a:t>
                      </a:r>
                      <a:endParaRPr lang="zh-TW" altLang="en-US" dirty="0"/>
                    </a:p>
                  </a:txBody>
                  <a:tcPr/>
                </a:tc>
                <a:tc>
                  <a:txBody>
                    <a:bodyPr/>
                    <a:lstStyle/>
                    <a:p>
                      <a:r>
                        <a:rPr lang="en-US" altLang="zh-TW" sz="1600" dirty="0" smtClean="0">
                          <a:hlinkClick r:id="rId3"/>
                        </a:rPr>
                        <a:t>http://www.ugsi2usr.nptu.edu.tw/files/11-1172-10189-1.php?Lang=zh-tw</a:t>
                      </a:r>
                      <a:endParaRPr lang="zh-TW" altLang="en-US" dirty="0"/>
                    </a:p>
                  </a:txBody>
                  <a:tcPr/>
                </a:tc>
                <a:extLst>
                  <a:ext uri="{0D108BD9-81ED-4DB2-BD59-A6C34878D82A}">
                    <a16:rowId xmlns:a16="http://schemas.microsoft.com/office/drawing/2014/main" val="3596991130"/>
                  </a:ext>
                </a:extLst>
              </a:tr>
            </a:tbl>
          </a:graphicData>
        </a:graphic>
      </p:graphicFrame>
      <p:sp>
        <p:nvSpPr>
          <p:cNvPr id="5" name="Google Shape;489;p39">
            <a:hlinkClick r:id="rId4" action="ppaction://hlinksldjump"/>
          </p:cNvPr>
          <p:cNvSpPr/>
          <p:nvPr/>
        </p:nvSpPr>
        <p:spPr>
          <a:xfrm>
            <a:off x="320884" y="6309320"/>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 name="標題 1"/>
          <p:cNvSpPr>
            <a:spLocks noGrp="1"/>
          </p:cNvSpPr>
          <p:nvPr>
            <p:ph type="title"/>
          </p:nvPr>
        </p:nvSpPr>
        <p:spPr>
          <a:xfrm>
            <a:off x="467544" y="260648"/>
            <a:ext cx="5770984" cy="706090"/>
          </a:xfrm>
        </p:spPr>
        <p:txBody>
          <a:bodyPr>
            <a:noAutofit/>
          </a:bodyPr>
          <a:lstStyle/>
          <a:p>
            <a:pPr algn="l"/>
            <a:r>
              <a:rPr lang="zh-TW" altLang="en-US" sz="3600" b="1" dirty="0"/>
              <a:t>磨課師課程</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32</a:t>
            </a:fld>
            <a:endParaRPr lang="zh-TW" altLang="en-US"/>
          </a:p>
        </p:txBody>
      </p:sp>
    </p:spTree>
    <p:extLst>
      <p:ext uri="{BB962C8B-B14F-4D97-AF65-F5344CB8AC3E}">
        <p14:creationId xmlns:p14="http://schemas.microsoft.com/office/powerpoint/2010/main" val="184533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手繪多邊形 7"/>
          <p:cNvSpPr/>
          <p:nvPr/>
        </p:nvSpPr>
        <p:spPr>
          <a:xfrm>
            <a:off x="323528" y="465512"/>
            <a:ext cx="2109026" cy="5555776"/>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48590" tIns="148590" rIns="148590" bIns="3661697" numCol="1" spcCol="1270" anchor="ctr" anchorCtr="0">
            <a:noAutofit/>
          </a:bodyPr>
          <a:lstStyle/>
          <a:p>
            <a:pPr algn="ctr" defTabSz="1733550">
              <a:lnSpc>
                <a:spcPct val="90000"/>
              </a:lnSpc>
              <a:spcBef>
                <a:spcPct val="0"/>
              </a:spcBef>
              <a:spcAft>
                <a:spcPct val="35000"/>
              </a:spcAft>
            </a:pPr>
            <a:endParaRPr lang="zh-TW" altLang="en-US" sz="3500" b="1" dirty="0">
              <a:latin typeface="微軟正黑體" panose="020B0604030504040204" pitchFamily="34" charset="-120"/>
              <a:ea typeface="微軟正黑體" panose="020B0604030504040204" pitchFamily="34" charset="-120"/>
            </a:endParaRPr>
          </a:p>
        </p:txBody>
      </p:sp>
      <p:sp>
        <p:nvSpPr>
          <p:cNvPr id="9" name="手繪多邊形 8">
            <a:hlinkClick r:id="rId3" action="ppaction://hlinksldjump"/>
          </p:cNvPr>
          <p:cNvSpPr/>
          <p:nvPr/>
        </p:nvSpPr>
        <p:spPr>
          <a:xfrm>
            <a:off x="571517" y="2204864"/>
            <a:ext cx="1687221" cy="71262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戶外教育結合課程議題社群</a:t>
            </a:r>
            <a:endParaRPr lang="en-US" altLang="zh-TW" sz="1400" dirty="0">
              <a:solidFill>
                <a:schemeClr val="tx1"/>
              </a:solidFill>
            </a:endParaRPr>
          </a:p>
        </p:txBody>
      </p:sp>
      <p:sp>
        <p:nvSpPr>
          <p:cNvPr id="10" name="手繪多邊形 9">
            <a:hlinkClick r:id="rId4" action="ppaction://hlinksldjump"/>
          </p:cNvPr>
          <p:cNvSpPr/>
          <p:nvPr/>
        </p:nvSpPr>
        <p:spPr>
          <a:xfrm>
            <a:off x="580525" y="2996952"/>
            <a:ext cx="1687221" cy="669092"/>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增能輔導型社群</a:t>
            </a:r>
          </a:p>
        </p:txBody>
      </p:sp>
      <p:sp>
        <p:nvSpPr>
          <p:cNvPr id="11" name="手繪多邊形 10">
            <a:hlinkClick r:id="rId5" action="ppaction://hlinksldjump"/>
          </p:cNvPr>
          <p:cNvSpPr/>
          <p:nvPr/>
        </p:nvSpPr>
        <p:spPr>
          <a:xfrm>
            <a:off x="580525" y="4437112"/>
            <a:ext cx="1687221" cy="639366"/>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職能導向課程社群</a:t>
            </a:r>
          </a:p>
        </p:txBody>
      </p:sp>
      <p:sp>
        <p:nvSpPr>
          <p:cNvPr id="12" name="手繪多邊形 11">
            <a:hlinkClick r:id="rId6" action="ppaction://hlinksldjump"/>
          </p:cNvPr>
          <p:cNvSpPr/>
          <p:nvPr/>
        </p:nvSpPr>
        <p:spPr>
          <a:xfrm>
            <a:off x="571517" y="3717032"/>
            <a:ext cx="1687221" cy="648072"/>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師生專業外語社群</a:t>
            </a:r>
          </a:p>
        </p:txBody>
      </p:sp>
      <p:sp>
        <p:nvSpPr>
          <p:cNvPr id="13" name="手繪多邊形 12"/>
          <p:cNvSpPr/>
          <p:nvPr/>
        </p:nvSpPr>
        <p:spPr>
          <a:xfrm>
            <a:off x="2555778" y="4257476"/>
            <a:ext cx="3888433" cy="1691804"/>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48590" tIns="148590" rIns="148590" bIns="3661697" numCol="1" spcCol="1270" anchor="ctr" anchorCtr="0">
            <a:noAutofit/>
          </a:bodyPr>
          <a:lstStyle/>
          <a:p>
            <a:pPr algn="ctr" defTabSz="1733550">
              <a:lnSpc>
                <a:spcPct val="90000"/>
              </a:lnSpc>
              <a:spcBef>
                <a:spcPct val="0"/>
              </a:spcBef>
              <a:spcAft>
                <a:spcPct val="35000"/>
              </a:spcAft>
            </a:pPr>
            <a:endParaRPr lang="zh-TW" altLang="en-US" sz="3500" b="1" dirty="0">
              <a:solidFill>
                <a:schemeClr val="tx1"/>
              </a:solidFill>
              <a:latin typeface="微軟正黑體" panose="020B0604030504040204" pitchFamily="34" charset="-120"/>
              <a:ea typeface="微軟正黑體" panose="020B0604030504040204" pitchFamily="34" charset="-120"/>
            </a:endParaRPr>
          </a:p>
        </p:txBody>
      </p:sp>
      <p:sp>
        <p:nvSpPr>
          <p:cNvPr id="15" name="手繪多邊形 14">
            <a:hlinkClick r:id="rId7" action="ppaction://hlinksldjump"/>
          </p:cNvPr>
          <p:cNvSpPr/>
          <p:nvPr/>
        </p:nvSpPr>
        <p:spPr>
          <a:xfrm>
            <a:off x="4542589" y="5154530"/>
            <a:ext cx="1685596" cy="54915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師生產業實務研習</a:t>
            </a:r>
          </a:p>
        </p:txBody>
      </p:sp>
      <p:sp>
        <p:nvSpPr>
          <p:cNvPr id="16" name="手繪多邊形 15">
            <a:hlinkClick r:id="rId8" action="ppaction://hlinksldjump"/>
          </p:cNvPr>
          <p:cNvSpPr/>
          <p:nvPr/>
        </p:nvSpPr>
        <p:spPr>
          <a:xfrm>
            <a:off x="2744165" y="5162236"/>
            <a:ext cx="1656183" cy="533738"/>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業界專家協同教學</a:t>
            </a:r>
          </a:p>
        </p:txBody>
      </p:sp>
      <p:sp>
        <p:nvSpPr>
          <p:cNvPr id="17" name="手繪多邊形 16"/>
          <p:cNvSpPr/>
          <p:nvPr/>
        </p:nvSpPr>
        <p:spPr>
          <a:xfrm>
            <a:off x="2555778" y="496300"/>
            <a:ext cx="3888433" cy="3611127"/>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48590" tIns="148590" rIns="148590" bIns="3661697" numCol="1" spcCol="1270" anchor="ctr" anchorCtr="0">
            <a:noAutofit/>
          </a:bodyPr>
          <a:lstStyle/>
          <a:p>
            <a:pPr algn="ctr" defTabSz="1733550">
              <a:lnSpc>
                <a:spcPct val="90000"/>
              </a:lnSpc>
              <a:spcBef>
                <a:spcPct val="0"/>
              </a:spcBef>
              <a:spcAft>
                <a:spcPct val="35000"/>
              </a:spcAft>
            </a:pPr>
            <a:endParaRPr lang="zh-TW" altLang="en-US" sz="3500" b="1" dirty="0">
              <a:latin typeface="微軟正黑體" panose="020B0604030504040204" pitchFamily="34" charset="-120"/>
              <a:ea typeface="微軟正黑體" panose="020B0604030504040204" pitchFamily="34" charset="-120"/>
            </a:endParaRPr>
          </a:p>
        </p:txBody>
      </p:sp>
      <p:sp>
        <p:nvSpPr>
          <p:cNvPr id="18" name="手繪多邊形 17">
            <a:hlinkClick r:id="rId9" action="ppaction://hlinksldjump"/>
          </p:cNvPr>
          <p:cNvSpPr/>
          <p:nvPr/>
        </p:nvSpPr>
        <p:spPr>
          <a:xfrm>
            <a:off x="2744165" y="1515757"/>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微學分課程</a:t>
            </a:r>
          </a:p>
        </p:txBody>
      </p:sp>
      <p:sp>
        <p:nvSpPr>
          <p:cNvPr id="21" name="手繪多邊形 20"/>
          <p:cNvSpPr/>
          <p:nvPr/>
        </p:nvSpPr>
        <p:spPr>
          <a:xfrm>
            <a:off x="6624228" y="4257477"/>
            <a:ext cx="2160240" cy="1691805"/>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148590" tIns="148590" rIns="148590" bIns="3661697" numCol="1" spcCol="1270" anchor="ctr" anchorCtr="0">
            <a:noAutofit/>
          </a:bodyPr>
          <a:lstStyle/>
          <a:p>
            <a:pPr algn="ctr" defTabSz="1733550">
              <a:lnSpc>
                <a:spcPct val="90000"/>
              </a:lnSpc>
              <a:spcBef>
                <a:spcPct val="0"/>
              </a:spcBef>
              <a:spcAft>
                <a:spcPct val="35000"/>
              </a:spcAft>
            </a:pPr>
            <a:endParaRPr lang="en-US" altLang="zh-TW" sz="3500" b="1" dirty="0">
              <a:solidFill>
                <a:schemeClr val="tx1"/>
              </a:solidFill>
              <a:latin typeface="微軟正黑體" panose="020B0604030504040204" pitchFamily="34" charset="-120"/>
              <a:ea typeface="微軟正黑體" panose="020B0604030504040204" pitchFamily="34" charset="-120"/>
            </a:endParaRPr>
          </a:p>
        </p:txBody>
      </p:sp>
      <p:sp>
        <p:nvSpPr>
          <p:cNvPr id="22" name="手繪多邊形 21">
            <a:hlinkClick r:id="rId10" action="ppaction://hlinksldjump"/>
          </p:cNvPr>
          <p:cNvSpPr/>
          <p:nvPr/>
        </p:nvSpPr>
        <p:spPr>
          <a:xfrm>
            <a:off x="6876256" y="5085186"/>
            <a:ext cx="1656184" cy="730815"/>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4"/>
          </a:fillRef>
          <a:effectRef idx="1">
            <a:schemeClr val="accent4"/>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辦理跨領域競賽</a:t>
            </a:r>
            <a:r>
              <a:rPr lang="en-US" altLang="zh-TW" sz="1400" dirty="0">
                <a:solidFill>
                  <a:schemeClr val="tx1"/>
                </a:solidFill>
              </a:rPr>
              <a:t/>
            </a:r>
            <a:br>
              <a:rPr lang="en-US" altLang="zh-TW" sz="1400" dirty="0">
                <a:solidFill>
                  <a:schemeClr val="tx1"/>
                </a:solidFill>
              </a:rPr>
            </a:br>
            <a:r>
              <a:rPr lang="zh-TW" altLang="en-US" sz="1400" dirty="0">
                <a:solidFill>
                  <a:schemeClr val="tx1"/>
                </a:solidFill>
              </a:rPr>
              <a:t>補助計畫</a:t>
            </a:r>
          </a:p>
        </p:txBody>
      </p:sp>
      <p:sp>
        <p:nvSpPr>
          <p:cNvPr id="25" name="手繪多邊形 24"/>
          <p:cNvSpPr/>
          <p:nvPr/>
        </p:nvSpPr>
        <p:spPr>
          <a:xfrm>
            <a:off x="6588226" y="496300"/>
            <a:ext cx="2232059" cy="3611127"/>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a:solidFill>
            <a:schemeClr val="bg1">
              <a:lumMod val="8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48590" tIns="148590" rIns="148590" bIns="3661697" numCol="1" spcCol="1270" anchor="ctr" anchorCtr="0">
            <a:noAutofit/>
          </a:bodyPr>
          <a:lstStyle/>
          <a:p>
            <a:pPr algn="ctr" defTabSz="1733550">
              <a:lnSpc>
                <a:spcPct val="90000"/>
              </a:lnSpc>
              <a:spcBef>
                <a:spcPct val="0"/>
              </a:spcBef>
              <a:spcAft>
                <a:spcPct val="35000"/>
              </a:spcAft>
            </a:pPr>
            <a:endParaRPr lang="en-US" altLang="zh-TW" sz="3500" b="1" dirty="0">
              <a:latin typeface="微軟正黑體" panose="020B0604030504040204" pitchFamily="34" charset="-120"/>
              <a:ea typeface="微軟正黑體" panose="020B0604030504040204" pitchFamily="34" charset="-120"/>
            </a:endParaRPr>
          </a:p>
          <a:p>
            <a:pPr algn="ctr" defTabSz="1733550">
              <a:lnSpc>
                <a:spcPct val="90000"/>
              </a:lnSpc>
              <a:spcBef>
                <a:spcPct val="0"/>
              </a:spcBef>
              <a:spcAft>
                <a:spcPct val="35000"/>
              </a:spcAft>
            </a:pPr>
            <a:endParaRPr lang="en-US" altLang="zh-TW" sz="3500" b="1" dirty="0">
              <a:latin typeface="微軟正黑體" panose="020B0604030504040204" pitchFamily="34" charset="-120"/>
              <a:ea typeface="微軟正黑體" panose="020B0604030504040204" pitchFamily="34" charset="-120"/>
            </a:endParaRPr>
          </a:p>
        </p:txBody>
      </p:sp>
      <p:sp>
        <p:nvSpPr>
          <p:cNvPr id="26" name="手繪多邊形 25">
            <a:hlinkClick r:id="rId11" action="ppaction://hlinksldjump"/>
          </p:cNvPr>
          <p:cNvSpPr/>
          <p:nvPr/>
        </p:nvSpPr>
        <p:spPr>
          <a:xfrm>
            <a:off x="6876258" y="1556792"/>
            <a:ext cx="1584177" cy="756606"/>
          </a:xfrm>
          <a:custGeom>
            <a:avLst/>
            <a:gdLst>
              <a:gd name="connsiteX0" fmla="*/ 0 w 1676815"/>
              <a:gd name="connsiteY0" fmla="*/ 151321 h 1513213"/>
              <a:gd name="connsiteX1" fmla="*/ 151321 w 1676815"/>
              <a:gd name="connsiteY1" fmla="*/ 0 h 1513213"/>
              <a:gd name="connsiteX2" fmla="*/ 1525494 w 1676815"/>
              <a:gd name="connsiteY2" fmla="*/ 0 h 1513213"/>
              <a:gd name="connsiteX3" fmla="*/ 1676815 w 1676815"/>
              <a:gd name="connsiteY3" fmla="*/ 151321 h 1513213"/>
              <a:gd name="connsiteX4" fmla="*/ 1676815 w 1676815"/>
              <a:gd name="connsiteY4" fmla="*/ 1361892 h 1513213"/>
              <a:gd name="connsiteX5" fmla="*/ 1525494 w 1676815"/>
              <a:gd name="connsiteY5" fmla="*/ 1513213 h 1513213"/>
              <a:gd name="connsiteX6" fmla="*/ 151321 w 1676815"/>
              <a:gd name="connsiteY6" fmla="*/ 1513213 h 1513213"/>
              <a:gd name="connsiteX7" fmla="*/ 0 w 1676815"/>
              <a:gd name="connsiteY7" fmla="*/ 1361892 h 1513213"/>
              <a:gd name="connsiteX8" fmla="*/ 0 w 1676815"/>
              <a:gd name="connsiteY8" fmla="*/ 151321 h 151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1513213">
                <a:moveTo>
                  <a:pt x="0" y="151321"/>
                </a:moveTo>
                <a:cubicBezTo>
                  <a:pt x="0" y="67749"/>
                  <a:pt x="67749" y="0"/>
                  <a:pt x="151321" y="0"/>
                </a:cubicBezTo>
                <a:lnTo>
                  <a:pt x="1525494" y="0"/>
                </a:lnTo>
                <a:cubicBezTo>
                  <a:pt x="1609066" y="0"/>
                  <a:pt x="1676815" y="67749"/>
                  <a:pt x="1676815" y="151321"/>
                </a:cubicBezTo>
                <a:lnTo>
                  <a:pt x="1676815" y="1361892"/>
                </a:lnTo>
                <a:cubicBezTo>
                  <a:pt x="1676815" y="1445464"/>
                  <a:pt x="1609066" y="1513213"/>
                  <a:pt x="1525494" y="1513213"/>
                </a:cubicBezTo>
                <a:lnTo>
                  <a:pt x="151321" y="1513213"/>
                </a:lnTo>
                <a:cubicBezTo>
                  <a:pt x="67749" y="1513213"/>
                  <a:pt x="0" y="1445464"/>
                  <a:pt x="0" y="1361892"/>
                </a:cubicBezTo>
                <a:lnTo>
                  <a:pt x="0" y="151321"/>
                </a:lnTo>
                <a:close/>
              </a:path>
            </a:pathLst>
          </a:custGeom>
          <a:solidFill>
            <a:schemeClr val="bg1">
              <a:lumMod val="50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9880" tIns="70990" rIns="79880" bIns="70990"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高中創新專題指導計畫</a:t>
            </a:r>
          </a:p>
        </p:txBody>
      </p:sp>
      <p:sp>
        <p:nvSpPr>
          <p:cNvPr id="27" name="手繪多邊形 26">
            <a:hlinkClick r:id="rId12" action="ppaction://hlinksldjump"/>
          </p:cNvPr>
          <p:cNvSpPr/>
          <p:nvPr/>
        </p:nvSpPr>
        <p:spPr>
          <a:xfrm>
            <a:off x="6876258" y="2513048"/>
            <a:ext cx="1584176" cy="627920"/>
          </a:xfrm>
          <a:custGeom>
            <a:avLst/>
            <a:gdLst>
              <a:gd name="connsiteX0" fmla="*/ 0 w 1676815"/>
              <a:gd name="connsiteY0" fmla="*/ 151321 h 1513213"/>
              <a:gd name="connsiteX1" fmla="*/ 151321 w 1676815"/>
              <a:gd name="connsiteY1" fmla="*/ 0 h 1513213"/>
              <a:gd name="connsiteX2" fmla="*/ 1525494 w 1676815"/>
              <a:gd name="connsiteY2" fmla="*/ 0 h 1513213"/>
              <a:gd name="connsiteX3" fmla="*/ 1676815 w 1676815"/>
              <a:gd name="connsiteY3" fmla="*/ 151321 h 1513213"/>
              <a:gd name="connsiteX4" fmla="*/ 1676815 w 1676815"/>
              <a:gd name="connsiteY4" fmla="*/ 1361892 h 1513213"/>
              <a:gd name="connsiteX5" fmla="*/ 1525494 w 1676815"/>
              <a:gd name="connsiteY5" fmla="*/ 1513213 h 1513213"/>
              <a:gd name="connsiteX6" fmla="*/ 151321 w 1676815"/>
              <a:gd name="connsiteY6" fmla="*/ 1513213 h 1513213"/>
              <a:gd name="connsiteX7" fmla="*/ 0 w 1676815"/>
              <a:gd name="connsiteY7" fmla="*/ 1361892 h 1513213"/>
              <a:gd name="connsiteX8" fmla="*/ 0 w 1676815"/>
              <a:gd name="connsiteY8" fmla="*/ 151321 h 151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1513213">
                <a:moveTo>
                  <a:pt x="0" y="151321"/>
                </a:moveTo>
                <a:cubicBezTo>
                  <a:pt x="0" y="67749"/>
                  <a:pt x="67749" y="0"/>
                  <a:pt x="151321" y="0"/>
                </a:cubicBezTo>
                <a:lnTo>
                  <a:pt x="1525494" y="0"/>
                </a:lnTo>
                <a:cubicBezTo>
                  <a:pt x="1609066" y="0"/>
                  <a:pt x="1676815" y="67749"/>
                  <a:pt x="1676815" y="151321"/>
                </a:cubicBezTo>
                <a:lnTo>
                  <a:pt x="1676815" y="1361892"/>
                </a:lnTo>
                <a:cubicBezTo>
                  <a:pt x="1676815" y="1445464"/>
                  <a:pt x="1609066" y="1513213"/>
                  <a:pt x="1525494" y="1513213"/>
                </a:cubicBezTo>
                <a:lnTo>
                  <a:pt x="151321" y="1513213"/>
                </a:lnTo>
                <a:cubicBezTo>
                  <a:pt x="67749" y="1513213"/>
                  <a:pt x="0" y="1445464"/>
                  <a:pt x="0" y="1361892"/>
                </a:cubicBezTo>
                <a:lnTo>
                  <a:pt x="0" y="151321"/>
                </a:lnTo>
                <a:close/>
              </a:path>
            </a:pathLst>
          </a:custGeom>
          <a:solidFill>
            <a:schemeClr val="bg1">
              <a:lumMod val="50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9880" tIns="70990" rIns="79880" bIns="70990"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國際學術交流社群</a:t>
            </a:r>
          </a:p>
        </p:txBody>
      </p:sp>
      <p:sp>
        <p:nvSpPr>
          <p:cNvPr id="4" name="投影片編號版面配置區 3"/>
          <p:cNvSpPr>
            <a:spLocks noGrp="1"/>
          </p:cNvSpPr>
          <p:nvPr>
            <p:ph type="sldNum" sz="quarter" idx="12"/>
          </p:nvPr>
        </p:nvSpPr>
        <p:spPr/>
        <p:txBody>
          <a:bodyPr/>
          <a:lstStyle/>
          <a:p>
            <a:fld id="{F7E4E4BE-4043-4F46-96D9-2CF57C9731FB}" type="slidenum">
              <a:rPr lang="zh-TW" altLang="en-US" smtClean="0"/>
              <a:t>33</a:t>
            </a:fld>
            <a:endParaRPr lang="zh-TW" altLang="en-US" dirty="0"/>
          </a:p>
        </p:txBody>
      </p:sp>
      <p:sp>
        <p:nvSpPr>
          <p:cNvPr id="6" name="文字方塊 5"/>
          <p:cNvSpPr txBox="1"/>
          <p:nvPr/>
        </p:nvSpPr>
        <p:spPr>
          <a:xfrm>
            <a:off x="395536" y="722909"/>
            <a:ext cx="1965010"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師生社群</a:t>
            </a:r>
          </a:p>
        </p:txBody>
      </p:sp>
      <p:sp>
        <p:nvSpPr>
          <p:cNvPr id="32" name="文字方塊 31"/>
          <p:cNvSpPr txBox="1"/>
          <p:nvPr/>
        </p:nvSpPr>
        <p:spPr>
          <a:xfrm>
            <a:off x="3517487" y="4442397"/>
            <a:ext cx="1965010"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產學合作</a:t>
            </a:r>
          </a:p>
        </p:txBody>
      </p:sp>
      <p:sp>
        <p:nvSpPr>
          <p:cNvPr id="33" name="文字方塊 32"/>
          <p:cNvSpPr txBox="1"/>
          <p:nvPr/>
        </p:nvSpPr>
        <p:spPr>
          <a:xfrm>
            <a:off x="3517487" y="722909"/>
            <a:ext cx="1965010"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創新教學</a:t>
            </a:r>
          </a:p>
        </p:txBody>
      </p:sp>
      <p:sp>
        <p:nvSpPr>
          <p:cNvPr id="35" name="手繪多邊形 34">
            <a:hlinkClick r:id="rId13" action="ppaction://hlinksldjump"/>
          </p:cNvPr>
          <p:cNvSpPr/>
          <p:nvPr/>
        </p:nvSpPr>
        <p:spPr>
          <a:xfrm>
            <a:off x="580524" y="1514710"/>
            <a:ext cx="1687221" cy="607744"/>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en-US" altLang="zh-TW" sz="1400" dirty="0">
                <a:solidFill>
                  <a:schemeClr val="tx1"/>
                </a:solidFill>
              </a:rPr>
              <a:t>PBL</a:t>
            </a:r>
            <a:r>
              <a:rPr lang="zh-TW" altLang="en-US" sz="1400" dirty="0">
                <a:solidFill>
                  <a:schemeClr val="tx1"/>
                </a:solidFill>
              </a:rPr>
              <a:t>問題導向社群</a:t>
            </a:r>
          </a:p>
        </p:txBody>
      </p:sp>
      <p:sp>
        <p:nvSpPr>
          <p:cNvPr id="36" name="手繪多邊形 35">
            <a:hlinkClick r:id="rId14" action="ppaction://hlinksldjump"/>
          </p:cNvPr>
          <p:cNvSpPr/>
          <p:nvPr/>
        </p:nvSpPr>
        <p:spPr>
          <a:xfrm>
            <a:off x="2749811" y="2122456"/>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微型課程</a:t>
            </a:r>
          </a:p>
        </p:txBody>
      </p:sp>
      <p:sp>
        <p:nvSpPr>
          <p:cNvPr id="40" name="手繪多邊形 39">
            <a:hlinkClick r:id="rId15" action="ppaction://hlinksldjump"/>
          </p:cNvPr>
          <p:cNvSpPr/>
          <p:nvPr/>
        </p:nvSpPr>
        <p:spPr>
          <a:xfrm>
            <a:off x="2751378" y="2736749"/>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跨領域共授課程</a:t>
            </a:r>
          </a:p>
        </p:txBody>
      </p:sp>
      <p:sp>
        <p:nvSpPr>
          <p:cNvPr id="44" name="手繪多邊形 43">
            <a:hlinkClick r:id="rId16" action="ppaction://hlinksldjump"/>
          </p:cNvPr>
          <p:cNvSpPr/>
          <p:nvPr/>
        </p:nvSpPr>
        <p:spPr>
          <a:xfrm>
            <a:off x="2781376" y="3357597"/>
            <a:ext cx="1626185"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總整課程</a:t>
            </a:r>
          </a:p>
        </p:txBody>
      </p:sp>
      <p:sp>
        <p:nvSpPr>
          <p:cNvPr id="45" name="手繪多邊形 44">
            <a:hlinkClick r:id="rId17" action="ppaction://hlinksldjump"/>
          </p:cNvPr>
          <p:cNvSpPr/>
          <p:nvPr/>
        </p:nvSpPr>
        <p:spPr>
          <a:xfrm>
            <a:off x="4572002" y="1513156"/>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深碗課程</a:t>
            </a:r>
          </a:p>
        </p:txBody>
      </p:sp>
      <p:sp>
        <p:nvSpPr>
          <p:cNvPr id="46" name="手繪多邊形 45">
            <a:hlinkClick r:id="rId18" action="ppaction://hlinksldjump"/>
          </p:cNvPr>
          <p:cNvSpPr/>
          <p:nvPr/>
        </p:nvSpPr>
        <p:spPr>
          <a:xfrm>
            <a:off x="4572003" y="2130407"/>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en-US" altLang="zh-TW" sz="1400" dirty="0">
                <a:solidFill>
                  <a:schemeClr val="tx1"/>
                </a:solidFill>
              </a:rPr>
              <a:t>VAR</a:t>
            </a:r>
            <a:r>
              <a:rPr lang="zh-TW" altLang="en-US" sz="1400" dirty="0">
                <a:solidFill>
                  <a:schemeClr val="tx1"/>
                </a:solidFill>
              </a:rPr>
              <a:t>教學應用課程</a:t>
            </a:r>
          </a:p>
        </p:txBody>
      </p:sp>
      <p:sp>
        <p:nvSpPr>
          <p:cNvPr id="47" name="手繪多邊形 46">
            <a:hlinkClick r:id="rId19" action="ppaction://hlinksldjump"/>
          </p:cNvPr>
          <p:cNvSpPr/>
          <p:nvPr/>
        </p:nvSpPr>
        <p:spPr>
          <a:xfrm>
            <a:off x="4572003" y="2736749"/>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境外移地教學</a:t>
            </a:r>
          </a:p>
        </p:txBody>
      </p:sp>
      <p:sp>
        <p:nvSpPr>
          <p:cNvPr id="48" name="手繪多邊形 47">
            <a:hlinkClick r:id="rId20" action="ppaction://hlinksldjump"/>
          </p:cNvPr>
          <p:cNvSpPr/>
          <p:nvPr/>
        </p:nvSpPr>
        <p:spPr>
          <a:xfrm>
            <a:off x="4572003" y="3356992"/>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磨課師課程</a:t>
            </a:r>
          </a:p>
        </p:txBody>
      </p:sp>
      <p:sp>
        <p:nvSpPr>
          <p:cNvPr id="49" name="文字方塊 48"/>
          <p:cNvSpPr txBox="1"/>
          <p:nvPr/>
        </p:nvSpPr>
        <p:spPr>
          <a:xfrm>
            <a:off x="6732240" y="4442397"/>
            <a:ext cx="1965010"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競賽辦理</a:t>
            </a:r>
          </a:p>
        </p:txBody>
      </p:sp>
      <p:sp>
        <p:nvSpPr>
          <p:cNvPr id="50" name="文字方塊 49"/>
          <p:cNvSpPr txBox="1"/>
          <p:nvPr/>
        </p:nvSpPr>
        <p:spPr>
          <a:xfrm>
            <a:off x="6741904" y="722909"/>
            <a:ext cx="1965010"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師生研究</a:t>
            </a:r>
          </a:p>
        </p:txBody>
      </p:sp>
      <p:sp>
        <p:nvSpPr>
          <p:cNvPr id="34" name="手繪多邊形 33">
            <a:hlinkClick r:id="rId21" action="ppaction://hlinksldjump"/>
          </p:cNvPr>
          <p:cNvSpPr/>
          <p:nvPr/>
        </p:nvSpPr>
        <p:spPr>
          <a:xfrm>
            <a:off x="560896" y="5157192"/>
            <a:ext cx="1687221" cy="639366"/>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教師專業社群</a:t>
            </a:r>
          </a:p>
        </p:txBody>
      </p:sp>
      <p:sp>
        <p:nvSpPr>
          <p:cNvPr id="38" name="文字方塊 37">
            <a:hlinkClick r:id="rId22" action="ppaction://hlinksldjump"/>
          </p:cNvPr>
          <p:cNvSpPr txBox="1"/>
          <p:nvPr/>
        </p:nvSpPr>
        <p:spPr>
          <a:xfrm>
            <a:off x="2215809" y="6267943"/>
            <a:ext cx="1534926" cy="338554"/>
          </a:xfrm>
          <a:prstGeom prst="rect">
            <a:avLst/>
          </a:prstGeom>
          <a:noFill/>
        </p:spPr>
        <p:txBody>
          <a:bodyPr wrap="square" rtlCol="0">
            <a:spAutoFit/>
          </a:bodyPr>
          <a:lstStyle/>
          <a:p>
            <a:pPr algn="ctr"/>
            <a:r>
              <a:rPr lang="zh-TW" altLang="en-US" sz="1600" b="1" dirty="0">
                <a:solidFill>
                  <a:schemeClr val="tx1">
                    <a:lumMod val="50000"/>
                    <a:lumOff val="50000"/>
                  </a:schemeClr>
                </a:solidFill>
                <a:latin typeface="標楷體" panose="03000509000000000000" pitchFamily="65" charset="-120"/>
                <a:ea typeface="標楷體" panose="03000509000000000000" pitchFamily="65" charset="-120"/>
              </a:rPr>
              <a:t>∣空間與設備</a:t>
            </a:r>
            <a:endParaRPr lang="en-US" altLang="zh-TW" sz="1600" b="1" dirty="0">
              <a:solidFill>
                <a:schemeClr val="tx1">
                  <a:lumMod val="50000"/>
                  <a:lumOff val="50000"/>
                </a:schemeClr>
              </a:solidFill>
              <a:latin typeface="標楷體" panose="03000509000000000000" pitchFamily="65" charset="-120"/>
              <a:ea typeface="標楷體" panose="03000509000000000000" pitchFamily="65" charset="-120"/>
            </a:endParaRPr>
          </a:p>
        </p:txBody>
      </p:sp>
      <p:sp>
        <p:nvSpPr>
          <p:cNvPr id="39" name="文字方塊 38">
            <a:hlinkClick r:id="rId23" action="ppaction://hlinksldjump"/>
          </p:cNvPr>
          <p:cNvSpPr txBox="1"/>
          <p:nvPr/>
        </p:nvSpPr>
        <p:spPr>
          <a:xfrm>
            <a:off x="1043608" y="6258798"/>
            <a:ext cx="1436590" cy="338554"/>
          </a:xfrm>
          <a:prstGeom prst="rect">
            <a:avLst/>
          </a:prstGeom>
          <a:noFill/>
        </p:spPr>
        <p:txBody>
          <a:bodyPr wrap="square" rtlCol="0">
            <a:spAutoFit/>
          </a:bodyPr>
          <a:lstStyle/>
          <a:p>
            <a:pPr algn="ctr"/>
            <a:r>
              <a:rPr lang="zh-TW" altLang="en-US" sz="1600" b="1" dirty="0">
                <a:solidFill>
                  <a:schemeClr val="tx1">
                    <a:lumMod val="50000"/>
                    <a:lumOff val="50000"/>
                  </a:schemeClr>
                </a:solidFill>
                <a:latin typeface="標楷體" panose="03000509000000000000" pitchFamily="65" charset="-120"/>
                <a:ea typeface="標楷體" panose="03000509000000000000" pitchFamily="65" charset="-120"/>
              </a:rPr>
              <a:t>申請注意事項</a:t>
            </a:r>
            <a:endParaRPr lang="en-US" altLang="zh-TW" sz="1600" b="1" dirty="0">
              <a:solidFill>
                <a:schemeClr val="tx1">
                  <a:lumMod val="50000"/>
                  <a:lumOff val="50000"/>
                </a:schemeClr>
              </a:solidFill>
              <a:latin typeface="標楷體" panose="03000509000000000000" pitchFamily="65" charset="-120"/>
              <a:ea typeface="標楷體" panose="03000509000000000000" pitchFamily="65" charset="-120"/>
            </a:endParaRPr>
          </a:p>
        </p:txBody>
      </p:sp>
      <p:sp>
        <p:nvSpPr>
          <p:cNvPr id="43" name="Google Shape;489;p39">
            <a:hlinkClick r:id="rId24" action="ppaction://hlinksldjump"/>
          </p:cNvPr>
          <p:cNvSpPr/>
          <p:nvPr/>
        </p:nvSpPr>
        <p:spPr>
          <a:xfrm>
            <a:off x="320884" y="6309320"/>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57976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ppt_y</p:attrName>
                                        </p:attrNameLst>
                                      </p:cBhvr>
                                      <p:tavLst>
                                        <p:tav tm="0">
                                          <p:val>
                                            <p:strVal val="#ppt_y-#ppt_h*1.125000"/>
                                          </p:val>
                                        </p:tav>
                                        <p:tav tm="100000">
                                          <p:val>
                                            <p:strVal val="#ppt_y"/>
                                          </p:val>
                                        </p:tav>
                                      </p:tavLst>
                                    </p:anim>
                                    <p:animEffect transition="in" filter="wipe(down)">
                                      <p:cBhvr>
                                        <p:cTn id="8" dur="500"/>
                                        <p:tgtEl>
                                          <p:spTgt spid="35"/>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down)">
                                      <p:cBhvr>
                                        <p:cTn id="16" dur="500"/>
                                        <p:tgtEl>
                                          <p:spTgt spid="10"/>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down)">
                                      <p:cBhvr>
                                        <p:cTn id="20" dur="500"/>
                                        <p:tgtEl>
                                          <p:spTgt spid="12"/>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down)">
                                      <p:cBhvr>
                                        <p:cTn id="24" dur="500"/>
                                        <p:tgtEl>
                                          <p:spTgt spid="11"/>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p:tgtEl>
                                          <p:spTgt spid="34"/>
                                        </p:tgtEl>
                                        <p:attrNameLst>
                                          <p:attrName>ppt_y</p:attrName>
                                        </p:attrNameLst>
                                      </p:cBhvr>
                                      <p:tavLst>
                                        <p:tav tm="0">
                                          <p:val>
                                            <p:strVal val="#ppt_y-#ppt_h*1.125000"/>
                                          </p:val>
                                        </p:tav>
                                        <p:tav tm="100000">
                                          <p:val>
                                            <p:strVal val="#ppt_y"/>
                                          </p:val>
                                        </p:tav>
                                      </p:tavLst>
                                    </p:anim>
                                    <p:animEffect transition="in" filter="wipe(down)">
                                      <p:cBhvr>
                                        <p:cTn id="28" dur="500"/>
                                        <p:tgtEl>
                                          <p:spTgt spid="34"/>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ppt_y</p:attrName>
                                        </p:attrNameLst>
                                      </p:cBhvr>
                                      <p:tavLst>
                                        <p:tav tm="0">
                                          <p:val>
                                            <p:strVal val="#ppt_y-#ppt_h*1.125000"/>
                                          </p:val>
                                        </p:tav>
                                        <p:tav tm="100000">
                                          <p:val>
                                            <p:strVal val="#ppt_y"/>
                                          </p:val>
                                        </p:tav>
                                      </p:tavLst>
                                    </p:anim>
                                    <p:animEffect transition="in" filter="wipe(down)">
                                      <p:cBhvr>
                                        <p:cTn id="32" dur="500"/>
                                        <p:tgtEl>
                                          <p:spTgt spid="18"/>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p:tgtEl>
                                          <p:spTgt spid="36"/>
                                        </p:tgtEl>
                                        <p:attrNameLst>
                                          <p:attrName>ppt_y</p:attrName>
                                        </p:attrNameLst>
                                      </p:cBhvr>
                                      <p:tavLst>
                                        <p:tav tm="0">
                                          <p:val>
                                            <p:strVal val="#ppt_y-#ppt_h*1.125000"/>
                                          </p:val>
                                        </p:tav>
                                        <p:tav tm="100000">
                                          <p:val>
                                            <p:strVal val="#ppt_y"/>
                                          </p:val>
                                        </p:tav>
                                      </p:tavLst>
                                    </p:anim>
                                    <p:animEffect transition="in" filter="wipe(down)">
                                      <p:cBhvr>
                                        <p:cTn id="36" dur="500"/>
                                        <p:tgtEl>
                                          <p:spTgt spid="36"/>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p:tgtEl>
                                          <p:spTgt spid="40"/>
                                        </p:tgtEl>
                                        <p:attrNameLst>
                                          <p:attrName>ppt_y</p:attrName>
                                        </p:attrNameLst>
                                      </p:cBhvr>
                                      <p:tavLst>
                                        <p:tav tm="0">
                                          <p:val>
                                            <p:strVal val="#ppt_y-#ppt_h*1.125000"/>
                                          </p:val>
                                        </p:tav>
                                        <p:tav tm="100000">
                                          <p:val>
                                            <p:strVal val="#ppt_y"/>
                                          </p:val>
                                        </p:tav>
                                      </p:tavLst>
                                    </p:anim>
                                    <p:animEffect transition="in" filter="wipe(down)">
                                      <p:cBhvr>
                                        <p:cTn id="40" dur="500"/>
                                        <p:tgtEl>
                                          <p:spTgt spid="40"/>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p:tgtEl>
                                          <p:spTgt spid="44"/>
                                        </p:tgtEl>
                                        <p:attrNameLst>
                                          <p:attrName>ppt_y</p:attrName>
                                        </p:attrNameLst>
                                      </p:cBhvr>
                                      <p:tavLst>
                                        <p:tav tm="0">
                                          <p:val>
                                            <p:strVal val="#ppt_y-#ppt_h*1.125000"/>
                                          </p:val>
                                        </p:tav>
                                        <p:tav tm="100000">
                                          <p:val>
                                            <p:strVal val="#ppt_y"/>
                                          </p:val>
                                        </p:tav>
                                      </p:tavLst>
                                    </p:anim>
                                    <p:animEffect transition="in" filter="wipe(down)">
                                      <p:cBhvr>
                                        <p:cTn id="44" dur="500"/>
                                        <p:tgtEl>
                                          <p:spTgt spid="44"/>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p:tgtEl>
                                          <p:spTgt spid="45"/>
                                        </p:tgtEl>
                                        <p:attrNameLst>
                                          <p:attrName>ppt_y</p:attrName>
                                        </p:attrNameLst>
                                      </p:cBhvr>
                                      <p:tavLst>
                                        <p:tav tm="0">
                                          <p:val>
                                            <p:strVal val="#ppt_y-#ppt_h*1.125000"/>
                                          </p:val>
                                        </p:tav>
                                        <p:tav tm="100000">
                                          <p:val>
                                            <p:strVal val="#ppt_y"/>
                                          </p:val>
                                        </p:tav>
                                      </p:tavLst>
                                    </p:anim>
                                    <p:animEffect transition="in" filter="wipe(down)">
                                      <p:cBhvr>
                                        <p:cTn id="48" dur="500"/>
                                        <p:tgtEl>
                                          <p:spTgt spid="45"/>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p:tgtEl>
                                          <p:spTgt spid="46"/>
                                        </p:tgtEl>
                                        <p:attrNameLst>
                                          <p:attrName>ppt_y</p:attrName>
                                        </p:attrNameLst>
                                      </p:cBhvr>
                                      <p:tavLst>
                                        <p:tav tm="0">
                                          <p:val>
                                            <p:strVal val="#ppt_y-#ppt_h*1.125000"/>
                                          </p:val>
                                        </p:tav>
                                        <p:tav tm="100000">
                                          <p:val>
                                            <p:strVal val="#ppt_y"/>
                                          </p:val>
                                        </p:tav>
                                      </p:tavLst>
                                    </p:anim>
                                    <p:animEffect transition="in" filter="wipe(down)">
                                      <p:cBhvr>
                                        <p:cTn id="52" dur="500"/>
                                        <p:tgtEl>
                                          <p:spTgt spid="46"/>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p:tgtEl>
                                          <p:spTgt spid="47"/>
                                        </p:tgtEl>
                                        <p:attrNameLst>
                                          <p:attrName>ppt_y</p:attrName>
                                        </p:attrNameLst>
                                      </p:cBhvr>
                                      <p:tavLst>
                                        <p:tav tm="0">
                                          <p:val>
                                            <p:strVal val="#ppt_y-#ppt_h*1.125000"/>
                                          </p:val>
                                        </p:tav>
                                        <p:tav tm="100000">
                                          <p:val>
                                            <p:strVal val="#ppt_y"/>
                                          </p:val>
                                        </p:tav>
                                      </p:tavLst>
                                    </p:anim>
                                    <p:animEffect transition="in" filter="wipe(down)">
                                      <p:cBhvr>
                                        <p:cTn id="56" dur="500"/>
                                        <p:tgtEl>
                                          <p:spTgt spid="47"/>
                                        </p:tgtEl>
                                      </p:cBhvr>
                                    </p:animEffect>
                                  </p:childTnLst>
                                </p:cTn>
                              </p:par>
                              <p:par>
                                <p:cTn id="57" presetID="12" presetClass="entr" presetSubtype="1"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additive="base">
                                        <p:cTn id="59" dur="500"/>
                                        <p:tgtEl>
                                          <p:spTgt spid="48"/>
                                        </p:tgtEl>
                                        <p:attrNameLst>
                                          <p:attrName>ppt_y</p:attrName>
                                        </p:attrNameLst>
                                      </p:cBhvr>
                                      <p:tavLst>
                                        <p:tav tm="0">
                                          <p:val>
                                            <p:strVal val="#ppt_y-#ppt_h*1.125000"/>
                                          </p:val>
                                        </p:tav>
                                        <p:tav tm="100000">
                                          <p:val>
                                            <p:strVal val="#ppt_y"/>
                                          </p:val>
                                        </p:tav>
                                      </p:tavLst>
                                    </p:anim>
                                    <p:animEffect transition="in" filter="wipe(down)">
                                      <p:cBhvr>
                                        <p:cTn id="60" dur="500"/>
                                        <p:tgtEl>
                                          <p:spTgt spid="48"/>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p:tgtEl>
                                          <p:spTgt spid="15"/>
                                        </p:tgtEl>
                                        <p:attrNameLst>
                                          <p:attrName>ppt_y</p:attrName>
                                        </p:attrNameLst>
                                      </p:cBhvr>
                                      <p:tavLst>
                                        <p:tav tm="0">
                                          <p:val>
                                            <p:strVal val="#ppt_y-#ppt_h*1.125000"/>
                                          </p:val>
                                        </p:tav>
                                        <p:tav tm="100000">
                                          <p:val>
                                            <p:strVal val="#ppt_y"/>
                                          </p:val>
                                        </p:tav>
                                      </p:tavLst>
                                    </p:anim>
                                    <p:animEffect transition="in" filter="wipe(down)">
                                      <p:cBhvr>
                                        <p:cTn id="64" dur="500"/>
                                        <p:tgtEl>
                                          <p:spTgt spid="15"/>
                                        </p:tgtEl>
                                      </p:cBhvr>
                                    </p:animEffect>
                                  </p:childTnLst>
                                </p:cTn>
                              </p:par>
                              <p:par>
                                <p:cTn id="65" presetID="12" presetClass="entr" presetSubtype="1"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p:tgtEl>
                                          <p:spTgt spid="16"/>
                                        </p:tgtEl>
                                        <p:attrNameLst>
                                          <p:attrName>ppt_y</p:attrName>
                                        </p:attrNameLst>
                                      </p:cBhvr>
                                      <p:tavLst>
                                        <p:tav tm="0">
                                          <p:val>
                                            <p:strVal val="#ppt_y-#ppt_h*1.125000"/>
                                          </p:val>
                                        </p:tav>
                                        <p:tav tm="100000">
                                          <p:val>
                                            <p:strVal val="#ppt_y"/>
                                          </p:val>
                                        </p:tav>
                                      </p:tavLst>
                                    </p:anim>
                                    <p:animEffect transition="in" filter="wipe(down)">
                                      <p:cBhvr>
                                        <p:cTn id="68" dur="500"/>
                                        <p:tgtEl>
                                          <p:spTgt spid="16"/>
                                        </p:tgtEl>
                                      </p:cBhvr>
                                    </p:animEffect>
                                  </p:childTnLst>
                                </p:cTn>
                              </p:par>
                              <p:par>
                                <p:cTn id="69" presetID="12" presetClass="entr" presetSubtype="1"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p:tgtEl>
                                          <p:spTgt spid="26"/>
                                        </p:tgtEl>
                                        <p:attrNameLst>
                                          <p:attrName>ppt_y</p:attrName>
                                        </p:attrNameLst>
                                      </p:cBhvr>
                                      <p:tavLst>
                                        <p:tav tm="0">
                                          <p:val>
                                            <p:strVal val="#ppt_y-#ppt_h*1.125000"/>
                                          </p:val>
                                        </p:tav>
                                        <p:tav tm="100000">
                                          <p:val>
                                            <p:strVal val="#ppt_y"/>
                                          </p:val>
                                        </p:tav>
                                      </p:tavLst>
                                    </p:anim>
                                    <p:animEffect transition="in" filter="wipe(down)">
                                      <p:cBhvr>
                                        <p:cTn id="72" dur="500"/>
                                        <p:tgtEl>
                                          <p:spTgt spid="26"/>
                                        </p:tgtEl>
                                      </p:cBhvr>
                                    </p:animEffect>
                                  </p:childTnLst>
                                </p:cTn>
                              </p:par>
                              <p:par>
                                <p:cTn id="73" presetID="12" presetClass="entr" presetSubtype="1"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p:tgtEl>
                                          <p:spTgt spid="27"/>
                                        </p:tgtEl>
                                        <p:attrNameLst>
                                          <p:attrName>ppt_y</p:attrName>
                                        </p:attrNameLst>
                                      </p:cBhvr>
                                      <p:tavLst>
                                        <p:tav tm="0">
                                          <p:val>
                                            <p:strVal val="#ppt_y-#ppt_h*1.125000"/>
                                          </p:val>
                                        </p:tav>
                                        <p:tav tm="100000">
                                          <p:val>
                                            <p:strVal val="#ppt_y"/>
                                          </p:val>
                                        </p:tav>
                                      </p:tavLst>
                                    </p:anim>
                                    <p:animEffect transition="in" filter="wipe(down)">
                                      <p:cBhvr>
                                        <p:cTn id="76" dur="500"/>
                                        <p:tgtEl>
                                          <p:spTgt spid="27"/>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p:tgtEl>
                                          <p:spTgt spid="22"/>
                                        </p:tgtEl>
                                        <p:attrNameLst>
                                          <p:attrName>ppt_y</p:attrName>
                                        </p:attrNameLst>
                                      </p:cBhvr>
                                      <p:tavLst>
                                        <p:tav tm="0">
                                          <p:val>
                                            <p:strVal val="#ppt_y-#ppt_h*1.125000"/>
                                          </p:val>
                                        </p:tav>
                                        <p:tav tm="100000">
                                          <p:val>
                                            <p:strVal val="#ppt_y"/>
                                          </p:val>
                                        </p:tav>
                                      </p:tavLst>
                                    </p:anim>
                                    <p:animEffect transition="in" filter="wipe(down)">
                                      <p:cBhvr>
                                        <p:cTn id="80" dur="500"/>
                                        <p:tgtEl>
                                          <p:spTgt spid="22"/>
                                        </p:tgtEl>
                                      </p:cBhvr>
                                    </p:animEffect>
                                  </p:childTnLst>
                                </p:cTn>
                              </p:par>
                              <p:par>
                                <p:cTn id="81" presetID="2" presetClass="entr" presetSubtype="4"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500" fill="hold"/>
                                        <p:tgtEl>
                                          <p:spTgt spid="38"/>
                                        </p:tgtEl>
                                        <p:attrNameLst>
                                          <p:attrName>ppt_x</p:attrName>
                                        </p:attrNameLst>
                                      </p:cBhvr>
                                      <p:tavLst>
                                        <p:tav tm="0">
                                          <p:val>
                                            <p:strVal val="#ppt_x"/>
                                          </p:val>
                                        </p:tav>
                                        <p:tav tm="100000">
                                          <p:val>
                                            <p:strVal val="#ppt_x"/>
                                          </p:val>
                                        </p:tav>
                                      </p:tavLst>
                                    </p:anim>
                                    <p:anim calcmode="lin" valueType="num">
                                      <p:cBhvr additive="base">
                                        <p:cTn id="84" dur="500" fill="hold"/>
                                        <p:tgtEl>
                                          <p:spTgt spid="3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additive="base">
                                        <p:cTn id="87" dur="500" fill="hold"/>
                                        <p:tgtEl>
                                          <p:spTgt spid="39"/>
                                        </p:tgtEl>
                                        <p:attrNameLst>
                                          <p:attrName>ppt_x</p:attrName>
                                        </p:attrNameLst>
                                      </p:cBhvr>
                                      <p:tavLst>
                                        <p:tav tm="0">
                                          <p:val>
                                            <p:strVal val="#ppt_x"/>
                                          </p:val>
                                        </p:tav>
                                        <p:tav tm="100000">
                                          <p:val>
                                            <p:strVal val="#ppt_x"/>
                                          </p:val>
                                        </p:tav>
                                      </p:tavLst>
                                    </p:anim>
                                    <p:anim calcmode="lin" valueType="num">
                                      <p:cBhvr additive="base">
                                        <p:cTn id="8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animBg="1"/>
      <p:bldP spid="16" grpId="0" animBg="1"/>
      <p:bldP spid="18" grpId="0" animBg="1"/>
      <p:bldP spid="22" grpId="0" animBg="1"/>
      <p:bldP spid="26" grpId="0" animBg="1"/>
      <p:bldP spid="27" grpId="0" animBg="1"/>
      <p:bldP spid="35" grpId="0" animBg="1"/>
      <p:bldP spid="36" grpId="0" animBg="1"/>
      <p:bldP spid="40" grpId="0" animBg="1"/>
      <p:bldP spid="44" grpId="0" animBg="1"/>
      <p:bldP spid="45" grpId="0" animBg="1"/>
      <p:bldP spid="46" grpId="0" animBg="1"/>
      <p:bldP spid="47" grpId="0" animBg="1"/>
      <p:bldP spid="48" grpId="0" animBg="1"/>
      <p:bldP spid="34" grpId="0" animBg="1"/>
      <p:bldP spid="38" grpId="0"/>
      <p:bldP spid="3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694761429"/>
              </p:ext>
            </p:extLst>
          </p:nvPr>
        </p:nvGraphicFramePr>
        <p:xfrm>
          <a:off x="467544" y="1150744"/>
          <a:ext cx="8229600" cy="2746176"/>
        </p:xfrm>
        <a:graphic>
          <a:graphicData uri="http://schemas.openxmlformats.org/drawingml/2006/table">
            <a:tbl>
              <a:tblPr firstRow="1" bandRow="1">
                <a:tableStyleId>{F5AB1C69-6EDB-4FF4-983F-18BD219EF322}</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96000">
                <a:tc>
                  <a:txBody>
                    <a:bodyPr/>
                    <a:lstStyle/>
                    <a:p>
                      <a:r>
                        <a:rPr lang="zh-TW" altLang="en-US" dirty="0" smtClean="0"/>
                        <a:t>計畫類別</a:t>
                      </a:r>
                      <a:endParaRPr lang="zh-TW" altLang="en-US" dirty="0"/>
                    </a:p>
                  </a:txBody>
                  <a:tcPr/>
                </a:tc>
                <a:tc>
                  <a:txBody>
                    <a:bodyPr/>
                    <a:lstStyle/>
                    <a:p>
                      <a:r>
                        <a:rPr lang="zh-TW" altLang="en-US" dirty="0" smtClean="0"/>
                        <a:t>產業合作</a:t>
                      </a:r>
                      <a:endParaRPr lang="zh-TW" altLang="en-US" dirty="0"/>
                    </a:p>
                  </a:txBody>
                  <a:tcPr/>
                </a:tc>
                <a:extLst>
                  <a:ext uri="{0D108BD9-81ED-4DB2-BD59-A6C34878D82A}">
                    <a16:rowId xmlns:a16="http://schemas.microsoft.com/office/drawing/2014/main" val="319405675"/>
                  </a:ext>
                </a:extLst>
              </a:tr>
              <a:tr h="396000">
                <a:tc>
                  <a:txBody>
                    <a:bodyPr/>
                    <a:lstStyle/>
                    <a:p>
                      <a:r>
                        <a:rPr lang="zh-TW" altLang="en-US" dirty="0" smtClean="0"/>
                        <a:t>計畫名稱</a:t>
                      </a:r>
                      <a:endParaRPr lang="zh-TW" altLang="en-US" dirty="0"/>
                    </a:p>
                  </a:txBody>
                  <a:tcPr/>
                </a:tc>
                <a:tc>
                  <a:txBody>
                    <a:bodyPr/>
                    <a:lstStyle/>
                    <a:p>
                      <a:r>
                        <a:rPr lang="zh-TW" altLang="en-US" dirty="0" smtClean="0"/>
                        <a:t>業界專家協同教學</a:t>
                      </a:r>
                      <a:endParaRPr lang="zh-TW" altLang="en-US" dirty="0"/>
                    </a:p>
                  </a:txBody>
                  <a:tcPr/>
                </a:tc>
                <a:extLst>
                  <a:ext uri="{0D108BD9-81ED-4DB2-BD59-A6C34878D82A}">
                    <a16:rowId xmlns:a16="http://schemas.microsoft.com/office/drawing/2014/main" val="747342522"/>
                  </a:ext>
                </a:extLst>
              </a:tr>
              <a:tr h="766176">
                <a:tc>
                  <a:txBody>
                    <a:bodyPr/>
                    <a:lstStyle/>
                    <a:p>
                      <a:r>
                        <a:rPr lang="zh-TW" altLang="en-US" dirty="0" smtClean="0"/>
                        <a:t>計畫目的</a:t>
                      </a:r>
                      <a:endParaRPr lang="zh-TW" altLang="en-US" dirty="0"/>
                    </a:p>
                  </a:txBody>
                  <a:tcPr/>
                </a:tc>
                <a:tc>
                  <a:txBody>
                    <a:bodyPr/>
                    <a:lstStyle/>
                    <a:p>
                      <a:pPr>
                        <a:lnSpc>
                          <a:spcPts val="2500"/>
                        </a:lnSpc>
                      </a:pPr>
                      <a:r>
                        <a:rPr lang="zh-TW" altLang="en-US" sz="1800" kern="1200" dirty="0" smtClean="0">
                          <a:effectLst/>
                        </a:rPr>
                        <a:t>鼓勵教師邀請業界專家協同教學，希冀達到培育產業所需之人才、提升教師實務應用之能力並創造產學合作之機會。</a:t>
                      </a:r>
                      <a:endParaRPr lang="zh-TW" altLang="en-US" dirty="0"/>
                    </a:p>
                  </a:txBody>
                  <a:tcPr/>
                </a:tc>
                <a:extLst>
                  <a:ext uri="{0D108BD9-81ED-4DB2-BD59-A6C34878D82A}">
                    <a16:rowId xmlns:a16="http://schemas.microsoft.com/office/drawing/2014/main" val="1872330513"/>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申請對象</a:t>
                      </a:r>
                    </a:p>
                  </a:txBody>
                  <a:tcPr/>
                </a:tc>
                <a:tc>
                  <a:txBody>
                    <a:bodyPr/>
                    <a:lstStyle/>
                    <a:p>
                      <a:r>
                        <a:rPr lang="zh-TW" altLang="en-US" sz="1800" kern="1200" dirty="0" smtClean="0">
                          <a:effectLst/>
                        </a:rPr>
                        <a:t>教師</a:t>
                      </a:r>
                      <a:endParaRPr lang="zh-TW" altLang="en-US" dirty="0"/>
                    </a:p>
                  </a:txBody>
                  <a:tcPr/>
                </a:tc>
                <a:extLst>
                  <a:ext uri="{0D108BD9-81ED-4DB2-BD59-A6C34878D82A}">
                    <a16:rowId xmlns:a16="http://schemas.microsoft.com/office/drawing/2014/main" val="807780841"/>
                  </a:ext>
                </a:extLst>
              </a:tr>
              <a:tr h="396000">
                <a:tc>
                  <a:txBody>
                    <a:bodyPr/>
                    <a:lstStyle/>
                    <a:p>
                      <a:r>
                        <a:rPr lang="zh-TW" altLang="en-US" dirty="0" smtClean="0"/>
                        <a:t>經費補助</a:t>
                      </a:r>
                      <a:endParaRPr lang="zh-TW" altLang="en-US" dirty="0"/>
                    </a:p>
                  </a:txBody>
                  <a:tcPr/>
                </a:tc>
                <a:tc>
                  <a:txBody>
                    <a:bodyPr/>
                    <a:lstStyle/>
                    <a:p>
                      <a:r>
                        <a:rPr lang="zh-TW" altLang="zh-TW" sz="1800" kern="1200" dirty="0" smtClean="0">
                          <a:solidFill>
                            <a:schemeClr val="dk1"/>
                          </a:solidFill>
                          <a:effectLst/>
                          <a:latin typeface="+mn-lt"/>
                          <a:ea typeface="+mn-ea"/>
                          <a:cs typeface="+mn-cs"/>
                        </a:rPr>
                        <a:t>每門課程補助業師授課時數上限</a:t>
                      </a:r>
                      <a:r>
                        <a:rPr lang="en-US" altLang="zh-TW" sz="1800" kern="1200" dirty="0" smtClean="0">
                          <a:solidFill>
                            <a:schemeClr val="dk1"/>
                          </a:solidFill>
                          <a:effectLst/>
                          <a:latin typeface="+mn-lt"/>
                          <a:ea typeface="+mn-ea"/>
                          <a:cs typeface="+mn-cs"/>
                        </a:rPr>
                        <a:t>9</a:t>
                      </a:r>
                      <a:r>
                        <a:rPr lang="zh-TW" altLang="zh-TW" sz="1800" kern="1200" dirty="0" smtClean="0">
                          <a:solidFill>
                            <a:schemeClr val="dk1"/>
                          </a:solidFill>
                          <a:effectLst/>
                          <a:latin typeface="+mn-lt"/>
                          <a:ea typeface="+mn-ea"/>
                          <a:cs typeface="+mn-cs"/>
                        </a:rPr>
                        <a:t>小時</a:t>
                      </a:r>
                      <a:r>
                        <a:rPr lang="en-US" altLang="zh-TW" sz="1800" kern="1200" dirty="0" smtClean="0">
                          <a:solidFill>
                            <a:schemeClr val="dk1"/>
                          </a:solidFill>
                          <a:effectLst/>
                          <a:latin typeface="+mn-lt"/>
                          <a:ea typeface="+mn-ea"/>
                          <a:cs typeface="+mn-cs"/>
                        </a:rPr>
                        <a:t>/</a:t>
                      </a:r>
                      <a:r>
                        <a:rPr lang="zh-TW" altLang="zh-TW" sz="1800" kern="1200" dirty="0" smtClean="0">
                          <a:solidFill>
                            <a:schemeClr val="dk1"/>
                          </a:solidFill>
                          <a:effectLst/>
                          <a:latin typeface="+mn-lt"/>
                          <a:ea typeface="+mn-ea"/>
                          <a:cs typeface="+mn-cs"/>
                        </a:rPr>
                        <a:t>交通費次數上限</a:t>
                      </a:r>
                      <a:r>
                        <a:rPr lang="en-US" altLang="zh-TW" sz="1800" kern="1200" dirty="0" smtClean="0">
                          <a:solidFill>
                            <a:schemeClr val="dk1"/>
                          </a:solidFill>
                          <a:effectLst/>
                          <a:latin typeface="+mn-lt"/>
                          <a:ea typeface="+mn-ea"/>
                          <a:cs typeface="+mn-cs"/>
                        </a:rPr>
                        <a:t>3</a:t>
                      </a:r>
                      <a:r>
                        <a:rPr lang="zh-TW" altLang="zh-TW" sz="1800" kern="1200" dirty="0" smtClean="0">
                          <a:solidFill>
                            <a:schemeClr val="dk1"/>
                          </a:solidFill>
                          <a:effectLst/>
                          <a:latin typeface="+mn-lt"/>
                          <a:ea typeface="+mn-ea"/>
                          <a:cs typeface="+mn-cs"/>
                        </a:rPr>
                        <a:t>次</a:t>
                      </a:r>
                      <a:r>
                        <a:rPr lang="en-US" altLang="zh-TW" sz="1800" kern="1200" dirty="0" smtClean="0">
                          <a:solidFill>
                            <a:schemeClr val="dk1"/>
                          </a:solidFill>
                          <a:effectLst/>
                          <a:latin typeface="+mn-lt"/>
                          <a:ea typeface="+mn-ea"/>
                          <a:cs typeface="+mn-cs"/>
                        </a:rPr>
                        <a:t>(</a:t>
                      </a:r>
                      <a:r>
                        <a:rPr lang="zh-TW" altLang="en-US" sz="1800" kern="1200" dirty="0" smtClean="0">
                          <a:solidFill>
                            <a:schemeClr val="dk1"/>
                          </a:solidFill>
                          <a:effectLst/>
                          <a:latin typeface="+mn-lt"/>
                          <a:ea typeface="+mn-ea"/>
                          <a:cs typeface="+mn-cs"/>
                        </a:rPr>
                        <a:t>來回</a:t>
                      </a:r>
                      <a:r>
                        <a:rPr lang="en-US" altLang="zh-TW" sz="1800" kern="1200" dirty="0" smtClean="0">
                          <a:solidFill>
                            <a:schemeClr val="dk1"/>
                          </a:solidFill>
                          <a:effectLst/>
                          <a:latin typeface="+mn-lt"/>
                          <a:ea typeface="+mn-ea"/>
                          <a:cs typeface="+mn-cs"/>
                        </a:rPr>
                        <a:t>)</a:t>
                      </a:r>
                      <a:endParaRPr lang="zh-TW" altLang="en-US" dirty="0"/>
                    </a:p>
                  </a:txBody>
                  <a:tcPr/>
                </a:tc>
                <a:extLst>
                  <a:ext uri="{0D108BD9-81ED-4DB2-BD59-A6C34878D82A}">
                    <a16:rowId xmlns:a16="http://schemas.microsoft.com/office/drawing/2014/main" val="150003542"/>
                  </a:ext>
                </a:extLst>
              </a:tr>
              <a:tr h="396000">
                <a:tc>
                  <a:txBody>
                    <a:bodyPr/>
                    <a:lstStyle/>
                    <a:p>
                      <a:r>
                        <a:rPr lang="zh-TW" altLang="en-US" dirty="0" smtClean="0"/>
                        <a:t>補助項目</a:t>
                      </a:r>
                      <a:endParaRPr lang="zh-TW" altLang="en-US" dirty="0"/>
                    </a:p>
                  </a:txBody>
                  <a:tcPr/>
                </a:tc>
                <a:tc>
                  <a:txBody>
                    <a:bodyPr/>
                    <a:lstStyle/>
                    <a:p>
                      <a:r>
                        <a:rPr lang="zh-TW" altLang="en-US" sz="1800" b="0" i="0" kern="1200" dirty="0" smtClean="0">
                          <a:solidFill>
                            <a:schemeClr val="dk1"/>
                          </a:solidFill>
                          <a:effectLst/>
                          <a:latin typeface="+mn-lt"/>
                          <a:ea typeface="+mn-ea"/>
                          <a:cs typeface="+mn-cs"/>
                        </a:rPr>
                        <a:t>業界專家協同教學授課鐘點費、交通補助費、二代補充保費</a:t>
                      </a:r>
                      <a:endParaRPr lang="zh-TW" altLang="en-US" dirty="0"/>
                    </a:p>
                  </a:txBody>
                  <a:tcPr/>
                </a:tc>
                <a:extLst>
                  <a:ext uri="{0D108BD9-81ED-4DB2-BD59-A6C34878D82A}">
                    <a16:rowId xmlns:a16="http://schemas.microsoft.com/office/drawing/2014/main" val="2099592374"/>
                  </a:ext>
                </a:extLst>
              </a:tr>
            </a:tbl>
          </a:graphicData>
        </a:graphic>
      </p:graphicFrame>
      <p:sp>
        <p:nvSpPr>
          <p:cNvPr id="5" name="標題 1"/>
          <p:cNvSpPr>
            <a:spLocks noGrp="1"/>
          </p:cNvSpPr>
          <p:nvPr>
            <p:ph type="title"/>
          </p:nvPr>
        </p:nvSpPr>
        <p:spPr>
          <a:xfrm>
            <a:off x="467544" y="260648"/>
            <a:ext cx="5770984" cy="706090"/>
          </a:xfrm>
        </p:spPr>
        <p:txBody>
          <a:bodyPr>
            <a:noAutofit/>
          </a:bodyPr>
          <a:lstStyle/>
          <a:p>
            <a:pPr algn="l"/>
            <a:r>
              <a:rPr lang="zh-TW" altLang="en-US" sz="3600" b="1" dirty="0"/>
              <a:t>業界專家協同教學</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34</a:t>
            </a:fld>
            <a:endParaRPr lang="zh-TW" altLang="en-US"/>
          </a:p>
        </p:txBody>
      </p:sp>
      <p:grpSp>
        <p:nvGrpSpPr>
          <p:cNvPr id="7" name="群組 6"/>
          <p:cNvGrpSpPr/>
          <p:nvPr/>
        </p:nvGrpSpPr>
        <p:grpSpPr>
          <a:xfrm>
            <a:off x="467544" y="5949280"/>
            <a:ext cx="802431" cy="680104"/>
            <a:chOff x="467544" y="5949280"/>
            <a:chExt cx="802431" cy="680104"/>
          </a:xfrm>
        </p:grpSpPr>
        <p:sp>
          <p:nvSpPr>
            <p:cNvPr id="9" name="文字方塊 8"/>
            <p:cNvSpPr txBox="1"/>
            <p:nvPr/>
          </p:nvSpPr>
          <p:spPr>
            <a:xfrm>
              <a:off x="467544" y="6165304"/>
              <a:ext cx="802431" cy="276999"/>
            </a:xfrm>
            <a:prstGeom prst="rect">
              <a:avLst/>
            </a:prstGeom>
            <a:noFill/>
            <a:ln>
              <a:noFill/>
            </a:ln>
          </p:spPr>
          <p:txBody>
            <a:bodyPr wrap="square" rtlCol="0">
              <a:spAutoFit/>
            </a:bodyPr>
            <a:lstStyle/>
            <a:p>
              <a:r>
                <a:rPr lang="zh-TW" altLang="en-US" sz="1200" b="1" dirty="0" smtClean="0">
                  <a:solidFill>
                    <a:schemeClr val="bg1">
                      <a:lumMod val="50000"/>
                    </a:schemeClr>
                  </a:solidFill>
                  <a:latin typeface="微軟正黑體" panose="020B0604030504040204" pitchFamily="34" charset="-120"/>
                  <a:ea typeface="微軟正黑體" panose="020B0604030504040204" pitchFamily="34" charset="-120"/>
                </a:rPr>
                <a:t>注意事</a:t>
              </a:r>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項</a:t>
              </a:r>
            </a:p>
          </p:txBody>
        </p:sp>
        <p:sp>
          <p:nvSpPr>
            <p:cNvPr id="10" name="橢圓形圖說文字 9"/>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5320391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4033965156"/>
              </p:ext>
            </p:extLst>
          </p:nvPr>
        </p:nvGraphicFramePr>
        <p:xfrm>
          <a:off x="467544" y="1124744"/>
          <a:ext cx="8229600" cy="4511040"/>
        </p:xfrm>
        <a:graphic>
          <a:graphicData uri="http://schemas.openxmlformats.org/drawingml/2006/table">
            <a:tbl>
              <a:tblPr firstRow="1" bandRow="1">
                <a:tableStyleId>{F5AB1C69-6EDB-4FF4-983F-18BD219EF322}</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70840">
                <a:tc>
                  <a:txBody>
                    <a:bodyPr/>
                    <a:lstStyle/>
                    <a:p>
                      <a:r>
                        <a:rPr lang="zh-TW" altLang="en-US" dirty="0" smtClean="0"/>
                        <a:t>計畫類別</a:t>
                      </a:r>
                      <a:endParaRPr lang="zh-TW" altLang="en-US" dirty="0"/>
                    </a:p>
                  </a:txBody>
                  <a:tcPr/>
                </a:tc>
                <a:tc>
                  <a:txBody>
                    <a:bodyPr/>
                    <a:lstStyle/>
                    <a:p>
                      <a:r>
                        <a:rPr lang="zh-TW" altLang="en-US" dirty="0" smtClean="0"/>
                        <a:t>產業合作</a:t>
                      </a:r>
                      <a:endParaRPr lang="zh-TW" altLang="en-US" dirty="0"/>
                    </a:p>
                  </a:txBody>
                  <a:tcPr/>
                </a:tc>
                <a:extLst>
                  <a:ext uri="{0D108BD9-81ED-4DB2-BD59-A6C34878D82A}">
                    <a16:rowId xmlns:a16="http://schemas.microsoft.com/office/drawing/2014/main" val="319405675"/>
                  </a:ext>
                </a:extLst>
              </a:tr>
              <a:tr h="370840">
                <a:tc>
                  <a:txBody>
                    <a:bodyPr/>
                    <a:lstStyle/>
                    <a:p>
                      <a:r>
                        <a:rPr lang="zh-TW" altLang="en-US" dirty="0" smtClean="0"/>
                        <a:t>計畫名稱</a:t>
                      </a:r>
                      <a:endParaRPr lang="zh-TW" altLang="en-US" dirty="0"/>
                    </a:p>
                  </a:txBody>
                  <a:tcPr/>
                </a:tc>
                <a:tc>
                  <a:txBody>
                    <a:bodyPr/>
                    <a:lstStyle/>
                    <a:p>
                      <a:r>
                        <a:rPr lang="zh-TW" altLang="en-US" dirty="0" smtClean="0"/>
                        <a:t>業界專家協同教學</a:t>
                      </a:r>
                      <a:endParaRPr lang="zh-TW" altLang="en-US" dirty="0"/>
                    </a:p>
                  </a:txBody>
                  <a:tcPr/>
                </a:tc>
                <a:extLst>
                  <a:ext uri="{0D108BD9-81ED-4DB2-BD59-A6C34878D82A}">
                    <a16:rowId xmlns:a16="http://schemas.microsoft.com/office/drawing/2014/main" val="747342522"/>
                  </a:ext>
                </a:extLst>
              </a:tr>
              <a:tr h="1331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注意事項</a:t>
                      </a:r>
                    </a:p>
                    <a:p>
                      <a:endParaRPr lang="zh-TW" altLang="en-US" dirty="0"/>
                    </a:p>
                  </a:txBody>
                  <a:tcPr/>
                </a:tc>
                <a:tc>
                  <a:txBody>
                    <a:bodyPr/>
                    <a:lstStyle/>
                    <a:p>
                      <a:pPr marL="342900" indent="-342900">
                        <a:lnSpc>
                          <a:spcPts val="2300"/>
                        </a:lnSpc>
                        <a:spcBef>
                          <a:spcPts val="600"/>
                        </a:spcBef>
                        <a:buFont typeface="+mj-lt"/>
                        <a:buAutoNum type="arabicPeriod"/>
                      </a:pPr>
                      <a:r>
                        <a:rPr lang="zh-TW" altLang="zh-TW" sz="1800" kern="1200" dirty="0" smtClean="0">
                          <a:solidFill>
                            <a:schemeClr val="dk1"/>
                          </a:solidFill>
                          <a:effectLst/>
                          <a:latin typeface="+mn-lt"/>
                          <a:ea typeface="+mn-ea"/>
                          <a:cs typeface="+mn-cs"/>
                        </a:rPr>
                        <a:t>依據本校「</a:t>
                      </a:r>
                      <a:r>
                        <a:rPr lang="zh-TW" altLang="zh-TW" sz="1800" kern="1200" dirty="0" smtClean="0">
                          <a:solidFill>
                            <a:schemeClr val="dk1"/>
                          </a:solidFill>
                          <a:effectLst/>
                          <a:latin typeface="+mn-lt"/>
                          <a:ea typeface="+mn-ea"/>
                          <a:cs typeface="+mn-cs"/>
                          <a:hlinkClick r:id="rId2" action="ppaction://hlinkfile"/>
                        </a:rPr>
                        <a:t>業界專家協同教學實施要點</a:t>
                      </a:r>
                      <a:r>
                        <a:rPr lang="zh-TW" altLang="zh-TW" sz="1800" kern="1200" dirty="0" smtClean="0">
                          <a:solidFill>
                            <a:schemeClr val="dk1"/>
                          </a:solidFill>
                          <a:effectLst/>
                          <a:latin typeface="+mn-lt"/>
                          <a:ea typeface="+mn-ea"/>
                          <a:cs typeface="+mn-cs"/>
                        </a:rPr>
                        <a:t>」辦理</a:t>
                      </a:r>
                      <a:r>
                        <a:rPr lang="zh-TW" altLang="en-US" sz="1800" kern="1200" dirty="0" smtClean="0">
                          <a:solidFill>
                            <a:schemeClr val="dk1"/>
                          </a:solidFill>
                          <a:effectLst/>
                          <a:latin typeface="+mn-lt"/>
                          <a:ea typeface="+mn-ea"/>
                          <a:cs typeface="+mn-cs"/>
                        </a:rPr>
                        <a:t>。</a:t>
                      </a:r>
                      <a:endParaRPr lang="en-US" altLang="zh-TW" sz="1800" kern="1200" dirty="0" smtClean="0">
                        <a:effectLst/>
                      </a:endParaRPr>
                    </a:p>
                    <a:p>
                      <a:pPr marL="342900" indent="-342900">
                        <a:lnSpc>
                          <a:spcPts val="2300"/>
                        </a:lnSpc>
                        <a:spcBef>
                          <a:spcPts val="600"/>
                        </a:spcBef>
                        <a:buFont typeface="+mj-lt"/>
                        <a:buAutoNum type="arabicPeriod"/>
                      </a:pPr>
                      <a:r>
                        <a:rPr lang="zh-TW" altLang="zh-TW" sz="1800" kern="1200" dirty="0" smtClean="0">
                          <a:solidFill>
                            <a:schemeClr val="dk1"/>
                          </a:solidFill>
                          <a:effectLst/>
                          <a:latin typeface="+mn-lt"/>
                          <a:ea typeface="+mn-ea"/>
                          <a:cs typeface="+mn-cs"/>
                        </a:rPr>
                        <a:t>原任課教師須全學期主持課程，並與業界專家</a:t>
                      </a:r>
                      <a:r>
                        <a:rPr lang="zh-TW" altLang="en-US" sz="1800" kern="1200" dirty="0" smtClean="0">
                          <a:effectLst/>
                        </a:rPr>
                        <a:t>共同規劃將產業實務知識及技能訓練融入課程，</a:t>
                      </a:r>
                      <a:r>
                        <a:rPr lang="zh-TW" altLang="zh-TW" sz="1800" kern="1200" dirty="0" smtClean="0">
                          <a:solidFill>
                            <a:schemeClr val="dk1"/>
                          </a:solidFill>
                          <a:effectLst/>
                          <a:latin typeface="+mn-lt"/>
                          <a:ea typeface="+mn-ea"/>
                          <a:cs typeface="+mn-cs"/>
                        </a:rPr>
                        <a:t>商討課程協同教學之內容與預期效益</a:t>
                      </a:r>
                      <a:r>
                        <a:rPr lang="zh-TW" altLang="en-US" sz="1800" kern="1200" dirty="0" smtClean="0">
                          <a:effectLst/>
                        </a:rPr>
                        <a:t>。</a:t>
                      </a:r>
                      <a:endParaRPr lang="en-US" altLang="zh-TW" sz="1800" kern="1200" dirty="0" smtClean="0">
                        <a:solidFill>
                          <a:schemeClr val="dk1"/>
                        </a:solidFill>
                        <a:effectLst/>
                        <a:latin typeface="+mn-lt"/>
                        <a:ea typeface="+mn-ea"/>
                        <a:cs typeface="+mn-cs"/>
                      </a:endParaRPr>
                    </a:p>
                    <a:p>
                      <a:pPr marL="342900" indent="-342900">
                        <a:lnSpc>
                          <a:spcPts val="2300"/>
                        </a:lnSpc>
                        <a:spcBef>
                          <a:spcPts val="600"/>
                        </a:spcBef>
                        <a:buFont typeface="+mj-lt"/>
                        <a:buAutoNum type="arabicPeriod" startAt="3"/>
                      </a:pPr>
                      <a:r>
                        <a:rPr lang="zh-TW" altLang="zh-TW" sz="1800" kern="1200" dirty="0" smtClean="0">
                          <a:solidFill>
                            <a:schemeClr val="dk1"/>
                          </a:solidFill>
                          <a:effectLst/>
                          <a:latin typeface="+mn-lt"/>
                          <a:ea typeface="+mn-ea"/>
                          <a:cs typeface="+mn-cs"/>
                        </a:rPr>
                        <a:t>同一門課程以</a:t>
                      </a:r>
                      <a:r>
                        <a:rPr lang="zh-TW" altLang="zh-TW" sz="1800" b="1" kern="1200" dirty="0" smtClean="0">
                          <a:solidFill>
                            <a:srgbClr val="3333FF"/>
                          </a:solidFill>
                          <a:effectLst/>
                          <a:latin typeface="+mn-lt"/>
                          <a:ea typeface="+mn-ea"/>
                          <a:cs typeface="+mn-cs"/>
                        </a:rPr>
                        <a:t>「不重複獲其他計畫補助業界專家協同教學」</a:t>
                      </a:r>
                      <a:r>
                        <a:rPr lang="zh-TW" altLang="zh-TW" sz="1800" kern="1200" dirty="0" smtClean="0">
                          <a:solidFill>
                            <a:schemeClr val="dk1"/>
                          </a:solidFill>
                          <a:effectLst/>
                          <a:latin typeface="+mn-lt"/>
                          <a:ea typeface="+mn-ea"/>
                          <a:cs typeface="+mn-cs"/>
                        </a:rPr>
                        <a:t>為原則辦理</a:t>
                      </a:r>
                      <a:r>
                        <a:rPr lang="zh-TW" altLang="en-US" sz="1800" kern="1200" dirty="0" smtClean="0">
                          <a:effectLst/>
                        </a:rPr>
                        <a:t>。</a:t>
                      </a:r>
                      <a:endParaRPr lang="en-US" altLang="zh-TW" sz="1800" kern="1200" dirty="0" smtClean="0">
                        <a:effectLst/>
                      </a:endParaRPr>
                    </a:p>
                    <a:p>
                      <a:pPr marL="342900" indent="-342900">
                        <a:lnSpc>
                          <a:spcPts val="2300"/>
                        </a:lnSpc>
                        <a:spcBef>
                          <a:spcPts val="600"/>
                        </a:spcBef>
                        <a:buFont typeface="+mj-lt"/>
                        <a:buAutoNum type="arabicPeriod" startAt="3"/>
                      </a:pPr>
                      <a:r>
                        <a:rPr lang="zh-TW" altLang="en-US" sz="1800" kern="1200" dirty="0" smtClean="0">
                          <a:effectLst/>
                        </a:rPr>
                        <a:t>每次業界專家協同教學課程結束前，須輔導學生線上填寫「業界專家協同教學之滿意度問卷調查」並做「課堂活動照片記錄」</a:t>
                      </a:r>
                      <a:r>
                        <a:rPr lang="zh-TW" altLang="zh-TW" sz="1800" kern="1200" dirty="0" smtClean="0">
                          <a:effectLst/>
                        </a:rPr>
                        <a:t>。</a:t>
                      </a:r>
                      <a:endParaRPr lang="zh-TW" altLang="en-US" dirty="0"/>
                    </a:p>
                  </a:txBody>
                  <a:tcPr/>
                </a:tc>
                <a:extLst>
                  <a:ext uri="{0D108BD9-81ED-4DB2-BD59-A6C34878D82A}">
                    <a16:rowId xmlns:a16="http://schemas.microsoft.com/office/drawing/2014/main" val="2185488193"/>
                  </a:ext>
                </a:extLst>
              </a:tr>
              <a:tr h="370840">
                <a:tc>
                  <a:txBody>
                    <a:bodyPr/>
                    <a:lstStyle/>
                    <a:p>
                      <a:r>
                        <a:rPr lang="zh-TW" altLang="en-US" dirty="0" smtClean="0"/>
                        <a:t>執行期程</a:t>
                      </a:r>
                      <a:endParaRPr lang="zh-TW" altLang="en-US" dirty="0"/>
                    </a:p>
                  </a:txBody>
                  <a:tcPr/>
                </a:tc>
                <a:tc>
                  <a:txBody>
                    <a:bodyPr/>
                    <a:lstStyle/>
                    <a:p>
                      <a:pPr marL="0" indent="0">
                        <a:buFont typeface="+mj-lt"/>
                        <a:buNone/>
                      </a:pPr>
                      <a:r>
                        <a:rPr lang="zh-TW" altLang="zh-TW" sz="1800" kern="1200" dirty="0" smtClean="0">
                          <a:solidFill>
                            <a:schemeClr val="dk1"/>
                          </a:solidFill>
                          <a:effectLst/>
                          <a:latin typeface="+mn-lt"/>
                          <a:ea typeface="+mn-ea"/>
                          <a:cs typeface="+mn-cs"/>
                        </a:rPr>
                        <a:t>自審核通過公告日起</a:t>
                      </a:r>
                      <a:r>
                        <a:rPr lang="zh-TW" altLang="en-US" sz="1800" kern="1200" dirty="0" smtClean="0">
                          <a:effectLst/>
                        </a:rPr>
                        <a:t>至</a:t>
                      </a:r>
                      <a:r>
                        <a:rPr lang="en-US" altLang="zh-TW" sz="1800" kern="1200" dirty="0" smtClean="0">
                          <a:effectLst/>
                        </a:rPr>
                        <a:t>109</a:t>
                      </a:r>
                      <a:r>
                        <a:rPr lang="zh-TW" altLang="en-US" sz="1800" kern="1200" dirty="0" smtClean="0">
                          <a:effectLst/>
                        </a:rPr>
                        <a:t>年</a:t>
                      </a:r>
                      <a:r>
                        <a:rPr lang="en-US" altLang="zh-TW" sz="1800" kern="1200" dirty="0" smtClean="0">
                          <a:effectLst/>
                        </a:rPr>
                        <a:t>6</a:t>
                      </a:r>
                      <a:r>
                        <a:rPr lang="zh-TW" altLang="en-US" sz="1800" kern="1200" dirty="0" smtClean="0">
                          <a:effectLst/>
                        </a:rPr>
                        <a:t>月</a:t>
                      </a:r>
                      <a:r>
                        <a:rPr lang="en-US" altLang="zh-TW" sz="1800" kern="1200" dirty="0" smtClean="0">
                          <a:effectLst/>
                        </a:rPr>
                        <a:t>30</a:t>
                      </a:r>
                      <a:r>
                        <a:rPr lang="zh-TW" altLang="en-US" sz="1800" kern="1200" dirty="0" smtClean="0">
                          <a:effectLst/>
                        </a:rPr>
                        <a:t>日止</a:t>
                      </a:r>
                    </a:p>
                  </a:txBody>
                  <a:tcPr/>
                </a:tc>
                <a:extLst>
                  <a:ext uri="{0D108BD9-81ED-4DB2-BD59-A6C34878D82A}">
                    <a16:rowId xmlns:a16="http://schemas.microsoft.com/office/drawing/2014/main" val="10003"/>
                  </a:ext>
                </a:extLst>
              </a:tr>
              <a:tr h="370840">
                <a:tc>
                  <a:txBody>
                    <a:bodyPr/>
                    <a:lstStyle/>
                    <a:p>
                      <a:r>
                        <a:rPr lang="zh-TW" altLang="en-US" dirty="0" smtClean="0"/>
                        <a:t>徵件辦法</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hlinkClick r:id="rId3" action="ppaction://hlinkfile"/>
                        </a:rPr>
                        <a:t>業界專家協同教學徵件辦法</a:t>
                      </a:r>
                      <a:endParaRPr lang="zh-TW" altLang="en-US" dirty="0" smtClean="0"/>
                    </a:p>
                  </a:txBody>
                  <a:tcPr/>
                </a:tc>
                <a:extLst>
                  <a:ext uri="{0D108BD9-81ED-4DB2-BD59-A6C34878D82A}">
                    <a16:rowId xmlns:a16="http://schemas.microsoft.com/office/drawing/2014/main" val="1391052385"/>
                  </a:ext>
                </a:extLst>
              </a:tr>
              <a:tr h="370840">
                <a:tc>
                  <a:txBody>
                    <a:bodyPr/>
                    <a:lstStyle/>
                    <a:p>
                      <a:r>
                        <a:rPr lang="zh-TW" altLang="en-US" dirty="0" smtClean="0"/>
                        <a:t>方案網頁</a:t>
                      </a:r>
                      <a:endParaRPr lang="zh-TW" altLang="en-US" dirty="0"/>
                    </a:p>
                  </a:txBody>
                  <a:tcPr/>
                </a:tc>
                <a:tc>
                  <a:txBody>
                    <a:bodyPr/>
                    <a:lstStyle/>
                    <a:p>
                      <a:r>
                        <a:rPr lang="en-US" altLang="zh-TW" sz="1600" dirty="0" smtClean="0">
                          <a:hlinkClick r:id="rId4"/>
                        </a:rPr>
                        <a:t>http://www.ugsi2usr.nptu.edu.tw/files/11-1172-10179-1.php?Lang=zh-tw</a:t>
                      </a:r>
                      <a:endParaRPr lang="zh-TW" altLang="en-US" dirty="0"/>
                    </a:p>
                  </a:txBody>
                  <a:tcPr/>
                </a:tc>
                <a:extLst>
                  <a:ext uri="{0D108BD9-81ED-4DB2-BD59-A6C34878D82A}">
                    <a16:rowId xmlns:a16="http://schemas.microsoft.com/office/drawing/2014/main" val="3596991130"/>
                  </a:ext>
                </a:extLst>
              </a:tr>
            </a:tbl>
          </a:graphicData>
        </a:graphic>
      </p:graphicFrame>
      <p:sp>
        <p:nvSpPr>
          <p:cNvPr id="5" name="Google Shape;489;p39">
            <a:hlinkClick r:id="rId5" action="ppaction://hlinksldjump"/>
          </p:cNvPr>
          <p:cNvSpPr/>
          <p:nvPr/>
        </p:nvSpPr>
        <p:spPr>
          <a:xfrm>
            <a:off x="320884" y="6309320"/>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 name="標題 1"/>
          <p:cNvSpPr>
            <a:spLocks noGrp="1"/>
          </p:cNvSpPr>
          <p:nvPr>
            <p:ph type="title"/>
          </p:nvPr>
        </p:nvSpPr>
        <p:spPr>
          <a:xfrm>
            <a:off x="467544" y="260648"/>
            <a:ext cx="5770984" cy="706090"/>
          </a:xfrm>
        </p:spPr>
        <p:txBody>
          <a:bodyPr>
            <a:noAutofit/>
          </a:bodyPr>
          <a:lstStyle/>
          <a:p>
            <a:pPr algn="l"/>
            <a:r>
              <a:rPr lang="zh-TW" altLang="en-US" sz="3600" b="1" dirty="0"/>
              <a:t>業界專家協同教學</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35</a:t>
            </a:fld>
            <a:endParaRPr lang="zh-TW" altLang="en-US"/>
          </a:p>
        </p:txBody>
      </p:sp>
    </p:spTree>
    <p:extLst>
      <p:ext uri="{BB962C8B-B14F-4D97-AF65-F5344CB8AC3E}">
        <p14:creationId xmlns:p14="http://schemas.microsoft.com/office/powerpoint/2010/main" val="26424101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790155196"/>
              </p:ext>
            </p:extLst>
          </p:nvPr>
        </p:nvGraphicFramePr>
        <p:xfrm>
          <a:off x="467544" y="1138664"/>
          <a:ext cx="8229600" cy="3802380"/>
        </p:xfrm>
        <a:graphic>
          <a:graphicData uri="http://schemas.openxmlformats.org/drawingml/2006/table">
            <a:tbl>
              <a:tblPr firstRow="1" bandRow="1">
                <a:tableStyleId>{F5AB1C69-6EDB-4FF4-983F-18BD219EF322}</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70840">
                <a:tc>
                  <a:txBody>
                    <a:bodyPr/>
                    <a:lstStyle/>
                    <a:p>
                      <a:r>
                        <a:rPr lang="zh-TW" altLang="en-US" dirty="0" smtClean="0"/>
                        <a:t>計畫類別</a:t>
                      </a:r>
                      <a:endParaRPr lang="zh-TW" altLang="en-US" dirty="0"/>
                    </a:p>
                  </a:txBody>
                  <a:tcPr/>
                </a:tc>
                <a:tc>
                  <a:txBody>
                    <a:bodyPr/>
                    <a:lstStyle/>
                    <a:p>
                      <a:r>
                        <a:rPr lang="zh-TW" altLang="en-US" dirty="0" smtClean="0"/>
                        <a:t>產業合作</a:t>
                      </a:r>
                      <a:endParaRPr lang="zh-TW" altLang="en-US" dirty="0"/>
                    </a:p>
                  </a:txBody>
                  <a:tcPr/>
                </a:tc>
                <a:extLst>
                  <a:ext uri="{0D108BD9-81ED-4DB2-BD59-A6C34878D82A}">
                    <a16:rowId xmlns:a16="http://schemas.microsoft.com/office/drawing/2014/main" val="319405675"/>
                  </a:ext>
                </a:extLst>
              </a:tr>
              <a:tr h="370840">
                <a:tc>
                  <a:txBody>
                    <a:bodyPr/>
                    <a:lstStyle/>
                    <a:p>
                      <a:r>
                        <a:rPr lang="zh-TW" altLang="en-US" dirty="0" smtClean="0"/>
                        <a:t>計畫名稱</a:t>
                      </a:r>
                      <a:endParaRPr lang="zh-TW" altLang="en-US" dirty="0"/>
                    </a:p>
                  </a:txBody>
                  <a:tcPr/>
                </a:tc>
                <a:tc>
                  <a:txBody>
                    <a:bodyPr/>
                    <a:lstStyle/>
                    <a:p>
                      <a:r>
                        <a:rPr lang="zh-TW" altLang="en-US" dirty="0" smtClean="0"/>
                        <a:t>師生產業實務研習</a:t>
                      </a:r>
                      <a:endParaRPr lang="zh-TW" altLang="en-US" dirty="0"/>
                    </a:p>
                  </a:txBody>
                  <a:tcPr/>
                </a:tc>
                <a:extLst>
                  <a:ext uri="{0D108BD9-81ED-4DB2-BD59-A6C34878D82A}">
                    <a16:rowId xmlns:a16="http://schemas.microsoft.com/office/drawing/2014/main" val="747342522"/>
                  </a:ext>
                </a:extLst>
              </a:tr>
              <a:tr h="370840">
                <a:tc>
                  <a:txBody>
                    <a:bodyPr/>
                    <a:lstStyle/>
                    <a:p>
                      <a:r>
                        <a:rPr lang="zh-TW" altLang="en-US" dirty="0" smtClean="0"/>
                        <a:t>計畫目的</a:t>
                      </a:r>
                      <a:endParaRPr lang="zh-TW" altLang="en-US" dirty="0"/>
                    </a:p>
                  </a:txBody>
                  <a:tcPr/>
                </a:tc>
                <a:tc>
                  <a:txBody>
                    <a:bodyPr/>
                    <a:lstStyle/>
                    <a:p>
                      <a:pPr>
                        <a:lnSpc>
                          <a:spcPts val="2500"/>
                        </a:lnSpc>
                      </a:pPr>
                      <a:r>
                        <a:rPr lang="zh-TW" altLang="en-US" sz="1800" kern="1200" dirty="0" smtClean="0">
                          <a:effectLst/>
                        </a:rPr>
                        <a:t>提升學生實務技能與產業界視野，使學生有機會提早接觸多元的工作環境，增進學生進入職場前之實務能力養成。由教師帶領學生組隊至產業機構實務研習，透過產業實務研習引導學生了解產業運作方式，由產業專家規劃主題式課程，增進學生對產業實務的了解，並有機會進行技能訓練。</a:t>
                      </a:r>
                      <a:endParaRPr lang="zh-TW" altLang="en-US" dirty="0"/>
                    </a:p>
                  </a:txBody>
                  <a:tcPr/>
                </a:tc>
                <a:extLst>
                  <a:ext uri="{0D108BD9-81ED-4DB2-BD59-A6C34878D82A}">
                    <a16:rowId xmlns:a16="http://schemas.microsoft.com/office/drawing/2014/main" val="187233051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申請對象</a:t>
                      </a:r>
                    </a:p>
                  </a:txBody>
                  <a:tcPr/>
                </a:tc>
                <a:tc>
                  <a:txBody>
                    <a:bodyPr/>
                    <a:lstStyle/>
                    <a:p>
                      <a:r>
                        <a:rPr lang="zh-TW" altLang="en-US" sz="1800" kern="1200" dirty="0" smtClean="0">
                          <a:effectLst/>
                        </a:rPr>
                        <a:t>教師</a:t>
                      </a:r>
                      <a:endParaRPr lang="zh-TW" altLang="en-US" dirty="0"/>
                    </a:p>
                  </a:txBody>
                  <a:tcPr/>
                </a:tc>
                <a:extLst>
                  <a:ext uri="{0D108BD9-81ED-4DB2-BD59-A6C34878D82A}">
                    <a16:rowId xmlns:a16="http://schemas.microsoft.com/office/drawing/2014/main" val="807780841"/>
                  </a:ext>
                </a:extLst>
              </a:tr>
              <a:tr h="370840">
                <a:tc>
                  <a:txBody>
                    <a:bodyPr/>
                    <a:lstStyle/>
                    <a:p>
                      <a:r>
                        <a:rPr lang="zh-TW" altLang="en-US" dirty="0" smtClean="0"/>
                        <a:t>經費補助</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上限</a:t>
                      </a:r>
                      <a:r>
                        <a:rPr lang="en-US" altLang="zh-TW" dirty="0" smtClean="0"/>
                        <a:t>8</a:t>
                      </a:r>
                      <a:r>
                        <a:rPr lang="zh-TW" altLang="en-US" dirty="0" smtClean="0"/>
                        <a:t>萬元</a:t>
                      </a:r>
                      <a:r>
                        <a:rPr lang="en-US" altLang="zh-TW" dirty="0" smtClean="0"/>
                        <a:t>(</a:t>
                      </a:r>
                      <a:r>
                        <a:rPr lang="zh-TW" altLang="zh-TW" sz="1800" kern="1200" dirty="0" smtClean="0">
                          <a:solidFill>
                            <a:schemeClr val="dk1"/>
                          </a:solidFill>
                          <a:effectLst/>
                          <a:latin typeface="+mn-lt"/>
                          <a:ea typeface="+mn-ea"/>
                          <a:cs typeface="+mn-cs"/>
                        </a:rPr>
                        <a:t>實際金額依審查結果核支</a:t>
                      </a:r>
                      <a:r>
                        <a:rPr lang="en-US" altLang="zh-TW" sz="1800" kern="1200" dirty="0" smtClean="0">
                          <a:solidFill>
                            <a:schemeClr val="dk1"/>
                          </a:solidFill>
                          <a:effectLst/>
                          <a:latin typeface="+mn-lt"/>
                          <a:ea typeface="+mn-ea"/>
                          <a:cs typeface="+mn-cs"/>
                        </a:rPr>
                        <a:t>)</a:t>
                      </a:r>
                      <a:endParaRPr lang="zh-TW" altLang="en-US" dirty="0" smtClean="0"/>
                    </a:p>
                  </a:txBody>
                  <a:tcPr/>
                </a:tc>
                <a:extLst>
                  <a:ext uri="{0D108BD9-81ED-4DB2-BD59-A6C34878D82A}">
                    <a16:rowId xmlns:a16="http://schemas.microsoft.com/office/drawing/2014/main" val="150003542"/>
                  </a:ext>
                </a:extLst>
              </a:tr>
              <a:tr h="370840">
                <a:tc>
                  <a:txBody>
                    <a:bodyPr/>
                    <a:lstStyle/>
                    <a:p>
                      <a:r>
                        <a:rPr lang="zh-TW" altLang="en-US" dirty="0" smtClean="0"/>
                        <a:t>補助項目</a:t>
                      </a:r>
                      <a:endParaRPr lang="zh-TW" altLang="en-US" dirty="0"/>
                    </a:p>
                  </a:txBody>
                  <a:tcPr/>
                </a:tc>
                <a:tc>
                  <a:txBody>
                    <a:bodyPr/>
                    <a:lstStyle/>
                    <a:p>
                      <a:r>
                        <a:rPr lang="zh-TW" altLang="en-US" sz="1800" b="0" i="0" kern="1200" dirty="0" smtClean="0">
                          <a:solidFill>
                            <a:schemeClr val="dk1"/>
                          </a:solidFill>
                          <a:effectLst/>
                          <a:latin typeface="+mn-lt"/>
                          <a:ea typeface="+mn-ea"/>
                          <a:cs typeface="+mn-cs"/>
                        </a:rPr>
                        <a:t>講座鐘點費、二代補充保費、印刷費、教材材料費、租車費、膳宿費、保險費、雜支</a:t>
                      </a:r>
                      <a:endParaRPr lang="zh-TW" altLang="en-US" dirty="0"/>
                    </a:p>
                  </a:txBody>
                  <a:tcPr/>
                </a:tc>
                <a:extLst>
                  <a:ext uri="{0D108BD9-81ED-4DB2-BD59-A6C34878D82A}">
                    <a16:rowId xmlns:a16="http://schemas.microsoft.com/office/drawing/2014/main" val="2099592374"/>
                  </a:ext>
                </a:extLst>
              </a:tr>
            </a:tbl>
          </a:graphicData>
        </a:graphic>
      </p:graphicFrame>
      <p:sp>
        <p:nvSpPr>
          <p:cNvPr id="5" name="標題 1"/>
          <p:cNvSpPr>
            <a:spLocks noGrp="1"/>
          </p:cNvSpPr>
          <p:nvPr>
            <p:ph type="title"/>
          </p:nvPr>
        </p:nvSpPr>
        <p:spPr>
          <a:xfrm>
            <a:off x="467544" y="260648"/>
            <a:ext cx="5770984" cy="706090"/>
          </a:xfrm>
        </p:spPr>
        <p:txBody>
          <a:bodyPr>
            <a:noAutofit/>
          </a:bodyPr>
          <a:lstStyle/>
          <a:p>
            <a:pPr algn="l"/>
            <a:r>
              <a:rPr lang="zh-TW" altLang="en-US" sz="3600" b="1" dirty="0"/>
              <a:t>師生產業實務研習</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36</a:t>
            </a:fld>
            <a:endParaRPr lang="zh-TW" altLang="en-US"/>
          </a:p>
        </p:txBody>
      </p:sp>
      <p:grpSp>
        <p:nvGrpSpPr>
          <p:cNvPr id="7" name="群組 6"/>
          <p:cNvGrpSpPr/>
          <p:nvPr/>
        </p:nvGrpSpPr>
        <p:grpSpPr>
          <a:xfrm>
            <a:off x="467544" y="5949280"/>
            <a:ext cx="802431" cy="680104"/>
            <a:chOff x="467544" y="5949280"/>
            <a:chExt cx="802431" cy="680104"/>
          </a:xfrm>
        </p:grpSpPr>
        <p:sp>
          <p:nvSpPr>
            <p:cNvPr id="9" name="文字方塊 8"/>
            <p:cNvSpPr txBox="1"/>
            <p:nvPr/>
          </p:nvSpPr>
          <p:spPr>
            <a:xfrm>
              <a:off x="467544" y="6165304"/>
              <a:ext cx="802431" cy="276999"/>
            </a:xfrm>
            <a:prstGeom prst="rect">
              <a:avLst/>
            </a:prstGeom>
            <a:noFill/>
            <a:ln>
              <a:noFill/>
            </a:ln>
          </p:spPr>
          <p:txBody>
            <a:bodyPr wrap="square" rtlCol="0">
              <a:spAutoFit/>
            </a:bodyPr>
            <a:lstStyle/>
            <a:p>
              <a:r>
                <a:rPr lang="zh-TW" altLang="en-US" sz="1200" b="1" dirty="0" smtClean="0">
                  <a:solidFill>
                    <a:schemeClr val="bg1">
                      <a:lumMod val="50000"/>
                    </a:schemeClr>
                  </a:solidFill>
                  <a:latin typeface="微軟正黑體" panose="020B0604030504040204" pitchFamily="34" charset="-120"/>
                  <a:ea typeface="微軟正黑體" panose="020B0604030504040204" pitchFamily="34" charset="-120"/>
                </a:rPr>
                <a:t>注意事</a:t>
              </a:r>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項</a:t>
              </a:r>
            </a:p>
          </p:txBody>
        </p:sp>
        <p:sp>
          <p:nvSpPr>
            <p:cNvPr id="10" name="橢圓形圖說文字 9"/>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0162072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880859620"/>
              </p:ext>
            </p:extLst>
          </p:nvPr>
        </p:nvGraphicFramePr>
        <p:xfrm>
          <a:off x="467544" y="1147416"/>
          <a:ext cx="8229600" cy="4218820"/>
        </p:xfrm>
        <a:graphic>
          <a:graphicData uri="http://schemas.openxmlformats.org/drawingml/2006/table">
            <a:tbl>
              <a:tblPr firstRow="1" bandRow="1">
                <a:tableStyleId>{F5AB1C69-6EDB-4FF4-983F-18BD219EF322}</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70840">
                <a:tc>
                  <a:txBody>
                    <a:bodyPr/>
                    <a:lstStyle/>
                    <a:p>
                      <a:r>
                        <a:rPr lang="zh-TW" altLang="en-US" dirty="0" smtClean="0"/>
                        <a:t>計畫類別</a:t>
                      </a:r>
                      <a:endParaRPr lang="zh-TW" altLang="en-US" dirty="0"/>
                    </a:p>
                  </a:txBody>
                  <a:tcPr/>
                </a:tc>
                <a:tc>
                  <a:txBody>
                    <a:bodyPr/>
                    <a:lstStyle/>
                    <a:p>
                      <a:r>
                        <a:rPr lang="zh-TW" altLang="en-US" dirty="0" smtClean="0"/>
                        <a:t>產業合作</a:t>
                      </a:r>
                      <a:endParaRPr lang="zh-TW" altLang="en-US" dirty="0"/>
                    </a:p>
                  </a:txBody>
                  <a:tcPr/>
                </a:tc>
                <a:extLst>
                  <a:ext uri="{0D108BD9-81ED-4DB2-BD59-A6C34878D82A}">
                    <a16:rowId xmlns:a16="http://schemas.microsoft.com/office/drawing/2014/main" val="319405675"/>
                  </a:ext>
                </a:extLst>
              </a:tr>
              <a:tr h="370840">
                <a:tc>
                  <a:txBody>
                    <a:bodyPr/>
                    <a:lstStyle/>
                    <a:p>
                      <a:r>
                        <a:rPr lang="zh-TW" altLang="en-US" dirty="0" smtClean="0"/>
                        <a:t>計畫名稱</a:t>
                      </a:r>
                      <a:endParaRPr lang="zh-TW" altLang="en-US" dirty="0"/>
                    </a:p>
                  </a:txBody>
                  <a:tcPr/>
                </a:tc>
                <a:tc>
                  <a:txBody>
                    <a:bodyPr/>
                    <a:lstStyle/>
                    <a:p>
                      <a:r>
                        <a:rPr lang="zh-TW" altLang="en-US" dirty="0" smtClean="0"/>
                        <a:t>師生產業實務研習</a:t>
                      </a:r>
                      <a:endParaRPr lang="zh-TW" altLang="en-US" dirty="0"/>
                    </a:p>
                  </a:txBody>
                  <a:tcPr/>
                </a:tc>
                <a:extLst>
                  <a:ext uri="{0D108BD9-81ED-4DB2-BD59-A6C34878D82A}">
                    <a16:rowId xmlns:a16="http://schemas.microsoft.com/office/drawing/2014/main" val="747342522"/>
                  </a:ext>
                </a:extLst>
              </a:tr>
              <a:tr h="1331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注意事項</a:t>
                      </a:r>
                    </a:p>
                    <a:p>
                      <a:endParaRPr lang="zh-TW" altLang="en-US" dirty="0"/>
                    </a:p>
                  </a:txBody>
                  <a:tcPr/>
                </a:tc>
                <a:tc>
                  <a:txBody>
                    <a:bodyPr/>
                    <a:lstStyle/>
                    <a:p>
                      <a:pPr marL="342900" indent="-342900">
                        <a:lnSpc>
                          <a:spcPts val="2300"/>
                        </a:lnSpc>
                        <a:spcBef>
                          <a:spcPts val="600"/>
                        </a:spcBef>
                        <a:buFont typeface="+mj-lt"/>
                        <a:buAutoNum type="arabicPeriod"/>
                      </a:pPr>
                      <a:r>
                        <a:rPr lang="zh-TW" altLang="en-US" sz="1800" kern="1200" dirty="0" smtClean="0">
                          <a:effectLst/>
                        </a:rPr>
                        <a:t>由授課教師帶領</a:t>
                      </a:r>
                      <a:r>
                        <a:rPr lang="en-US" altLang="zh-TW" sz="1800" b="1" kern="1200" dirty="0" smtClean="0">
                          <a:solidFill>
                            <a:srgbClr val="3333FF"/>
                          </a:solidFill>
                          <a:effectLst/>
                        </a:rPr>
                        <a:t>10</a:t>
                      </a:r>
                      <a:r>
                        <a:rPr lang="zh-TW" altLang="en-US" sz="1800" b="1" kern="1200" dirty="0" smtClean="0">
                          <a:solidFill>
                            <a:srgbClr val="3333FF"/>
                          </a:solidFill>
                          <a:effectLst/>
                        </a:rPr>
                        <a:t>位以上</a:t>
                      </a:r>
                      <a:r>
                        <a:rPr lang="zh-TW" altLang="en-US" sz="1800" kern="1200" dirty="0" smtClean="0">
                          <a:effectLst/>
                        </a:rPr>
                        <a:t>學生組成團隊向本中心提出申請。</a:t>
                      </a:r>
                    </a:p>
                    <a:p>
                      <a:pPr marL="342900" indent="-342900">
                        <a:lnSpc>
                          <a:spcPts val="2300"/>
                        </a:lnSpc>
                        <a:spcBef>
                          <a:spcPts val="600"/>
                        </a:spcBef>
                        <a:buFont typeface="+mj-lt"/>
                        <a:buAutoNum type="arabicPeriod"/>
                      </a:pPr>
                      <a:r>
                        <a:rPr lang="zh-TW" altLang="en-US" sz="1800" kern="1200" dirty="0" smtClean="0">
                          <a:effectLst/>
                        </a:rPr>
                        <a:t>教師根據學系學生畢業後可能投入的職場領域接洽相關產企業進行實務研習。</a:t>
                      </a:r>
                    </a:p>
                    <a:p>
                      <a:pPr marL="342900" indent="-342900">
                        <a:lnSpc>
                          <a:spcPts val="2300"/>
                        </a:lnSpc>
                        <a:spcBef>
                          <a:spcPts val="600"/>
                        </a:spcBef>
                        <a:buFont typeface="+mj-lt"/>
                        <a:buAutoNum type="arabicPeriod"/>
                      </a:pPr>
                      <a:r>
                        <a:rPr lang="zh-TW" altLang="en-US" sz="1800" kern="1200" dirty="0" smtClean="0">
                          <a:effectLst/>
                        </a:rPr>
                        <a:t>每學期至少規劃</a:t>
                      </a:r>
                      <a:r>
                        <a:rPr lang="en-US" altLang="zh-TW" sz="1800" b="1" kern="1200" dirty="0" smtClean="0">
                          <a:solidFill>
                            <a:srgbClr val="FF0000"/>
                          </a:solidFill>
                          <a:effectLst/>
                        </a:rPr>
                        <a:t>3</a:t>
                      </a:r>
                      <a:r>
                        <a:rPr lang="zh-TW" altLang="en-US" sz="1800" b="1" kern="1200" dirty="0" smtClean="0">
                          <a:solidFill>
                            <a:srgbClr val="FF0000"/>
                          </a:solidFill>
                          <a:effectLst/>
                        </a:rPr>
                        <a:t>場</a:t>
                      </a:r>
                      <a:r>
                        <a:rPr lang="zh-TW" altLang="en-US" sz="1800" kern="1200" dirty="0" smtClean="0">
                          <a:effectLst/>
                        </a:rPr>
                        <a:t>以上的實務研習，</a:t>
                      </a:r>
                      <a:r>
                        <a:rPr lang="zh-TW" altLang="en-US" sz="1800" b="1" kern="1200" dirty="0" smtClean="0">
                          <a:solidFill>
                            <a:srgbClr val="3333FF"/>
                          </a:solidFill>
                          <a:effectLst/>
                        </a:rPr>
                        <a:t>不限同一間產業</a:t>
                      </a:r>
                      <a:r>
                        <a:rPr lang="zh-TW" altLang="en-US" sz="1800" kern="1200" dirty="0" smtClean="0">
                          <a:effectLst/>
                        </a:rPr>
                        <a:t>。</a:t>
                      </a:r>
                    </a:p>
                    <a:p>
                      <a:pPr marL="342900" indent="-342900">
                        <a:lnSpc>
                          <a:spcPts val="2300"/>
                        </a:lnSpc>
                        <a:spcBef>
                          <a:spcPts val="600"/>
                        </a:spcBef>
                        <a:buFont typeface="+mj-lt"/>
                        <a:buAutoNum type="arabicPeriod"/>
                      </a:pPr>
                      <a:r>
                        <a:rPr lang="zh-TW" altLang="en-US" sz="1800" kern="1200" dirty="0" smtClean="0">
                          <a:effectLst/>
                        </a:rPr>
                        <a:t>不得利用原課堂時段安排實務研習活動，若有需於原課堂時段進行實務研習之必要性，請授課教師務必依照本校規定另行安排時間補課。</a:t>
                      </a:r>
                    </a:p>
                  </a:txBody>
                  <a:tcPr/>
                </a:tc>
                <a:extLst>
                  <a:ext uri="{0D108BD9-81ED-4DB2-BD59-A6C34878D82A}">
                    <a16:rowId xmlns:a16="http://schemas.microsoft.com/office/drawing/2014/main" val="2185488193"/>
                  </a:ext>
                </a:extLst>
              </a:tr>
              <a:tr h="370800">
                <a:tc>
                  <a:txBody>
                    <a:bodyPr/>
                    <a:lstStyle/>
                    <a:p>
                      <a:r>
                        <a:rPr lang="zh-TW" altLang="en-US" dirty="0" smtClean="0"/>
                        <a:t>執行期程</a:t>
                      </a:r>
                      <a:endParaRPr lang="zh-TW" altLang="en-US" dirty="0"/>
                    </a:p>
                  </a:txBody>
                  <a:tcPr/>
                </a:tc>
                <a:tc>
                  <a:txBody>
                    <a:bodyPr/>
                    <a:lstStyle/>
                    <a:p>
                      <a:pPr marL="0" indent="0">
                        <a:buFont typeface="+mj-lt"/>
                        <a:buNone/>
                      </a:pPr>
                      <a:r>
                        <a:rPr lang="zh-TW" altLang="zh-TW" sz="1800" kern="1200" dirty="0" smtClean="0">
                          <a:solidFill>
                            <a:schemeClr val="dk1"/>
                          </a:solidFill>
                          <a:effectLst/>
                          <a:latin typeface="+mn-lt"/>
                          <a:ea typeface="+mn-ea"/>
                          <a:cs typeface="+mn-cs"/>
                        </a:rPr>
                        <a:t>自審核通過公告日起</a:t>
                      </a:r>
                      <a:r>
                        <a:rPr lang="zh-TW" altLang="en-US" sz="1800" kern="1200" dirty="0" smtClean="0">
                          <a:effectLst/>
                        </a:rPr>
                        <a:t>至</a:t>
                      </a:r>
                      <a:r>
                        <a:rPr lang="en-US" altLang="zh-TW" sz="1800" kern="1200" dirty="0" smtClean="0">
                          <a:effectLst/>
                        </a:rPr>
                        <a:t>109</a:t>
                      </a:r>
                      <a:r>
                        <a:rPr lang="zh-TW" altLang="en-US" sz="1800" kern="1200" dirty="0" smtClean="0">
                          <a:effectLst/>
                        </a:rPr>
                        <a:t>年</a:t>
                      </a:r>
                      <a:r>
                        <a:rPr lang="en-US" altLang="zh-TW" sz="1800" kern="1200" dirty="0" smtClean="0">
                          <a:effectLst/>
                        </a:rPr>
                        <a:t>6</a:t>
                      </a:r>
                      <a:r>
                        <a:rPr lang="zh-TW" altLang="en-US" sz="1800" kern="1200" dirty="0" smtClean="0">
                          <a:effectLst/>
                        </a:rPr>
                        <a:t>月</a:t>
                      </a:r>
                      <a:r>
                        <a:rPr lang="en-US" altLang="zh-TW" sz="1800" kern="1200" dirty="0" smtClean="0">
                          <a:effectLst/>
                        </a:rPr>
                        <a:t>30</a:t>
                      </a:r>
                      <a:r>
                        <a:rPr lang="zh-TW" altLang="en-US" sz="1800" kern="1200" dirty="0" smtClean="0">
                          <a:effectLst/>
                        </a:rPr>
                        <a:t>日止</a:t>
                      </a:r>
                    </a:p>
                  </a:txBody>
                  <a:tcPr/>
                </a:tc>
                <a:extLst>
                  <a:ext uri="{0D108BD9-81ED-4DB2-BD59-A6C34878D82A}">
                    <a16:rowId xmlns:a16="http://schemas.microsoft.com/office/drawing/2014/main" val="10007"/>
                  </a:ext>
                </a:extLst>
              </a:tr>
              <a:tr h="370800">
                <a:tc>
                  <a:txBody>
                    <a:bodyPr/>
                    <a:lstStyle/>
                    <a:p>
                      <a:r>
                        <a:rPr lang="zh-TW" altLang="en-US" dirty="0" smtClean="0"/>
                        <a:t>徵件辦法</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zh-TW" altLang="en-US" dirty="0" smtClean="0">
                          <a:hlinkClick r:id="rId2" action="ppaction://hlinkfile"/>
                        </a:rPr>
                        <a:t>師生產業實務研習徵件辦法</a:t>
                      </a:r>
                      <a:endParaRPr lang="zh-TW" altLang="en-US" sz="1800" kern="1200" dirty="0" smtClean="0">
                        <a:effectLst/>
                      </a:endParaRPr>
                    </a:p>
                  </a:txBody>
                  <a:tcPr/>
                </a:tc>
                <a:extLst>
                  <a:ext uri="{0D108BD9-81ED-4DB2-BD59-A6C34878D82A}">
                    <a16:rowId xmlns:a16="http://schemas.microsoft.com/office/drawing/2014/main" val="10008"/>
                  </a:ext>
                </a:extLst>
              </a:tr>
              <a:tr h="370800">
                <a:tc>
                  <a:txBody>
                    <a:bodyPr/>
                    <a:lstStyle/>
                    <a:p>
                      <a:r>
                        <a:rPr lang="zh-TW" altLang="en-US" dirty="0" smtClean="0"/>
                        <a:t>方案網頁</a:t>
                      </a:r>
                      <a:endParaRPr lang="zh-TW" altLang="en-US" dirty="0"/>
                    </a:p>
                  </a:txBody>
                  <a:tcPr/>
                </a:tc>
                <a:tc>
                  <a:txBody>
                    <a:bodyPr/>
                    <a:lstStyle/>
                    <a:p>
                      <a:pPr marL="0" indent="0">
                        <a:buFont typeface="+mj-lt"/>
                        <a:buNone/>
                      </a:pPr>
                      <a:r>
                        <a:rPr lang="en-US" altLang="zh-TW" sz="1600" dirty="0" smtClean="0">
                          <a:hlinkClick r:id="rId3"/>
                        </a:rPr>
                        <a:t>http://www.ugsi2usr.nptu.edu.tw/files/11-1172-10180-1.php?Lang=zh-tw</a:t>
                      </a:r>
                      <a:endParaRPr lang="zh-TW" altLang="en-US" sz="1600" kern="1200" dirty="0" smtClean="0">
                        <a:effectLst/>
                      </a:endParaRPr>
                    </a:p>
                  </a:txBody>
                  <a:tcPr/>
                </a:tc>
                <a:extLst>
                  <a:ext uri="{0D108BD9-81ED-4DB2-BD59-A6C34878D82A}">
                    <a16:rowId xmlns:a16="http://schemas.microsoft.com/office/drawing/2014/main" val="10009"/>
                  </a:ext>
                </a:extLst>
              </a:tr>
            </a:tbl>
          </a:graphicData>
        </a:graphic>
      </p:graphicFrame>
      <p:sp>
        <p:nvSpPr>
          <p:cNvPr id="5" name="Google Shape;489;p39">
            <a:hlinkClick r:id="rId4" action="ppaction://hlinksldjump"/>
          </p:cNvPr>
          <p:cNvSpPr/>
          <p:nvPr/>
        </p:nvSpPr>
        <p:spPr>
          <a:xfrm>
            <a:off x="320884" y="6309320"/>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 name="標題 1"/>
          <p:cNvSpPr>
            <a:spLocks noGrp="1"/>
          </p:cNvSpPr>
          <p:nvPr>
            <p:ph type="title"/>
          </p:nvPr>
        </p:nvSpPr>
        <p:spPr>
          <a:xfrm>
            <a:off x="467544" y="260648"/>
            <a:ext cx="5770984" cy="706090"/>
          </a:xfrm>
        </p:spPr>
        <p:txBody>
          <a:bodyPr>
            <a:noAutofit/>
          </a:bodyPr>
          <a:lstStyle/>
          <a:p>
            <a:pPr algn="l"/>
            <a:r>
              <a:rPr lang="zh-TW" altLang="en-US" sz="3600" b="1" dirty="0"/>
              <a:t>師生產業實務研習</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37</a:t>
            </a:fld>
            <a:endParaRPr lang="zh-TW" altLang="en-US"/>
          </a:p>
        </p:txBody>
      </p:sp>
    </p:spTree>
    <p:extLst>
      <p:ext uri="{BB962C8B-B14F-4D97-AF65-F5344CB8AC3E}">
        <p14:creationId xmlns:p14="http://schemas.microsoft.com/office/powerpoint/2010/main" val="22694889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手繪多邊形 7"/>
          <p:cNvSpPr/>
          <p:nvPr/>
        </p:nvSpPr>
        <p:spPr>
          <a:xfrm>
            <a:off x="323528" y="465512"/>
            <a:ext cx="2109026" cy="5555776"/>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48590" tIns="148590" rIns="148590" bIns="3661697" numCol="1" spcCol="1270" anchor="ctr" anchorCtr="0">
            <a:noAutofit/>
          </a:bodyPr>
          <a:lstStyle/>
          <a:p>
            <a:pPr algn="ctr" defTabSz="1733550">
              <a:lnSpc>
                <a:spcPct val="90000"/>
              </a:lnSpc>
              <a:spcBef>
                <a:spcPct val="0"/>
              </a:spcBef>
              <a:spcAft>
                <a:spcPct val="35000"/>
              </a:spcAft>
            </a:pPr>
            <a:endParaRPr lang="zh-TW" altLang="en-US" sz="3500" b="1" dirty="0">
              <a:latin typeface="微軟正黑體" panose="020B0604030504040204" pitchFamily="34" charset="-120"/>
              <a:ea typeface="微軟正黑體" panose="020B0604030504040204" pitchFamily="34" charset="-120"/>
            </a:endParaRPr>
          </a:p>
        </p:txBody>
      </p:sp>
      <p:sp>
        <p:nvSpPr>
          <p:cNvPr id="9" name="手繪多邊形 8">
            <a:hlinkClick r:id="rId3" action="ppaction://hlinksldjump"/>
          </p:cNvPr>
          <p:cNvSpPr/>
          <p:nvPr/>
        </p:nvSpPr>
        <p:spPr>
          <a:xfrm>
            <a:off x="571517" y="2204864"/>
            <a:ext cx="1687221" cy="71262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戶外教育結合課程議題社群</a:t>
            </a:r>
            <a:endParaRPr lang="en-US" altLang="zh-TW" sz="1400" dirty="0">
              <a:solidFill>
                <a:schemeClr val="tx1"/>
              </a:solidFill>
            </a:endParaRPr>
          </a:p>
        </p:txBody>
      </p:sp>
      <p:sp>
        <p:nvSpPr>
          <p:cNvPr id="10" name="手繪多邊形 9">
            <a:hlinkClick r:id="rId4" action="ppaction://hlinksldjump"/>
          </p:cNvPr>
          <p:cNvSpPr/>
          <p:nvPr/>
        </p:nvSpPr>
        <p:spPr>
          <a:xfrm>
            <a:off x="580525" y="2996952"/>
            <a:ext cx="1687221" cy="669092"/>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增能輔導型社群</a:t>
            </a:r>
          </a:p>
        </p:txBody>
      </p:sp>
      <p:sp>
        <p:nvSpPr>
          <p:cNvPr id="11" name="手繪多邊形 10">
            <a:hlinkClick r:id="rId5" action="ppaction://hlinksldjump"/>
          </p:cNvPr>
          <p:cNvSpPr/>
          <p:nvPr/>
        </p:nvSpPr>
        <p:spPr>
          <a:xfrm>
            <a:off x="580525" y="4437112"/>
            <a:ext cx="1687221" cy="639366"/>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職能導向課程社群</a:t>
            </a:r>
          </a:p>
        </p:txBody>
      </p:sp>
      <p:sp>
        <p:nvSpPr>
          <p:cNvPr id="12" name="手繪多邊形 11">
            <a:hlinkClick r:id="rId6" action="ppaction://hlinksldjump"/>
          </p:cNvPr>
          <p:cNvSpPr/>
          <p:nvPr/>
        </p:nvSpPr>
        <p:spPr>
          <a:xfrm>
            <a:off x="571517" y="3717032"/>
            <a:ext cx="1687221" cy="648072"/>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師生專業外語社群</a:t>
            </a:r>
          </a:p>
        </p:txBody>
      </p:sp>
      <p:sp>
        <p:nvSpPr>
          <p:cNvPr id="13" name="手繪多邊形 12"/>
          <p:cNvSpPr/>
          <p:nvPr/>
        </p:nvSpPr>
        <p:spPr>
          <a:xfrm>
            <a:off x="2555778" y="4257476"/>
            <a:ext cx="3888433" cy="1691804"/>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48590" tIns="148590" rIns="148590" bIns="3661697" numCol="1" spcCol="1270" anchor="ctr" anchorCtr="0">
            <a:noAutofit/>
          </a:bodyPr>
          <a:lstStyle/>
          <a:p>
            <a:pPr algn="ctr" defTabSz="1733550">
              <a:lnSpc>
                <a:spcPct val="90000"/>
              </a:lnSpc>
              <a:spcBef>
                <a:spcPct val="0"/>
              </a:spcBef>
              <a:spcAft>
                <a:spcPct val="35000"/>
              </a:spcAft>
            </a:pPr>
            <a:endParaRPr lang="zh-TW" altLang="en-US" sz="3500" b="1" dirty="0">
              <a:solidFill>
                <a:schemeClr val="tx1"/>
              </a:solidFill>
              <a:latin typeface="微軟正黑體" panose="020B0604030504040204" pitchFamily="34" charset="-120"/>
              <a:ea typeface="微軟正黑體" panose="020B0604030504040204" pitchFamily="34" charset="-120"/>
            </a:endParaRPr>
          </a:p>
        </p:txBody>
      </p:sp>
      <p:sp>
        <p:nvSpPr>
          <p:cNvPr id="15" name="手繪多邊形 14">
            <a:hlinkClick r:id="rId7" action="ppaction://hlinksldjump"/>
          </p:cNvPr>
          <p:cNvSpPr/>
          <p:nvPr/>
        </p:nvSpPr>
        <p:spPr>
          <a:xfrm>
            <a:off x="4542589" y="5154530"/>
            <a:ext cx="1685596" cy="54915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師生產業實務研習</a:t>
            </a:r>
          </a:p>
        </p:txBody>
      </p:sp>
      <p:sp>
        <p:nvSpPr>
          <p:cNvPr id="16" name="手繪多邊形 15">
            <a:hlinkClick r:id="rId8" action="ppaction://hlinksldjump"/>
          </p:cNvPr>
          <p:cNvSpPr/>
          <p:nvPr/>
        </p:nvSpPr>
        <p:spPr>
          <a:xfrm>
            <a:off x="2744165" y="5162236"/>
            <a:ext cx="1656183" cy="533738"/>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業界專家協同教學</a:t>
            </a:r>
          </a:p>
        </p:txBody>
      </p:sp>
      <p:sp>
        <p:nvSpPr>
          <p:cNvPr id="17" name="手繪多邊形 16"/>
          <p:cNvSpPr/>
          <p:nvPr/>
        </p:nvSpPr>
        <p:spPr>
          <a:xfrm>
            <a:off x="2555778" y="496300"/>
            <a:ext cx="3888433" cy="3611127"/>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48590" tIns="148590" rIns="148590" bIns="3661697" numCol="1" spcCol="1270" anchor="ctr" anchorCtr="0">
            <a:noAutofit/>
          </a:bodyPr>
          <a:lstStyle/>
          <a:p>
            <a:pPr algn="ctr" defTabSz="1733550">
              <a:lnSpc>
                <a:spcPct val="90000"/>
              </a:lnSpc>
              <a:spcBef>
                <a:spcPct val="0"/>
              </a:spcBef>
              <a:spcAft>
                <a:spcPct val="35000"/>
              </a:spcAft>
            </a:pPr>
            <a:endParaRPr lang="zh-TW" altLang="en-US" sz="3500" b="1" dirty="0">
              <a:latin typeface="微軟正黑體" panose="020B0604030504040204" pitchFamily="34" charset="-120"/>
              <a:ea typeface="微軟正黑體" panose="020B0604030504040204" pitchFamily="34" charset="-120"/>
            </a:endParaRPr>
          </a:p>
        </p:txBody>
      </p:sp>
      <p:sp>
        <p:nvSpPr>
          <p:cNvPr id="18" name="手繪多邊形 17">
            <a:hlinkClick r:id="rId9" action="ppaction://hlinksldjump"/>
          </p:cNvPr>
          <p:cNvSpPr/>
          <p:nvPr/>
        </p:nvSpPr>
        <p:spPr>
          <a:xfrm>
            <a:off x="2744165" y="1515757"/>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微學分課程</a:t>
            </a:r>
          </a:p>
        </p:txBody>
      </p:sp>
      <p:sp>
        <p:nvSpPr>
          <p:cNvPr id="21" name="手繪多邊形 20"/>
          <p:cNvSpPr/>
          <p:nvPr/>
        </p:nvSpPr>
        <p:spPr>
          <a:xfrm>
            <a:off x="6624228" y="4257477"/>
            <a:ext cx="2160240" cy="1691805"/>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148590" tIns="148590" rIns="148590" bIns="3661697" numCol="1" spcCol="1270" anchor="ctr" anchorCtr="0">
            <a:noAutofit/>
          </a:bodyPr>
          <a:lstStyle/>
          <a:p>
            <a:pPr algn="ctr" defTabSz="1733550">
              <a:lnSpc>
                <a:spcPct val="90000"/>
              </a:lnSpc>
              <a:spcBef>
                <a:spcPct val="0"/>
              </a:spcBef>
              <a:spcAft>
                <a:spcPct val="35000"/>
              </a:spcAft>
            </a:pPr>
            <a:endParaRPr lang="en-US" altLang="zh-TW" sz="3500" b="1" dirty="0">
              <a:solidFill>
                <a:schemeClr val="tx1"/>
              </a:solidFill>
              <a:latin typeface="微軟正黑體" panose="020B0604030504040204" pitchFamily="34" charset="-120"/>
              <a:ea typeface="微軟正黑體" panose="020B0604030504040204" pitchFamily="34" charset="-120"/>
            </a:endParaRPr>
          </a:p>
        </p:txBody>
      </p:sp>
      <p:sp>
        <p:nvSpPr>
          <p:cNvPr id="22" name="手繪多邊形 21">
            <a:hlinkClick r:id="rId10" action="ppaction://hlinksldjump"/>
          </p:cNvPr>
          <p:cNvSpPr/>
          <p:nvPr/>
        </p:nvSpPr>
        <p:spPr>
          <a:xfrm>
            <a:off x="6876256" y="5085186"/>
            <a:ext cx="1656184" cy="730815"/>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4"/>
          </a:fillRef>
          <a:effectRef idx="1">
            <a:schemeClr val="accent4"/>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辦理跨領域競賽</a:t>
            </a:r>
            <a:r>
              <a:rPr lang="en-US" altLang="zh-TW" sz="1400" dirty="0">
                <a:solidFill>
                  <a:schemeClr val="tx1"/>
                </a:solidFill>
              </a:rPr>
              <a:t/>
            </a:r>
            <a:br>
              <a:rPr lang="en-US" altLang="zh-TW" sz="1400" dirty="0">
                <a:solidFill>
                  <a:schemeClr val="tx1"/>
                </a:solidFill>
              </a:rPr>
            </a:br>
            <a:r>
              <a:rPr lang="zh-TW" altLang="en-US" sz="1400" dirty="0">
                <a:solidFill>
                  <a:schemeClr val="tx1"/>
                </a:solidFill>
              </a:rPr>
              <a:t>補助計畫</a:t>
            </a:r>
          </a:p>
        </p:txBody>
      </p:sp>
      <p:sp>
        <p:nvSpPr>
          <p:cNvPr id="25" name="手繪多邊形 24"/>
          <p:cNvSpPr/>
          <p:nvPr/>
        </p:nvSpPr>
        <p:spPr>
          <a:xfrm>
            <a:off x="6588226" y="496300"/>
            <a:ext cx="2232059" cy="3611127"/>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a:solidFill>
            <a:schemeClr val="bg1">
              <a:lumMod val="8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48590" tIns="148590" rIns="148590" bIns="3661697" numCol="1" spcCol="1270" anchor="ctr" anchorCtr="0">
            <a:noAutofit/>
          </a:bodyPr>
          <a:lstStyle/>
          <a:p>
            <a:pPr algn="ctr" defTabSz="1733550">
              <a:lnSpc>
                <a:spcPct val="90000"/>
              </a:lnSpc>
              <a:spcBef>
                <a:spcPct val="0"/>
              </a:spcBef>
              <a:spcAft>
                <a:spcPct val="35000"/>
              </a:spcAft>
            </a:pPr>
            <a:endParaRPr lang="en-US" altLang="zh-TW" sz="3500" b="1" dirty="0">
              <a:latin typeface="微軟正黑體" panose="020B0604030504040204" pitchFamily="34" charset="-120"/>
              <a:ea typeface="微軟正黑體" panose="020B0604030504040204" pitchFamily="34" charset="-120"/>
            </a:endParaRPr>
          </a:p>
          <a:p>
            <a:pPr algn="ctr" defTabSz="1733550">
              <a:lnSpc>
                <a:spcPct val="90000"/>
              </a:lnSpc>
              <a:spcBef>
                <a:spcPct val="0"/>
              </a:spcBef>
              <a:spcAft>
                <a:spcPct val="35000"/>
              </a:spcAft>
            </a:pPr>
            <a:endParaRPr lang="en-US" altLang="zh-TW" sz="3500" b="1" dirty="0">
              <a:latin typeface="微軟正黑體" panose="020B0604030504040204" pitchFamily="34" charset="-120"/>
              <a:ea typeface="微軟正黑體" panose="020B0604030504040204" pitchFamily="34" charset="-120"/>
            </a:endParaRPr>
          </a:p>
        </p:txBody>
      </p:sp>
      <p:sp>
        <p:nvSpPr>
          <p:cNvPr id="26" name="手繪多邊形 25">
            <a:hlinkClick r:id="rId11" action="ppaction://hlinksldjump"/>
          </p:cNvPr>
          <p:cNvSpPr/>
          <p:nvPr/>
        </p:nvSpPr>
        <p:spPr>
          <a:xfrm>
            <a:off x="6876258" y="1556792"/>
            <a:ext cx="1584177" cy="756606"/>
          </a:xfrm>
          <a:custGeom>
            <a:avLst/>
            <a:gdLst>
              <a:gd name="connsiteX0" fmla="*/ 0 w 1676815"/>
              <a:gd name="connsiteY0" fmla="*/ 151321 h 1513213"/>
              <a:gd name="connsiteX1" fmla="*/ 151321 w 1676815"/>
              <a:gd name="connsiteY1" fmla="*/ 0 h 1513213"/>
              <a:gd name="connsiteX2" fmla="*/ 1525494 w 1676815"/>
              <a:gd name="connsiteY2" fmla="*/ 0 h 1513213"/>
              <a:gd name="connsiteX3" fmla="*/ 1676815 w 1676815"/>
              <a:gd name="connsiteY3" fmla="*/ 151321 h 1513213"/>
              <a:gd name="connsiteX4" fmla="*/ 1676815 w 1676815"/>
              <a:gd name="connsiteY4" fmla="*/ 1361892 h 1513213"/>
              <a:gd name="connsiteX5" fmla="*/ 1525494 w 1676815"/>
              <a:gd name="connsiteY5" fmla="*/ 1513213 h 1513213"/>
              <a:gd name="connsiteX6" fmla="*/ 151321 w 1676815"/>
              <a:gd name="connsiteY6" fmla="*/ 1513213 h 1513213"/>
              <a:gd name="connsiteX7" fmla="*/ 0 w 1676815"/>
              <a:gd name="connsiteY7" fmla="*/ 1361892 h 1513213"/>
              <a:gd name="connsiteX8" fmla="*/ 0 w 1676815"/>
              <a:gd name="connsiteY8" fmla="*/ 151321 h 151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1513213">
                <a:moveTo>
                  <a:pt x="0" y="151321"/>
                </a:moveTo>
                <a:cubicBezTo>
                  <a:pt x="0" y="67749"/>
                  <a:pt x="67749" y="0"/>
                  <a:pt x="151321" y="0"/>
                </a:cubicBezTo>
                <a:lnTo>
                  <a:pt x="1525494" y="0"/>
                </a:lnTo>
                <a:cubicBezTo>
                  <a:pt x="1609066" y="0"/>
                  <a:pt x="1676815" y="67749"/>
                  <a:pt x="1676815" y="151321"/>
                </a:cubicBezTo>
                <a:lnTo>
                  <a:pt x="1676815" y="1361892"/>
                </a:lnTo>
                <a:cubicBezTo>
                  <a:pt x="1676815" y="1445464"/>
                  <a:pt x="1609066" y="1513213"/>
                  <a:pt x="1525494" y="1513213"/>
                </a:cubicBezTo>
                <a:lnTo>
                  <a:pt x="151321" y="1513213"/>
                </a:lnTo>
                <a:cubicBezTo>
                  <a:pt x="67749" y="1513213"/>
                  <a:pt x="0" y="1445464"/>
                  <a:pt x="0" y="1361892"/>
                </a:cubicBezTo>
                <a:lnTo>
                  <a:pt x="0" y="151321"/>
                </a:lnTo>
                <a:close/>
              </a:path>
            </a:pathLst>
          </a:custGeom>
          <a:solidFill>
            <a:schemeClr val="bg1">
              <a:lumMod val="50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9880" tIns="70990" rIns="79880" bIns="70990"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高中創新專題指導計畫</a:t>
            </a:r>
          </a:p>
        </p:txBody>
      </p:sp>
      <p:sp>
        <p:nvSpPr>
          <p:cNvPr id="27" name="手繪多邊形 26">
            <a:hlinkClick r:id="rId12" action="ppaction://hlinksldjump"/>
          </p:cNvPr>
          <p:cNvSpPr/>
          <p:nvPr/>
        </p:nvSpPr>
        <p:spPr>
          <a:xfrm>
            <a:off x="6876258" y="2513048"/>
            <a:ext cx="1584176" cy="627920"/>
          </a:xfrm>
          <a:custGeom>
            <a:avLst/>
            <a:gdLst>
              <a:gd name="connsiteX0" fmla="*/ 0 w 1676815"/>
              <a:gd name="connsiteY0" fmla="*/ 151321 h 1513213"/>
              <a:gd name="connsiteX1" fmla="*/ 151321 w 1676815"/>
              <a:gd name="connsiteY1" fmla="*/ 0 h 1513213"/>
              <a:gd name="connsiteX2" fmla="*/ 1525494 w 1676815"/>
              <a:gd name="connsiteY2" fmla="*/ 0 h 1513213"/>
              <a:gd name="connsiteX3" fmla="*/ 1676815 w 1676815"/>
              <a:gd name="connsiteY3" fmla="*/ 151321 h 1513213"/>
              <a:gd name="connsiteX4" fmla="*/ 1676815 w 1676815"/>
              <a:gd name="connsiteY4" fmla="*/ 1361892 h 1513213"/>
              <a:gd name="connsiteX5" fmla="*/ 1525494 w 1676815"/>
              <a:gd name="connsiteY5" fmla="*/ 1513213 h 1513213"/>
              <a:gd name="connsiteX6" fmla="*/ 151321 w 1676815"/>
              <a:gd name="connsiteY6" fmla="*/ 1513213 h 1513213"/>
              <a:gd name="connsiteX7" fmla="*/ 0 w 1676815"/>
              <a:gd name="connsiteY7" fmla="*/ 1361892 h 1513213"/>
              <a:gd name="connsiteX8" fmla="*/ 0 w 1676815"/>
              <a:gd name="connsiteY8" fmla="*/ 151321 h 151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1513213">
                <a:moveTo>
                  <a:pt x="0" y="151321"/>
                </a:moveTo>
                <a:cubicBezTo>
                  <a:pt x="0" y="67749"/>
                  <a:pt x="67749" y="0"/>
                  <a:pt x="151321" y="0"/>
                </a:cubicBezTo>
                <a:lnTo>
                  <a:pt x="1525494" y="0"/>
                </a:lnTo>
                <a:cubicBezTo>
                  <a:pt x="1609066" y="0"/>
                  <a:pt x="1676815" y="67749"/>
                  <a:pt x="1676815" y="151321"/>
                </a:cubicBezTo>
                <a:lnTo>
                  <a:pt x="1676815" y="1361892"/>
                </a:lnTo>
                <a:cubicBezTo>
                  <a:pt x="1676815" y="1445464"/>
                  <a:pt x="1609066" y="1513213"/>
                  <a:pt x="1525494" y="1513213"/>
                </a:cubicBezTo>
                <a:lnTo>
                  <a:pt x="151321" y="1513213"/>
                </a:lnTo>
                <a:cubicBezTo>
                  <a:pt x="67749" y="1513213"/>
                  <a:pt x="0" y="1445464"/>
                  <a:pt x="0" y="1361892"/>
                </a:cubicBezTo>
                <a:lnTo>
                  <a:pt x="0" y="151321"/>
                </a:lnTo>
                <a:close/>
              </a:path>
            </a:pathLst>
          </a:custGeom>
          <a:solidFill>
            <a:schemeClr val="bg1">
              <a:lumMod val="50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9880" tIns="70990" rIns="79880" bIns="70990"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國際學術交流社群</a:t>
            </a:r>
          </a:p>
        </p:txBody>
      </p:sp>
      <p:sp>
        <p:nvSpPr>
          <p:cNvPr id="4" name="投影片編號版面配置區 3"/>
          <p:cNvSpPr>
            <a:spLocks noGrp="1"/>
          </p:cNvSpPr>
          <p:nvPr>
            <p:ph type="sldNum" sz="quarter" idx="12"/>
          </p:nvPr>
        </p:nvSpPr>
        <p:spPr/>
        <p:txBody>
          <a:bodyPr/>
          <a:lstStyle/>
          <a:p>
            <a:fld id="{F7E4E4BE-4043-4F46-96D9-2CF57C9731FB}" type="slidenum">
              <a:rPr lang="zh-TW" altLang="en-US" smtClean="0"/>
              <a:t>38</a:t>
            </a:fld>
            <a:endParaRPr lang="zh-TW" altLang="en-US" dirty="0"/>
          </a:p>
        </p:txBody>
      </p:sp>
      <p:sp>
        <p:nvSpPr>
          <p:cNvPr id="6" name="文字方塊 5"/>
          <p:cNvSpPr txBox="1"/>
          <p:nvPr/>
        </p:nvSpPr>
        <p:spPr>
          <a:xfrm>
            <a:off x="395536" y="722909"/>
            <a:ext cx="1965010"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師生社群</a:t>
            </a:r>
          </a:p>
        </p:txBody>
      </p:sp>
      <p:sp>
        <p:nvSpPr>
          <p:cNvPr id="32" name="文字方塊 31"/>
          <p:cNvSpPr txBox="1"/>
          <p:nvPr/>
        </p:nvSpPr>
        <p:spPr>
          <a:xfrm>
            <a:off x="3517487" y="4442397"/>
            <a:ext cx="1965010"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產學合作</a:t>
            </a:r>
          </a:p>
        </p:txBody>
      </p:sp>
      <p:sp>
        <p:nvSpPr>
          <p:cNvPr id="33" name="文字方塊 32"/>
          <p:cNvSpPr txBox="1"/>
          <p:nvPr/>
        </p:nvSpPr>
        <p:spPr>
          <a:xfrm>
            <a:off x="3517487" y="722909"/>
            <a:ext cx="1965010"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創新教學</a:t>
            </a:r>
          </a:p>
        </p:txBody>
      </p:sp>
      <p:sp>
        <p:nvSpPr>
          <p:cNvPr id="35" name="手繪多邊形 34">
            <a:hlinkClick r:id="rId13" action="ppaction://hlinksldjump"/>
          </p:cNvPr>
          <p:cNvSpPr/>
          <p:nvPr/>
        </p:nvSpPr>
        <p:spPr>
          <a:xfrm>
            <a:off x="580524" y="1514710"/>
            <a:ext cx="1687221" cy="607744"/>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en-US" altLang="zh-TW" sz="1400" dirty="0">
                <a:solidFill>
                  <a:schemeClr val="tx1"/>
                </a:solidFill>
              </a:rPr>
              <a:t>PBL</a:t>
            </a:r>
            <a:r>
              <a:rPr lang="zh-TW" altLang="en-US" sz="1400" dirty="0">
                <a:solidFill>
                  <a:schemeClr val="tx1"/>
                </a:solidFill>
              </a:rPr>
              <a:t>問題導向社群</a:t>
            </a:r>
          </a:p>
        </p:txBody>
      </p:sp>
      <p:sp>
        <p:nvSpPr>
          <p:cNvPr id="36" name="手繪多邊形 35">
            <a:hlinkClick r:id="rId14" action="ppaction://hlinksldjump"/>
          </p:cNvPr>
          <p:cNvSpPr/>
          <p:nvPr/>
        </p:nvSpPr>
        <p:spPr>
          <a:xfrm>
            <a:off x="2749811" y="2122456"/>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微型課程</a:t>
            </a:r>
          </a:p>
        </p:txBody>
      </p:sp>
      <p:sp>
        <p:nvSpPr>
          <p:cNvPr id="40" name="手繪多邊形 39">
            <a:hlinkClick r:id="rId15" action="ppaction://hlinksldjump"/>
          </p:cNvPr>
          <p:cNvSpPr/>
          <p:nvPr/>
        </p:nvSpPr>
        <p:spPr>
          <a:xfrm>
            <a:off x="2751378" y="2736749"/>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跨領域共授課程</a:t>
            </a:r>
          </a:p>
        </p:txBody>
      </p:sp>
      <p:sp>
        <p:nvSpPr>
          <p:cNvPr id="44" name="手繪多邊形 43">
            <a:hlinkClick r:id="rId16" action="ppaction://hlinksldjump"/>
          </p:cNvPr>
          <p:cNvSpPr/>
          <p:nvPr/>
        </p:nvSpPr>
        <p:spPr>
          <a:xfrm>
            <a:off x="2781376" y="3357597"/>
            <a:ext cx="1626185"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總整課程</a:t>
            </a:r>
          </a:p>
        </p:txBody>
      </p:sp>
      <p:sp>
        <p:nvSpPr>
          <p:cNvPr id="45" name="手繪多邊形 44">
            <a:hlinkClick r:id="rId17" action="ppaction://hlinksldjump"/>
          </p:cNvPr>
          <p:cNvSpPr/>
          <p:nvPr/>
        </p:nvSpPr>
        <p:spPr>
          <a:xfrm>
            <a:off x="4572002" y="1513156"/>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深碗課程</a:t>
            </a:r>
          </a:p>
        </p:txBody>
      </p:sp>
      <p:sp>
        <p:nvSpPr>
          <p:cNvPr id="46" name="手繪多邊形 45">
            <a:hlinkClick r:id="rId18" action="ppaction://hlinksldjump"/>
          </p:cNvPr>
          <p:cNvSpPr/>
          <p:nvPr/>
        </p:nvSpPr>
        <p:spPr>
          <a:xfrm>
            <a:off x="4572003" y="2130407"/>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en-US" altLang="zh-TW" sz="1400" dirty="0">
                <a:solidFill>
                  <a:schemeClr val="tx1"/>
                </a:solidFill>
              </a:rPr>
              <a:t>VAR</a:t>
            </a:r>
            <a:r>
              <a:rPr lang="zh-TW" altLang="en-US" sz="1400" dirty="0">
                <a:solidFill>
                  <a:schemeClr val="tx1"/>
                </a:solidFill>
              </a:rPr>
              <a:t>教學應用課程</a:t>
            </a:r>
          </a:p>
        </p:txBody>
      </p:sp>
      <p:sp>
        <p:nvSpPr>
          <p:cNvPr id="47" name="手繪多邊形 46">
            <a:hlinkClick r:id="rId19" action="ppaction://hlinksldjump"/>
          </p:cNvPr>
          <p:cNvSpPr/>
          <p:nvPr/>
        </p:nvSpPr>
        <p:spPr>
          <a:xfrm>
            <a:off x="4572003" y="2736749"/>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境外移地教學</a:t>
            </a:r>
          </a:p>
        </p:txBody>
      </p:sp>
      <p:sp>
        <p:nvSpPr>
          <p:cNvPr id="48" name="手繪多邊形 47">
            <a:hlinkClick r:id="rId20" action="ppaction://hlinksldjump"/>
          </p:cNvPr>
          <p:cNvSpPr/>
          <p:nvPr/>
        </p:nvSpPr>
        <p:spPr>
          <a:xfrm>
            <a:off x="4572003" y="3356992"/>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磨課師課程</a:t>
            </a:r>
          </a:p>
        </p:txBody>
      </p:sp>
      <p:sp>
        <p:nvSpPr>
          <p:cNvPr id="49" name="文字方塊 48"/>
          <p:cNvSpPr txBox="1"/>
          <p:nvPr/>
        </p:nvSpPr>
        <p:spPr>
          <a:xfrm>
            <a:off x="6732240" y="4442397"/>
            <a:ext cx="1965010"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競賽辦理</a:t>
            </a:r>
          </a:p>
        </p:txBody>
      </p:sp>
      <p:sp>
        <p:nvSpPr>
          <p:cNvPr id="50" name="文字方塊 49"/>
          <p:cNvSpPr txBox="1"/>
          <p:nvPr/>
        </p:nvSpPr>
        <p:spPr>
          <a:xfrm>
            <a:off x="6741904" y="722909"/>
            <a:ext cx="1965010"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師生研究</a:t>
            </a:r>
          </a:p>
        </p:txBody>
      </p:sp>
      <p:sp>
        <p:nvSpPr>
          <p:cNvPr id="34" name="手繪多邊形 33">
            <a:hlinkClick r:id="rId21" action="ppaction://hlinksldjump"/>
          </p:cNvPr>
          <p:cNvSpPr/>
          <p:nvPr/>
        </p:nvSpPr>
        <p:spPr>
          <a:xfrm>
            <a:off x="560896" y="5157192"/>
            <a:ext cx="1687221" cy="639366"/>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教師專業社群</a:t>
            </a:r>
          </a:p>
        </p:txBody>
      </p:sp>
      <p:sp>
        <p:nvSpPr>
          <p:cNvPr id="38" name="文字方塊 37">
            <a:hlinkClick r:id="rId22" action="ppaction://hlinksldjump"/>
          </p:cNvPr>
          <p:cNvSpPr txBox="1"/>
          <p:nvPr/>
        </p:nvSpPr>
        <p:spPr>
          <a:xfrm>
            <a:off x="2215809" y="6267943"/>
            <a:ext cx="1534926" cy="338554"/>
          </a:xfrm>
          <a:prstGeom prst="rect">
            <a:avLst/>
          </a:prstGeom>
          <a:noFill/>
        </p:spPr>
        <p:txBody>
          <a:bodyPr wrap="square" rtlCol="0">
            <a:spAutoFit/>
          </a:bodyPr>
          <a:lstStyle/>
          <a:p>
            <a:pPr algn="ctr"/>
            <a:r>
              <a:rPr lang="zh-TW" altLang="en-US" sz="1600" b="1" dirty="0">
                <a:solidFill>
                  <a:schemeClr val="tx1">
                    <a:lumMod val="50000"/>
                    <a:lumOff val="50000"/>
                  </a:schemeClr>
                </a:solidFill>
                <a:latin typeface="標楷體" panose="03000509000000000000" pitchFamily="65" charset="-120"/>
                <a:ea typeface="標楷體" panose="03000509000000000000" pitchFamily="65" charset="-120"/>
              </a:rPr>
              <a:t>∣空間與設備</a:t>
            </a:r>
            <a:endParaRPr lang="en-US" altLang="zh-TW" sz="1600" b="1" dirty="0">
              <a:solidFill>
                <a:schemeClr val="tx1">
                  <a:lumMod val="50000"/>
                  <a:lumOff val="50000"/>
                </a:schemeClr>
              </a:solidFill>
              <a:latin typeface="標楷體" panose="03000509000000000000" pitchFamily="65" charset="-120"/>
              <a:ea typeface="標楷體" panose="03000509000000000000" pitchFamily="65" charset="-120"/>
            </a:endParaRPr>
          </a:p>
        </p:txBody>
      </p:sp>
      <p:sp>
        <p:nvSpPr>
          <p:cNvPr id="39" name="文字方塊 38">
            <a:hlinkClick r:id="rId23" action="ppaction://hlinksldjump"/>
          </p:cNvPr>
          <p:cNvSpPr txBox="1"/>
          <p:nvPr/>
        </p:nvSpPr>
        <p:spPr>
          <a:xfrm>
            <a:off x="1043608" y="6258798"/>
            <a:ext cx="1436590" cy="338554"/>
          </a:xfrm>
          <a:prstGeom prst="rect">
            <a:avLst/>
          </a:prstGeom>
          <a:noFill/>
        </p:spPr>
        <p:txBody>
          <a:bodyPr wrap="square" rtlCol="0">
            <a:spAutoFit/>
          </a:bodyPr>
          <a:lstStyle/>
          <a:p>
            <a:pPr algn="ctr"/>
            <a:r>
              <a:rPr lang="zh-TW" altLang="en-US" sz="1600" b="1" dirty="0">
                <a:solidFill>
                  <a:schemeClr val="tx1">
                    <a:lumMod val="50000"/>
                    <a:lumOff val="50000"/>
                  </a:schemeClr>
                </a:solidFill>
                <a:latin typeface="標楷體" panose="03000509000000000000" pitchFamily="65" charset="-120"/>
                <a:ea typeface="標楷體" panose="03000509000000000000" pitchFamily="65" charset="-120"/>
              </a:rPr>
              <a:t>申請注意事項</a:t>
            </a:r>
            <a:endParaRPr lang="en-US" altLang="zh-TW" sz="1600" b="1" dirty="0">
              <a:solidFill>
                <a:schemeClr val="tx1">
                  <a:lumMod val="50000"/>
                  <a:lumOff val="50000"/>
                </a:schemeClr>
              </a:solidFill>
              <a:latin typeface="標楷體" panose="03000509000000000000" pitchFamily="65" charset="-120"/>
              <a:ea typeface="標楷體" panose="03000509000000000000" pitchFamily="65" charset="-120"/>
            </a:endParaRPr>
          </a:p>
        </p:txBody>
      </p:sp>
      <p:sp>
        <p:nvSpPr>
          <p:cNvPr id="43" name="Google Shape;489;p39">
            <a:hlinkClick r:id="rId24" action="ppaction://hlinksldjump"/>
          </p:cNvPr>
          <p:cNvSpPr/>
          <p:nvPr/>
        </p:nvSpPr>
        <p:spPr>
          <a:xfrm>
            <a:off x="320884" y="6309320"/>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27536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ppt_y</p:attrName>
                                        </p:attrNameLst>
                                      </p:cBhvr>
                                      <p:tavLst>
                                        <p:tav tm="0">
                                          <p:val>
                                            <p:strVal val="#ppt_y-#ppt_h*1.125000"/>
                                          </p:val>
                                        </p:tav>
                                        <p:tav tm="100000">
                                          <p:val>
                                            <p:strVal val="#ppt_y"/>
                                          </p:val>
                                        </p:tav>
                                      </p:tavLst>
                                    </p:anim>
                                    <p:animEffect transition="in" filter="wipe(down)">
                                      <p:cBhvr>
                                        <p:cTn id="8" dur="500"/>
                                        <p:tgtEl>
                                          <p:spTgt spid="35"/>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down)">
                                      <p:cBhvr>
                                        <p:cTn id="16" dur="500"/>
                                        <p:tgtEl>
                                          <p:spTgt spid="10"/>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down)">
                                      <p:cBhvr>
                                        <p:cTn id="20" dur="500"/>
                                        <p:tgtEl>
                                          <p:spTgt spid="12"/>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down)">
                                      <p:cBhvr>
                                        <p:cTn id="24" dur="500"/>
                                        <p:tgtEl>
                                          <p:spTgt spid="11"/>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p:tgtEl>
                                          <p:spTgt spid="34"/>
                                        </p:tgtEl>
                                        <p:attrNameLst>
                                          <p:attrName>ppt_y</p:attrName>
                                        </p:attrNameLst>
                                      </p:cBhvr>
                                      <p:tavLst>
                                        <p:tav tm="0">
                                          <p:val>
                                            <p:strVal val="#ppt_y-#ppt_h*1.125000"/>
                                          </p:val>
                                        </p:tav>
                                        <p:tav tm="100000">
                                          <p:val>
                                            <p:strVal val="#ppt_y"/>
                                          </p:val>
                                        </p:tav>
                                      </p:tavLst>
                                    </p:anim>
                                    <p:animEffect transition="in" filter="wipe(down)">
                                      <p:cBhvr>
                                        <p:cTn id="28" dur="500"/>
                                        <p:tgtEl>
                                          <p:spTgt spid="34"/>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ppt_y</p:attrName>
                                        </p:attrNameLst>
                                      </p:cBhvr>
                                      <p:tavLst>
                                        <p:tav tm="0">
                                          <p:val>
                                            <p:strVal val="#ppt_y-#ppt_h*1.125000"/>
                                          </p:val>
                                        </p:tav>
                                        <p:tav tm="100000">
                                          <p:val>
                                            <p:strVal val="#ppt_y"/>
                                          </p:val>
                                        </p:tav>
                                      </p:tavLst>
                                    </p:anim>
                                    <p:animEffect transition="in" filter="wipe(down)">
                                      <p:cBhvr>
                                        <p:cTn id="32" dur="500"/>
                                        <p:tgtEl>
                                          <p:spTgt spid="18"/>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p:tgtEl>
                                          <p:spTgt spid="36"/>
                                        </p:tgtEl>
                                        <p:attrNameLst>
                                          <p:attrName>ppt_y</p:attrName>
                                        </p:attrNameLst>
                                      </p:cBhvr>
                                      <p:tavLst>
                                        <p:tav tm="0">
                                          <p:val>
                                            <p:strVal val="#ppt_y-#ppt_h*1.125000"/>
                                          </p:val>
                                        </p:tav>
                                        <p:tav tm="100000">
                                          <p:val>
                                            <p:strVal val="#ppt_y"/>
                                          </p:val>
                                        </p:tav>
                                      </p:tavLst>
                                    </p:anim>
                                    <p:animEffect transition="in" filter="wipe(down)">
                                      <p:cBhvr>
                                        <p:cTn id="36" dur="500"/>
                                        <p:tgtEl>
                                          <p:spTgt spid="36"/>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p:tgtEl>
                                          <p:spTgt spid="40"/>
                                        </p:tgtEl>
                                        <p:attrNameLst>
                                          <p:attrName>ppt_y</p:attrName>
                                        </p:attrNameLst>
                                      </p:cBhvr>
                                      <p:tavLst>
                                        <p:tav tm="0">
                                          <p:val>
                                            <p:strVal val="#ppt_y-#ppt_h*1.125000"/>
                                          </p:val>
                                        </p:tav>
                                        <p:tav tm="100000">
                                          <p:val>
                                            <p:strVal val="#ppt_y"/>
                                          </p:val>
                                        </p:tav>
                                      </p:tavLst>
                                    </p:anim>
                                    <p:animEffect transition="in" filter="wipe(down)">
                                      <p:cBhvr>
                                        <p:cTn id="40" dur="500"/>
                                        <p:tgtEl>
                                          <p:spTgt spid="40"/>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p:tgtEl>
                                          <p:spTgt spid="44"/>
                                        </p:tgtEl>
                                        <p:attrNameLst>
                                          <p:attrName>ppt_y</p:attrName>
                                        </p:attrNameLst>
                                      </p:cBhvr>
                                      <p:tavLst>
                                        <p:tav tm="0">
                                          <p:val>
                                            <p:strVal val="#ppt_y-#ppt_h*1.125000"/>
                                          </p:val>
                                        </p:tav>
                                        <p:tav tm="100000">
                                          <p:val>
                                            <p:strVal val="#ppt_y"/>
                                          </p:val>
                                        </p:tav>
                                      </p:tavLst>
                                    </p:anim>
                                    <p:animEffect transition="in" filter="wipe(down)">
                                      <p:cBhvr>
                                        <p:cTn id="44" dur="500"/>
                                        <p:tgtEl>
                                          <p:spTgt spid="44"/>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p:tgtEl>
                                          <p:spTgt spid="45"/>
                                        </p:tgtEl>
                                        <p:attrNameLst>
                                          <p:attrName>ppt_y</p:attrName>
                                        </p:attrNameLst>
                                      </p:cBhvr>
                                      <p:tavLst>
                                        <p:tav tm="0">
                                          <p:val>
                                            <p:strVal val="#ppt_y-#ppt_h*1.125000"/>
                                          </p:val>
                                        </p:tav>
                                        <p:tav tm="100000">
                                          <p:val>
                                            <p:strVal val="#ppt_y"/>
                                          </p:val>
                                        </p:tav>
                                      </p:tavLst>
                                    </p:anim>
                                    <p:animEffect transition="in" filter="wipe(down)">
                                      <p:cBhvr>
                                        <p:cTn id="48" dur="500"/>
                                        <p:tgtEl>
                                          <p:spTgt spid="45"/>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p:tgtEl>
                                          <p:spTgt spid="46"/>
                                        </p:tgtEl>
                                        <p:attrNameLst>
                                          <p:attrName>ppt_y</p:attrName>
                                        </p:attrNameLst>
                                      </p:cBhvr>
                                      <p:tavLst>
                                        <p:tav tm="0">
                                          <p:val>
                                            <p:strVal val="#ppt_y-#ppt_h*1.125000"/>
                                          </p:val>
                                        </p:tav>
                                        <p:tav tm="100000">
                                          <p:val>
                                            <p:strVal val="#ppt_y"/>
                                          </p:val>
                                        </p:tav>
                                      </p:tavLst>
                                    </p:anim>
                                    <p:animEffect transition="in" filter="wipe(down)">
                                      <p:cBhvr>
                                        <p:cTn id="52" dur="500"/>
                                        <p:tgtEl>
                                          <p:spTgt spid="46"/>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p:tgtEl>
                                          <p:spTgt spid="47"/>
                                        </p:tgtEl>
                                        <p:attrNameLst>
                                          <p:attrName>ppt_y</p:attrName>
                                        </p:attrNameLst>
                                      </p:cBhvr>
                                      <p:tavLst>
                                        <p:tav tm="0">
                                          <p:val>
                                            <p:strVal val="#ppt_y-#ppt_h*1.125000"/>
                                          </p:val>
                                        </p:tav>
                                        <p:tav tm="100000">
                                          <p:val>
                                            <p:strVal val="#ppt_y"/>
                                          </p:val>
                                        </p:tav>
                                      </p:tavLst>
                                    </p:anim>
                                    <p:animEffect transition="in" filter="wipe(down)">
                                      <p:cBhvr>
                                        <p:cTn id="56" dur="500"/>
                                        <p:tgtEl>
                                          <p:spTgt spid="47"/>
                                        </p:tgtEl>
                                      </p:cBhvr>
                                    </p:animEffect>
                                  </p:childTnLst>
                                </p:cTn>
                              </p:par>
                              <p:par>
                                <p:cTn id="57" presetID="12" presetClass="entr" presetSubtype="1"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additive="base">
                                        <p:cTn id="59" dur="500"/>
                                        <p:tgtEl>
                                          <p:spTgt spid="48"/>
                                        </p:tgtEl>
                                        <p:attrNameLst>
                                          <p:attrName>ppt_y</p:attrName>
                                        </p:attrNameLst>
                                      </p:cBhvr>
                                      <p:tavLst>
                                        <p:tav tm="0">
                                          <p:val>
                                            <p:strVal val="#ppt_y-#ppt_h*1.125000"/>
                                          </p:val>
                                        </p:tav>
                                        <p:tav tm="100000">
                                          <p:val>
                                            <p:strVal val="#ppt_y"/>
                                          </p:val>
                                        </p:tav>
                                      </p:tavLst>
                                    </p:anim>
                                    <p:animEffect transition="in" filter="wipe(down)">
                                      <p:cBhvr>
                                        <p:cTn id="60" dur="500"/>
                                        <p:tgtEl>
                                          <p:spTgt spid="48"/>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p:tgtEl>
                                          <p:spTgt spid="15"/>
                                        </p:tgtEl>
                                        <p:attrNameLst>
                                          <p:attrName>ppt_y</p:attrName>
                                        </p:attrNameLst>
                                      </p:cBhvr>
                                      <p:tavLst>
                                        <p:tav tm="0">
                                          <p:val>
                                            <p:strVal val="#ppt_y-#ppt_h*1.125000"/>
                                          </p:val>
                                        </p:tav>
                                        <p:tav tm="100000">
                                          <p:val>
                                            <p:strVal val="#ppt_y"/>
                                          </p:val>
                                        </p:tav>
                                      </p:tavLst>
                                    </p:anim>
                                    <p:animEffect transition="in" filter="wipe(down)">
                                      <p:cBhvr>
                                        <p:cTn id="64" dur="500"/>
                                        <p:tgtEl>
                                          <p:spTgt spid="15"/>
                                        </p:tgtEl>
                                      </p:cBhvr>
                                    </p:animEffect>
                                  </p:childTnLst>
                                </p:cTn>
                              </p:par>
                              <p:par>
                                <p:cTn id="65" presetID="12" presetClass="entr" presetSubtype="1"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p:tgtEl>
                                          <p:spTgt spid="16"/>
                                        </p:tgtEl>
                                        <p:attrNameLst>
                                          <p:attrName>ppt_y</p:attrName>
                                        </p:attrNameLst>
                                      </p:cBhvr>
                                      <p:tavLst>
                                        <p:tav tm="0">
                                          <p:val>
                                            <p:strVal val="#ppt_y-#ppt_h*1.125000"/>
                                          </p:val>
                                        </p:tav>
                                        <p:tav tm="100000">
                                          <p:val>
                                            <p:strVal val="#ppt_y"/>
                                          </p:val>
                                        </p:tav>
                                      </p:tavLst>
                                    </p:anim>
                                    <p:animEffect transition="in" filter="wipe(down)">
                                      <p:cBhvr>
                                        <p:cTn id="68" dur="500"/>
                                        <p:tgtEl>
                                          <p:spTgt spid="16"/>
                                        </p:tgtEl>
                                      </p:cBhvr>
                                    </p:animEffect>
                                  </p:childTnLst>
                                </p:cTn>
                              </p:par>
                              <p:par>
                                <p:cTn id="69" presetID="12" presetClass="entr" presetSubtype="1"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p:tgtEl>
                                          <p:spTgt spid="26"/>
                                        </p:tgtEl>
                                        <p:attrNameLst>
                                          <p:attrName>ppt_y</p:attrName>
                                        </p:attrNameLst>
                                      </p:cBhvr>
                                      <p:tavLst>
                                        <p:tav tm="0">
                                          <p:val>
                                            <p:strVal val="#ppt_y-#ppt_h*1.125000"/>
                                          </p:val>
                                        </p:tav>
                                        <p:tav tm="100000">
                                          <p:val>
                                            <p:strVal val="#ppt_y"/>
                                          </p:val>
                                        </p:tav>
                                      </p:tavLst>
                                    </p:anim>
                                    <p:animEffect transition="in" filter="wipe(down)">
                                      <p:cBhvr>
                                        <p:cTn id="72" dur="500"/>
                                        <p:tgtEl>
                                          <p:spTgt spid="26"/>
                                        </p:tgtEl>
                                      </p:cBhvr>
                                    </p:animEffect>
                                  </p:childTnLst>
                                </p:cTn>
                              </p:par>
                              <p:par>
                                <p:cTn id="73" presetID="12" presetClass="entr" presetSubtype="1"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p:tgtEl>
                                          <p:spTgt spid="27"/>
                                        </p:tgtEl>
                                        <p:attrNameLst>
                                          <p:attrName>ppt_y</p:attrName>
                                        </p:attrNameLst>
                                      </p:cBhvr>
                                      <p:tavLst>
                                        <p:tav tm="0">
                                          <p:val>
                                            <p:strVal val="#ppt_y-#ppt_h*1.125000"/>
                                          </p:val>
                                        </p:tav>
                                        <p:tav tm="100000">
                                          <p:val>
                                            <p:strVal val="#ppt_y"/>
                                          </p:val>
                                        </p:tav>
                                      </p:tavLst>
                                    </p:anim>
                                    <p:animEffect transition="in" filter="wipe(down)">
                                      <p:cBhvr>
                                        <p:cTn id="76" dur="500"/>
                                        <p:tgtEl>
                                          <p:spTgt spid="27"/>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p:tgtEl>
                                          <p:spTgt spid="22"/>
                                        </p:tgtEl>
                                        <p:attrNameLst>
                                          <p:attrName>ppt_y</p:attrName>
                                        </p:attrNameLst>
                                      </p:cBhvr>
                                      <p:tavLst>
                                        <p:tav tm="0">
                                          <p:val>
                                            <p:strVal val="#ppt_y-#ppt_h*1.125000"/>
                                          </p:val>
                                        </p:tav>
                                        <p:tav tm="100000">
                                          <p:val>
                                            <p:strVal val="#ppt_y"/>
                                          </p:val>
                                        </p:tav>
                                      </p:tavLst>
                                    </p:anim>
                                    <p:animEffect transition="in" filter="wipe(down)">
                                      <p:cBhvr>
                                        <p:cTn id="80" dur="500"/>
                                        <p:tgtEl>
                                          <p:spTgt spid="22"/>
                                        </p:tgtEl>
                                      </p:cBhvr>
                                    </p:animEffect>
                                  </p:childTnLst>
                                </p:cTn>
                              </p:par>
                              <p:par>
                                <p:cTn id="81" presetID="2" presetClass="entr" presetSubtype="4"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500" fill="hold"/>
                                        <p:tgtEl>
                                          <p:spTgt spid="38"/>
                                        </p:tgtEl>
                                        <p:attrNameLst>
                                          <p:attrName>ppt_x</p:attrName>
                                        </p:attrNameLst>
                                      </p:cBhvr>
                                      <p:tavLst>
                                        <p:tav tm="0">
                                          <p:val>
                                            <p:strVal val="#ppt_x"/>
                                          </p:val>
                                        </p:tav>
                                        <p:tav tm="100000">
                                          <p:val>
                                            <p:strVal val="#ppt_x"/>
                                          </p:val>
                                        </p:tav>
                                      </p:tavLst>
                                    </p:anim>
                                    <p:anim calcmode="lin" valueType="num">
                                      <p:cBhvr additive="base">
                                        <p:cTn id="84" dur="500" fill="hold"/>
                                        <p:tgtEl>
                                          <p:spTgt spid="3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additive="base">
                                        <p:cTn id="87" dur="500" fill="hold"/>
                                        <p:tgtEl>
                                          <p:spTgt spid="39"/>
                                        </p:tgtEl>
                                        <p:attrNameLst>
                                          <p:attrName>ppt_x</p:attrName>
                                        </p:attrNameLst>
                                      </p:cBhvr>
                                      <p:tavLst>
                                        <p:tav tm="0">
                                          <p:val>
                                            <p:strVal val="#ppt_x"/>
                                          </p:val>
                                        </p:tav>
                                        <p:tav tm="100000">
                                          <p:val>
                                            <p:strVal val="#ppt_x"/>
                                          </p:val>
                                        </p:tav>
                                      </p:tavLst>
                                    </p:anim>
                                    <p:anim calcmode="lin" valueType="num">
                                      <p:cBhvr additive="base">
                                        <p:cTn id="8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animBg="1"/>
      <p:bldP spid="16" grpId="0" animBg="1"/>
      <p:bldP spid="18" grpId="0" animBg="1"/>
      <p:bldP spid="22" grpId="0" animBg="1"/>
      <p:bldP spid="26" grpId="0" animBg="1"/>
      <p:bldP spid="27" grpId="0" animBg="1"/>
      <p:bldP spid="35" grpId="0" animBg="1"/>
      <p:bldP spid="36" grpId="0" animBg="1"/>
      <p:bldP spid="40" grpId="0" animBg="1"/>
      <p:bldP spid="44" grpId="0" animBg="1"/>
      <p:bldP spid="45" grpId="0" animBg="1"/>
      <p:bldP spid="46" grpId="0" animBg="1"/>
      <p:bldP spid="47" grpId="0" animBg="1"/>
      <p:bldP spid="48" grpId="0" animBg="1"/>
      <p:bldP spid="34" grpId="0" animBg="1"/>
      <p:bldP spid="38" grpId="0"/>
      <p:bldP spid="3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218938090"/>
              </p:ext>
            </p:extLst>
          </p:nvPr>
        </p:nvGraphicFramePr>
        <p:xfrm>
          <a:off x="467544" y="1138664"/>
          <a:ext cx="8229600" cy="3880784"/>
        </p:xfrm>
        <a:graphic>
          <a:graphicData uri="http://schemas.openxmlformats.org/drawingml/2006/table">
            <a:tbl>
              <a:tblPr firstRow="1" bandRow="1">
                <a:tableStyleId>{073A0DAA-6AF3-43AB-8588-CEC1D06C72B9}</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70840">
                <a:tc>
                  <a:txBody>
                    <a:bodyPr/>
                    <a:lstStyle/>
                    <a:p>
                      <a:r>
                        <a:rPr lang="zh-TW" altLang="en-US" dirty="0" smtClean="0"/>
                        <a:t>計畫類別</a:t>
                      </a:r>
                      <a:endParaRPr lang="zh-TW" altLang="en-US" dirty="0"/>
                    </a:p>
                  </a:txBody>
                  <a:tcPr/>
                </a:tc>
                <a:tc>
                  <a:txBody>
                    <a:bodyPr/>
                    <a:lstStyle/>
                    <a:p>
                      <a:r>
                        <a:rPr lang="zh-TW" altLang="en-US" dirty="0" smtClean="0"/>
                        <a:t>師生研究</a:t>
                      </a:r>
                      <a:endParaRPr lang="zh-TW" altLang="en-US" dirty="0"/>
                    </a:p>
                  </a:txBody>
                  <a:tcPr/>
                </a:tc>
                <a:extLst>
                  <a:ext uri="{0D108BD9-81ED-4DB2-BD59-A6C34878D82A}">
                    <a16:rowId xmlns:a16="http://schemas.microsoft.com/office/drawing/2014/main" val="319405675"/>
                  </a:ext>
                </a:extLst>
              </a:tr>
              <a:tr h="370840">
                <a:tc>
                  <a:txBody>
                    <a:bodyPr/>
                    <a:lstStyle/>
                    <a:p>
                      <a:r>
                        <a:rPr lang="zh-TW" altLang="en-US" dirty="0" smtClean="0"/>
                        <a:t>計畫名稱</a:t>
                      </a:r>
                      <a:endParaRPr lang="zh-TW" altLang="en-US" dirty="0"/>
                    </a:p>
                  </a:txBody>
                  <a:tcPr/>
                </a:tc>
                <a:tc>
                  <a:txBody>
                    <a:bodyPr/>
                    <a:lstStyle/>
                    <a:p>
                      <a:r>
                        <a:rPr lang="zh-TW" altLang="en-US" dirty="0" smtClean="0"/>
                        <a:t>高中職創新專題指導計畫</a:t>
                      </a:r>
                      <a:endParaRPr lang="zh-TW" altLang="en-US" dirty="0"/>
                    </a:p>
                  </a:txBody>
                  <a:tcPr/>
                </a:tc>
                <a:extLst>
                  <a:ext uri="{0D108BD9-81ED-4DB2-BD59-A6C34878D82A}">
                    <a16:rowId xmlns:a16="http://schemas.microsoft.com/office/drawing/2014/main" val="747342522"/>
                  </a:ext>
                </a:extLst>
              </a:tr>
              <a:tr h="1620664">
                <a:tc>
                  <a:txBody>
                    <a:bodyPr/>
                    <a:lstStyle/>
                    <a:p>
                      <a:r>
                        <a:rPr lang="zh-TW" altLang="en-US" dirty="0" smtClean="0"/>
                        <a:t>計畫目的</a:t>
                      </a:r>
                      <a:endParaRPr lang="zh-TW" altLang="en-US" dirty="0"/>
                    </a:p>
                  </a:txBody>
                  <a:tcPr/>
                </a:tc>
                <a:tc>
                  <a:txBody>
                    <a:bodyPr/>
                    <a:lstStyle/>
                    <a:p>
                      <a:pPr>
                        <a:lnSpc>
                          <a:spcPts val="2300"/>
                        </a:lnSpc>
                        <a:spcBef>
                          <a:spcPts val="0"/>
                        </a:spcBef>
                      </a:pPr>
                      <a:r>
                        <a:rPr lang="zh-TW" altLang="en-US" sz="1800" kern="1200" dirty="0" smtClean="0">
                          <a:effectLst/>
                        </a:rPr>
                        <a:t>鼓勵本校教師積極參與社會實踐，秉持「教育深耕，在地關懷」精神，由本校教師主動連結區域學校資源，指導高中職生參與創意專題競賽活動，將課堂所學的知識與實務結合，發展整合性的邏輯思考能力，增進專題製作能力，以提升專題製作或小論文寫作品質，並藉此促進大專院校與高中職學校之交流互動。</a:t>
                      </a:r>
                      <a:endParaRPr lang="zh-TW" altLang="en-US" dirty="0"/>
                    </a:p>
                  </a:txBody>
                  <a:tcPr/>
                </a:tc>
                <a:extLst>
                  <a:ext uri="{0D108BD9-81ED-4DB2-BD59-A6C34878D82A}">
                    <a16:rowId xmlns:a16="http://schemas.microsoft.com/office/drawing/2014/main" val="1872330513"/>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申請對象</a:t>
                      </a:r>
                    </a:p>
                  </a:txBody>
                  <a:tcPr/>
                </a:tc>
                <a:tc>
                  <a:txBody>
                    <a:bodyPr/>
                    <a:lstStyle/>
                    <a:p>
                      <a:r>
                        <a:rPr lang="zh-TW" altLang="en-US" sz="1800" kern="1200" dirty="0" smtClean="0">
                          <a:effectLst/>
                        </a:rPr>
                        <a:t>教師</a:t>
                      </a:r>
                      <a:endParaRPr lang="zh-TW" altLang="en-US" dirty="0"/>
                    </a:p>
                  </a:txBody>
                  <a:tcPr/>
                </a:tc>
                <a:extLst>
                  <a:ext uri="{0D108BD9-81ED-4DB2-BD59-A6C34878D82A}">
                    <a16:rowId xmlns:a16="http://schemas.microsoft.com/office/drawing/2014/main" val="807780841"/>
                  </a:ext>
                </a:extLst>
              </a:tr>
              <a:tr h="396000">
                <a:tc>
                  <a:txBody>
                    <a:bodyPr/>
                    <a:lstStyle/>
                    <a:p>
                      <a:r>
                        <a:rPr lang="zh-TW" altLang="en-US" dirty="0" smtClean="0"/>
                        <a:t>經費補助</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上限</a:t>
                      </a:r>
                      <a:r>
                        <a:rPr lang="en-US" altLang="zh-TW" dirty="0" smtClean="0"/>
                        <a:t>3</a:t>
                      </a:r>
                      <a:r>
                        <a:rPr lang="zh-TW" altLang="en-US" dirty="0" smtClean="0"/>
                        <a:t>萬元</a:t>
                      </a:r>
                      <a:r>
                        <a:rPr lang="en-US" altLang="zh-TW" dirty="0" smtClean="0"/>
                        <a:t>(</a:t>
                      </a:r>
                      <a:r>
                        <a:rPr lang="zh-TW" altLang="zh-TW" sz="1800" kern="1200" dirty="0" smtClean="0">
                          <a:solidFill>
                            <a:schemeClr val="dk1"/>
                          </a:solidFill>
                          <a:effectLst/>
                          <a:latin typeface="+mn-lt"/>
                          <a:ea typeface="+mn-ea"/>
                          <a:cs typeface="+mn-cs"/>
                        </a:rPr>
                        <a:t>實際金額依審查結果核支</a:t>
                      </a:r>
                      <a:r>
                        <a:rPr lang="en-US" altLang="zh-TW" sz="1800" kern="1200" dirty="0" smtClean="0">
                          <a:solidFill>
                            <a:schemeClr val="dk1"/>
                          </a:solidFill>
                          <a:effectLst/>
                          <a:latin typeface="+mn-lt"/>
                          <a:ea typeface="+mn-ea"/>
                          <a:cs typeface="+mn-cs"/>
                        </a:rPr>
                        <a:t>)</a:t>
                      </a:r>
                      <a:endParaRPr lang="zh-TW" altLang="en-US" dirty="0" smtClean="0"/>
                    </a:p>
                  </a:txBody>
                  <a:tcPr/>
                </a:tc>
                <a:extLst>
                  <a:ext uri="{0D108BD9-81ED-4DB2-BD59-A6C34878D82A}">
                    <a16:rowId xmlns:a16="http://schemas.microsoft.com/office/drawing/2014/main" val="150003542"/>
                  </a:ext>
                </a:extLst>
              </a:tr>
              <a:tr h="370840">
                <a:tc>
                  <a:txBody>
                    <a:bodyPr/>
                    <a:lstStyle/>
                    <a:p>
                      <a:r>
                        <a:rPr lang="zh-TW" altLang="en-US" dirty="0" smtClean="0"/>
                        <a:t>補助項目</a:t>
                      </a:r>
                      <a:endParaRPr lang="zh-TW" altLang="en-US" dirty="0"/>
                    </a:p>
                  </a:txBody>
                  <a:tcPr/>
                </a:tc>
                <a:tc>
                  <a:txBody>
                    <a:bodyPr/>
                    <a:lstStyle/>
                    <a:p>
                      <a:pPr>
                        <a:lnSpc>
                          <a:spcPts val="2500"/>
                        </a:lnSpc>
                      </a:pPr>
                      <a:r>
                        <a:rPr lang="zh-TW" altLang="en-US" sz="1800" kern="1200" dirty="0" smtClean="0">
                          <a:effectLst/>
                        </a:rPr>
                        <a:t>印刷費、國內旅費、短程車資、運費、膳宿費、工讀費、雜支、教學材料費、講座鐘點費</a:t>
                      </a:r>
                      <a:r>
                        <a:rPr lang="en-US" altLang="zh-TW" sz="1800" kern="1200" dirty="0" smtClean="0">
                          <a:effectLst/>
                        </a:rPr>
                        <a:t>/</a:t>
                      </a:r>
                      <a:r>
                        <a:rPr lang="zh-TW" altLang="en-US" sz="1800" kern="1200" dirty="0" smtClean="0">
                          <a:effectLst/>
                        </a:rPr>
                        <a:t>授課鐘點費</a:t>
                      </a:r>
                      <a:endParaRPr lang="zh-TW" altLang="en-US" dirty="0"/>
                    </a:p>
                  </a:txBody>
                  <a:tcPr/>
                </a:tc>
                <a:extLst>
                  <a:ext uri="{0D108BD9-81ED-4DB2-BD59-A6C34878D82A}">
                    <a16:rowId xmlns:a16="http://schemas.microsoft.com/office/drawing/2014/main" val="2099592374"/>
                  </a:ext>
                </a:extLst>
              </a:tr>
            </a:tbl>
          </a:graphicData>
        </a:graphic>
      </p:graphicFrame>
      <p:sp>
        <p:nvSpPr>
          <p:cNvPr id="5" name="標題 1"/>
          <p:cNvSpPr>
            <a:spLocks noGrp="1"/>
          </p:cNvSpPr>
          <p:nvPr>
            <p:ph type="title"/>
          </p:nvPr>
        </p:nvSpPr>
        <p:spPr>
          <a:xfrm>
            <a:off x="467544" y="260648"/>
            <a:ext cx="5770984" cy="706090"/>
          </a:xfrm>
        </p:spPr>
        <p:txBody>
          <a:bodyPr>
            <a:noAutofit/>
          </a:bodyPr>
          <a:lstStyle/>
          <a:p>
            <a:pPr algn="l"/>
            <a:r>
              <a:rPr lang="zh-TW" altLang="en-US" sz="3600" b="1" dirty="0"/>
              <a:t>高中職創新專題指導計畫</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39</a:t>
            </a:fld>
            <a:endParaRPr lang="zh-TW" altLang="en-US"/>
          </a:p>
        </p:txBody>
      </p:sp>
      <p:grpSp>
        <p:nvGrpSpPr>
          <p:cNvPr id="7" name="群組 6"/>
          <p:cNvGrpSpPr/>
          <p:nvPr/>
        </p:nvGrpSpPr>
        <p:grpSpPr>
          <a:xfrm>
            <a:off x="467544" y="5949280"/>
            <a:ext cx="802431" cy="680104"/>
            <a:chOff x="467544" y="5949280"/>
            <a:chExt cx="802431" cy="680104"/>
          </a:xfrm>
        </p:grpSpPr>
        <p:sp>
          <p:nvSpPr>
            <p:cNvPr id="9" name="文字方塊 8"/>
            <p:cNvSpPr txBox="1"/>
            <p:nvPr/>
          </p:nvSpPr>
          <p:spPr>
            <a:xfrm>
              <a:off x="467544" y="6165304"/>
              <a:ext cx="802431" cy="276999"/>
            </a:xfrm>
            <a:prstGeom prst="rect">
              <a:avLst/>
            </a:prstGeom>
            <a:noFill/>
            <a:ln>
              <a:noFill/>
            </a:ln>
          </p:spPr>
          <p:txBody>
            <a:bodyPr wrap="square" rtlCol="0">
              <a:spAutoFit/>
            </a:bodyPr>
            <a:lstStyle/>
            <a:p>
              <a:r>
                <a:rPr lang="zh-TW" altLang="en-US" sz="1200" b="1" dirty="0" smtClean="0">
                  <a:solidFill>
                    <a:schemeClr val="bg1">
                      <a:lumMod val="50000"/>
                    </a:schemeClr>
                  </a:solidFill>
                  <a:latin typeface="微軟正黑體" panose="020B0604030504040204" pitchFamily="34" charset="-120"/>
                  <a:ea typeface="微軟正黑體" panose="020B0604030504040204" pitchFamily="34" charset="-120"/>
                </a:rPr>
                <a:t>注意事</a:t>
              </a:r>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項</a:t>
              </a:r>
            </a:p>
          </p:txBody>
        </p:sp>
        <p:sp>
          <p:nvSpPr>
            <p:cNvPr id="10" name="橢圓形圖說文字 9"/>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616900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411845566"/>
              </p:ext>
            </p:extLst>
          </p:nvPr>
        </p:nvGraphicFramePr>
        <p:xfrm>
          <a:off x="467544" y="1124744"/>
          <a:ext cx="8229600" cy="3312160"/>
        </p:xfrm>
        <a:graphic>
          <a:graphicData uri="http://schemas.openxmlformats.org/drawingml/2006/table">
            <a:tbl>
              <a:tblPr firstRow="1" bandRow="1">
                <a:tableStyleId>{5C22544A-7EE6-4342-B048-85BDC9FD1C3A}</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70840">
                <a:tc>
                  <a:txBody>
                    <a:bodyPr/>
                    <a:lstStyle/>
                    <a:p>
                      <a:r>
                        <a:rPr lang="zh-TW" altLang="en-US" dirty="0" smtClean="0"/>
                        <a:t>計畫類別</a:t>
                      </a:r>
                      <a:endParaRPr lang="zh-TW" altLang="en-US" dirty="0"/>
                    </a:p>
                  </a:txBody>
                  <a:tcPr/>
                </a:tc>
                <a:tc>
                  <a:txBody>
                    <a:bodyPr/>
                    <a:lstStyle/>
                    <a:p>
                      <a:r>
                        <a:rPr lang="zh-TW" altLang="en-US" dirty="0" smtClean="0"/>
                        <a:t>師生專業社群</a:t>
                      </a:r>
                      <a:endParaRPr lang="zh-TW" altLang="en-US" dirty="0"/>
                    </a:p>
                  </a:txBody>
                  <a:tcPr/>
                </a:tc>
                <a:extLst>
                  <a:ext uri="{0D108BD9-81ED-4DB2-BD59-A6C34878D82A}">
                    <a16:rowId xmlns:a16="http://schemas.microsoft.com/office/drawing/2014/main" val="319405675"/>
                  </a:ext>
                </a:extLst>
              </a:tr>
              <a:tr h="370840">
                <a:tc>
                  <a:txBody>
                    <a:bodyPr/>
                    <a:lstStyle/>
                    <a:p>
                      <a:r>
                        <a:rPr lang="zh-TW" altLang="en-US" dirty="0" smtClean="0"/>
                        <a:t>計畫名稱</a:t>
                      </a:r>
                      <a:endParaRPr lang="zh-TW" altLang="en-US" dirty="0"/>
                    </a:p>
                  </a:txBody>
                  <a:tcPr/>
                </a:tc>
                <a:tc>
                  <a:txBody>
                    <a:bodyPr/>
                    <a:lstStyle/>
                    <a:p>
                      <a:r>
                        <a:rPr lang="en-US" altLang="zh-TW" dirty="0" smtClean="0"/>
                        <a:t>PBL</a:t>
                      </a:r>
                      <a:r>
                        <a:rPr lang="zh-TW" altLang="en-US" dirty="0" smtClean="0"/>
                        <a:t>問題導向社群</a:t>
                      </a:r>
                      <a:endParaRPr lang="zh-TW" altLang="en-US" dirty="0"/>
                    </a:p>
                  </a:txBody>
                  <a:tcPr/>
                </a:tc>
                <a:extLst>
                  <a:ext uri="{0D108BD9-81ED-4DB2-BD59-A6C34878D82A}">
                    <a16:rowId xmlns:a16="http://schemas.microsoft.com/office/drawing/2014/main" val="747342522"/>
                  </a:ext>
                </a:extLst>
              </a:tr>
              <a:tr h="370840">
                <a:tc>
                  <a:txBody>
                    <a:bodyPr/>
                    <a:lstStyle/>
                    <a:p>
                      <a:r>
                        <a:rPr lang="zh-TW" altLang="en-US" dirty="0" smtClean="0"/>
                        <a:t>計畫目的</a:t>
                      </a:r>
                      <a:endParaRPr lang="zh-TW" altLang="en-US" dirty="0"/>
                    </a:p>
                  </a:txBody>
                  <a:tcPr/>
                </a:tc>
                <a:tc>
                  <a:txBody>
                    <a:bodyPr/>
                    <a:lstStyle/>
                    <a:p>
                      <a:r>
                        <a:rPr lang="zh-TW" altLang="zh-TW" sz="1800" kern="1200" dirty="0" smtClean="0">
                          <a:solidFill>
                            <a:schemeClr val="dk1"/>
                          </a:solidFill>
                          <a:effectLst/>
                          <a:latin typeface="+mn-lt"/>
                          <a:ea typeface="+mn-ea"/>
                          <a:cs typeface="+mn-cs"/>
                        </a:rPr>
                        <a:t>以問題驅動學生自主學習的教學模式，並以學習者為中心，採用小組學習的方式，運用真實問題引發小組學習，增進學習者自我學習動機，促進學生獨立學習與合作學習，藉學習過程發展解決問題之能力。</a:t>
                      </a:r>
                      <a:endParaRPr lang="zh-TW" altLang="en-US" dirty="0"/>
                    </a:p>
                  </a:txBody>
                  <a:tcPr/>
                </a:tc>
                <a:extLst>
                  <a:ext uri="{0D108BD9-81ED-4DB2-BD59-A6C34878D82A}">
                    <a16:rowId xmlns:a16="http://schemas.microsoft.com/office/drawing/2014/main" val="187233051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申請對象</a:t>
                      </a:r>
                    </a:p>
                  </a:txBody>
                  <a:tcPr/>
                </a:tc>
                <a:tc>
                  <a:txBody>
                    <a:bodyPr/>
                    <a:lstStyle/>
                    <a:p>
                      <a:r>
                        <a:rPr lang="zh-TW" altLang="en-US" sz="1800" b="0" i="0" kern="1200" dirty="0" smtClean="0">
                          <a:solidFill>
                            <a:schemeClr val="dk1"/>
                          </a:solidFill>
                          <a:effectLst/>
                          <a:latin typeface="+mn-lt"/>
                          <a:ea typeface="+mn-ea"/>
                          <a:cs typeface="+mn-cs"/>
                        </a:rPr>
                        <a:t>教師</a:t>
                      </a:r>
                      <a:endParaRPr lang="zh-TW" altLang="en-US" dirty="0"/>
                    </a:p>
                  </a:txBody>
                  <a:tcPr/>
                </a:tc>
                <a:extLst>
                  <a:ext uri="{0D108BD9-81ED-4DB2-BD59-A6C34878D82A}">
                    <a16:rowId xmlns:a16="http://schemas.microsoft.com/office/drawing/2014/main" val="807780841"/>
                  </a:ext>
                </a:extLst>
              </a:tr>
              <a:tr h="370840">
                <a:tc>
                  <a:txBody>
                    <a:bodyPr/>
                    <a:lstStyle/>
                    <a:p>
                      <a:r>
                        <a:rPr lang="zh-TW" altLang="en-US" dirty="0" smtClean="0"/>
                        <a:t>經費補助</a:t>
                      </a:r>
                      <a:endParaRPr lang="zh-TW" altLang="en-US" dirty="0"/>
                    </a:p>
                  </a:txBody>
                  <a:tcPr/>
                </a:tc>
                <a:tc>
                  <a:txBody>
                    <a:bodyPr/>
                    <a:lstStyle/>
                    <a:p>
                      <a:r>
                        <a:rPr lang="zh-TW" altLang="en-US" dirty="0" smtClean="0"/>
                        <a:t>上限</a:t>
                      </a:r>
                      <a:r>
                        <a:rPr lang="en-US" altLang="zh-TW" dirty="0" smtClean="0"/>
                        <a:t>6</a:t>
                      </a:r>
                      <a:r>
                        <a:rPr lang="zh-TW" altLang="en-US" dirty="0" smtClean="0"/>
                        <a:t>萬元</a:t>
                      </a:r>
                      <a:r>
                        <a:rPr lang="en-US" altLang="zh-TW" dirty="0" smtClean="0"/>
                        <a:t>(</a:t>
                      </a:r>
                      <a:r>
                        <a:rPr lang="zh-TW" altLang="zh-TW" sz="1800" kern="1200" dirty="0" smtClean="0">
                          <a:solidFill>
                            <a:schemeClr val="dk1"/>
                          </a:solidFill>
                          <a:effectLst/>
                          <a:latin typeface="+mn-lt"/>
                          <a:ea typeface="+mn-ea"/>
                          <a:cs typeface="+mn-cs"/>
                        </a:rPr>
                        <a:t>實際金額依審查結果核支</a:t>
                      </a:r>
                      <a:r>
                        <a:rPr lang="en-US" altLang="zh-TW" sz="1800" kern="1200" dirty="0" smtClean="0">
                          <a:solidFill>
                            <a:schemeClr val="dk1"/>
                          </a:solidFill>
                          <a:effectLst/>
                          <a:latin typeface="+mn-lt"/>
                          <a:ea typeface="+mn-ea"/>
                          <a:cs typeface="+mn-cs"/>
                        </a:rPr>
                        <a:t>)</a:t>
                      </a:r>
                      <a:endParaRPr lang="zh-TW" altLang="en-US" dirty="0"/>
                    </a:p>
                  </a:txBody>
                  <a:tcPr/>
                </a:tc>
                <a:extLst>
                  <a:ext uri="{0D108BD9-81ED-4DB2-BD59-A6C34878D82A}">
                    <a16:rowId xmlns:a16="http://schemas.microsoft.com/office/drawing/2014/main" val="150003542"/>
                  </a:ext>
                </a:extLst>
              </a:tr>
              <a:tr h="370840">
                <a:tc>
                  <a:txBody>
                    <a:bodyPr/>
                    <a:lstStyle/>
                    <a:p>
                      <a:r>
                        <a:rPr lang="zh-TW" altLang="en-US" dirty="0" smtClean="0"/>
                        <a:t>補助項目</a:t>
                      </a:r>
                      <a:endParaRPr lang="zh-TW" altLang="en-US" dirty="0"/>
                    </a:p>
                  </a:txBody>
                  <a:tcPr/>
                </a:tc>
                <a:tc>
                  <a:txBody>
                    <a:bodyPr/>
                    <a:lstStyle/>
                    <a:p>
                      <a:r>
                        <a:rPr lang="zh-TW" altLang="en-US" sz="1800" b="0" i="0" kern="1200" dirty="0" smtClean="0">
                          <a:solidFill>
                            <a:schemeClr val="dk1"/>
                          </a:solidFill>
                          <a:effectLst/>
                          <a:latin typeface="+mn-lt"/>
                          <a:ea typeface="+mn-ea"/>
                          <a:cs typeface="+mn-cs"/>
                        </a:rPr>
                        <a:t>講座鐘點費、雜支、印刷費、國內旅費、短程車資、運費、膳宿費、工讀費、教學材料費。</a:t>
                      </a:r>
                      <a:endParaRPr lang="zh-TW" altLang="en-US" dirty="0"/>
                    </a:p>
                  </a:txBody>
                  <a:tcPr/>
                </a:tc>
                <a:extLst>
                  <a:ext uri="{0D108BD9-81ED-4DB2-BD59-A6C34878D82A}">
                    <a16:rowId xmlns:a16="http://schemas.microsoft.com/office/drawing/2014/main" val="2099592374"/>
                  </a:ext>
                </a:extLst>
              </a:tr>
            </a:tbl>
          </a:graphicData>
        </a:graphic>
      </p:graphicFrame>
      <p:sp>
        <p:nvSpPr>
          <p:cNvPr id="3" name="標題 1"/>
          <p:cNvSpPr>
            <a:spLocks noGrp="1"/>
          </p:cNvSpPr>
          <p:nvPr>
            <p:ph type="title"/>
          </p:nvPr>
        </p:nvSpPr>
        <p:spPr>
          <a:xfrm>
            <a:off x="457201" y="274638"/>
            <a:ext cx="3970784" cy="706090"/>
          </a:xfrm>
        </p:spPr>
        <p:txBody>
          <a:bodyPr>
            <a:normAutofit/>
          </a:bodyPr>
          <a:lstStyle/>
          <a:p>
            <a:pPr algn="l"/>
            <a:r>
              <a:rPr lang="en-US" altLang="zh-TW" sz="3600" b="1" dirty="0"/>
              <a:t>PBL</a:t>
            </a:r>
            <a:r>
              <a:rPr lang="zh-TW" altLang="en-US" sz="3600" b="1" dirty="0"/>
              <a:t>問題導向社群</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4</a:t>
            </a:fld>
            <a:endParaRPr lang="zh-TW" altLang="en-US"/>
          </a:p>
        </p:txBody>
      </p:sp>
      <p:grpSp>
        <p:nvGrpSpPr>
          <p:cNvPr id="9" name="群組 8"/>
          <p:cNvGrpSpPr/>
          <p:nvPr/>
        </p:nvGrpSpPr>
        <p:grpSpPr>
          <a:xfrm>
            <a:off x="467544" y="5949280"/>
            <a:ext cx="802431" cy="680104"/>
            <a:chOff x="467544" y="5949280"/>
            <a:chExt cx="802431" cy="680104"/>
          </a:xfrm>
        </p:grpSpPr>
        <p:sp>
          <p:nvSpPr>
            <p:cNvPr id="6" name="文字方塊 5"/>
            <p:cNvSpPr txBox="1"/>
            <p:nvPr/>
          </p:nvSpPr>
          <p:spPr>
            <a:xfrm>
              <a:off x="467544" y="6165304"/>
              <a:ext cx="802431" cy="276999"/>
            </a:xfrm>
            <a:prstGeom prst="rect">
              <a:avLst/>
            </a:prstGeom>
            <a:noFill/>
            <a:ln>
              <a:noFill/>
            </a:ln>
          </p:spPr>
          <p:txBody>
            <a:bodyPr wrap="square" rtlCol="0">
              <a:spAutoFit/>
            </a:bodyPr>
            <a:lstStyle/>
            <a:p>
              <a:r>
                <a:rPr lang="zh-TW" altLang="en-US" sz="1200" b="1" dirty="0" smtClean="0">
                  <a:solidFill>
                    <a:schemeClr val="bg1">
                      <a:lumMod val="50000"/>
                    </a:schemeClr>
                  </a:solidFill>
                  <a:latin typeface="微軟正黑體" panose="020B0604030504040204" pitchFamily="34" charset="-120"/>
                  <a:ea typeface="微軟正黑體" panose="020B0604030504040204" pitchFamily="34" charset="-120"/>
                </a:rPr>
                <a:t>注意事</a:t>
              </a:r>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項</a:t>
              </a:r>
            </a:p>
          </p:txBody>
        </p:sp>
        <p:sp>
          <p:nvSpPr>
            <p:cNvPr id="7" name="橢圓形圖說文字 6"/>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4276976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549696464"/>
              </p:ext>
            </p:extLst>
          </p:nvPr>
        </p:nvGraphicFramePr>
        <p:xfrm>
          <a:off x="467544" y="1102712"/>
          <a:ext cx="8229600" cy="4230896"/>
        </p:xfrm>
        <a:graphic>
          <a:graphicData uri="http://schemas.openxmlformats.org/drawingml/2006/table">
            <a:tbl>
              <a:tblPr firstRow="1" bandRow="1">
                <a:tableStyleId>{073A0DAA-6AF3-43AB-8588-CEC1D06C72B9}</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70840">
                <a:tc>
                  <a:txBody>
                    <a:bodyPr/>
                    <a:lstStyle/>
                    <a:p>
                      <a:r>
                        <a:rPr lang="zh-TW" altLang="en-US" dirty="0" smtClean="0"/>
                        <a:t>計畫類別</a:t>
                      </a:r>
                      <a:endParaRPr lang="zh-TW" altLang="en-US" dirty="0"/>
                    </a:p>
                  </a:txBody>
                  <a:tcPr/>
                </a:tc>
                <a:tc>
                  <a:txBody>
                    <a:bodyPr/>
                    <a:lstStyle/>
                    <a:p>
                      <a:r>
                        <a:rPr lang="zh-TW" altLang="en-US" dirty="0" smtClean="0"/>
                        <a:t>師生研究</a:t>
                      </a:r>
                      <a:endParaRPr lang="zh-TW" altLang="en-US" dirty="0"/>
                    </a:p>
                  </a:txBody>
                  <a:tcPr/>
                </a:tc>
                <a:extLst>
                  <a:ext uri="{0D108BD9-81ED-4DB2-BD59-A6C34878D82A}">
                    <a16:rowId xmlns:a16="http://schemas.microsoft.com/office/drawing/2014/main" val="319405675"/>
                  </a:ext>
                </a:extLst>
              </a:tr>
              <a:tr h="370840">
                <a:tc>
                  <a:txBody>
                    <a:bodyPr/>
                    <a:lstStyle/>
                    <a:p>
                      <a:r>
                        <a:rPr lang="zh-TW" altLang="en-US" dirty="0" smtClean="0"/>
                        <a:t>計畫名稱</a:t>
                      </a:r>
                      <a:endParaRPr lang="zh-TW" altLang="en-US" dirty="0"/>
                    </a:p>
                  </a:txBody>
                  <a:tcPr/>
                </a:tc>
                <a:tc>
                  <a:txBody>
                    <a:bodyPr/>
                    <a:lstStyle/>
                    <a:p>
                      <a:r>
                        <a:rPr lang="zh-TW" altLang="en-US" dirty="0" smtClean="0"/>
                        <a:t>高中職創新專題指導計畫</a:t>
                      </a:r>
                      <a:endParaRPr lang="zh-TW" altLang="en-US" dirty="0"/>
                    </a:p>
                  </a:txBody>
                  <a:tcPr/>
                </a:tc>
                <a:extLst>
                  <a:ext uri="{0D108BD9-81ED-4DB2-BD59-A6C34878D82A}">
                    <a16:rowId xmlns:a16="http://schemas.microsoft.com/office/drawing/2014/main" val="747342522"/>
                  </a:ext>
                </a:extLst>
              </a:tr>
              <a:tr h="23766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注意事項</a:t>
                      </a:r>
                    </a:p>
                    <a:p>
                      <a:endParaRPr lang="zh-TW" altLang="en-US" dirty="0"/>
                    </a:p>
                  </a:txBody>
                  <a:tcPr/>
                </a:tc>
                <a:tc>
                  <a:txBody>
                    <a:bodyPr/>
                    <a:lstStyle/>
                    <a:p>
                      <a:pPr marL="342900" lvl="0" indent="-342900">
                        <a:lnSpc>
                          <a:spcPts val="2500"/>
                        </a:lnSpc>
                        <a:spcBef>
                          <a:spcPts val="600"/>
                        </a:spcBef>
                        <a:buFont typeface="+mj-lt"/>
                        <a:buAutoNum type="arabicPeriod"/>
                      </a:pPr>
                      <a:r>
                        <a:rPr lang="zh-TW" altLang="en-US" sz="1800" kern="1200" dirty="0" smtClean="0">
                          <a:solidFill>
                            <a:schemeClr val="dk1"/>
                          </a:solidFill>
                          <a:effectLst/>
                          <a:latin typeface="+mn-lt"/>
                          <a:ea typeface="+mn-ea"/>
                          <a:cs typeface="+mn-cs"/>
                        </a:rPr>
                        <a:t>由</a:t>
                      </a:r>
                      <a:r>
                        <a:rPr lang="zh-TW" altLang="zh-TW" sz="1800" kern="1200" dirty="0" smtClean="0">
                          <a:solidFill>
                            <a:schemeClr val="dk1"/>
                          </a:solidFill>
                          <a:effectLst/>
                          <a:latin typeface="+mn-lt"/>
                          <a:ea typeface="+mn-ea"/>
                          <a:cs typeface="+mn-cs"/>
                        </a:rPr>
                        <a:t>本校教師向中心提出申請，與屏東或偏遠地區任一間高級中學進行合作並擔任其專題指導教師或授課老師</a:t>
                      </a:r>
                      <a:r>
                        <a:rPr lang="zh-TW" altLang="en-US" sz="1800" kern="1200" dirty="0" smtClean="0">
                          <a:solidFill>
                            <a:schemeClr val="dk1"/>
                          </a:solidFill>
                          <a:effectLst/>
                          <a:latin typeface="+mn-lt"/>
                          <a:ea typeface="+mn-ea"/>
                          <a:cs typeface="+mn-cs"/>
                        </a:rPr>
                        <a:t>；</a:t>
                      </a:r>
                      <a:r>
                        <a:rPr lang="zh-TW" altLang="zh-TW" sz="1800" b="1" kern="1200" dirty="0" smtClean="0">
                          <a:solidFill>
                            <a:srgbClr val="3333FF"/>
                          </a:solidFill>
                          <a:effectLst/>
                          <a:latin typeface="+mn-lt"/>
                          <a:ea typeface="+mn-ea"/>
                          <a:cs typeface="+mn-cs"/>
                        </a:rPr>
                        <a:t>每組學生成員應為</a:t>
                      </a:r>
                      <a:r>
                        <a:rPr lang="en-US" altLang="zh-TW" sz="1800" b="1" kern="1200" dirty="0" smtClean="0">
                          <a:solidFill>
                            <a:srgbClr val="3333FF"/>
                          </a:solidFill>
                          <a:effectLst/>
                          <a:latin typeface="+mn-lt"/>
                          <a:ea typeface="+mn-ea"/>
                          <a:cs typeface="+mn-cs"/>
                        </a:rPr>
                        <a:t>3</a:t>
                      </a:r>
                      <a:r>
                        <a:rPr lang="zh-TW" altLang="zh-TW" sz="1800" b="1" kern="1200" dirty="0" smtClean="0">
                          <a:solidFill>
                            <a:srgbClr val="3333FF"/>
                          </a:solidFill>
                          <a:effectLst/>
                          <a:latin typeface="+mn-lt"/>
                          <a:ea typeface="+mn-ea"/>
                          <a:cs typeface="+mn-cs"/>
                        </a:rPr>
                        <a:t>至</a:t>
                      </a:r>
                      <a:r>
                        <a:rPr lang="en-US" altLang="zh-TW" sz="1800" b="1" kern="1200" dirty="0" smtClean="0">
                          <a:solidFill>
                            <a:srgbClr val="3333FF"/>
                          </a:solidFill>
                          <a:effectLst/>
                          <a:latin typeface="+mn-lt"/>
                          <a:ea typeface="+mn-ea"/>
                          <a:cs typeface="+mn-cs"/>
                        </a:rPr>
                        <a:t>6</a:t>
                      </a:r>
                      <a:r>
                        <a:rPr lang="zh-TW" altLang="zh-TW" sz="1800" b="1" kern="1200" dirty="0" smtClean="0">
                          <a:solidFill>
                            <a:srgbClr val="3333FF"/>
                          </a:solidFill>
                          <a:effectLst/>
                          <a:latin typeface="+mn-lt"/>
                          <a:ea typeface="+mn-ea"/>
                          <a:cs typeface="+mn-cs"/>
                        </a:rPr>
                        <a:t>人</a:t>
                      </a:r>
                      <a:r>
                        <a:rPr lang="zh-TW" altLang="zh-TW" sz="1800" kern="1200" dirty="0" smtClean="0">
                          <a:solidFill>
                            <a:schemeClr val="dk1"/>
                          </a:solidFill>
                          <a:effectLst/>
                          <a:latin typeface="+mn-lt"/>
                          <a:ea typeface="+mn-ea"/>
                          <a:cs typeface="+mn-cs"/>
                        </a:rPr>
                        <a:t>，</a:t>
                      </a:r>
                      <a:r>
                        <a:rPr lang="zh-TW" altLang="zh-TW" sz="1800" b="1" kern="1200" dirty="0" smtClean="0">
                          <a:solidFill>
                            <a:srgbClr val="3333FF"/>
                          </a:solidFill>
                          <a:effectLst/>
                          <a:latin typeface="+mn-lt"/>
                          <a:ea typeface="+mn-ea"/>
                          <a:cs typeface="+mn-cs"/>
                        </a:rPr>
                        <a:t>可跨年級或跨科系</a:t>
                      </a:r>
                      <a:r>
                        <a:rPr lang="zh-TW" altLang="zh-TW" sz="1800" kern="1200" dirty="0" smtClean="0">
                          <a:solidFill>
                            <a:schemeClr val="dk1"/>
                          </a:solidFill>
                          <a:effectLst/>
                          <a:latin typeface="+mn-lt"/>
                          <a:ea typeface="+mn-ea"/>
                          <a:cs typeface="+mn-cs"/>
                        </a:rPr>
                        <a:t>，但不可跨校。</a:t>
                      </a:r>
                      <a:endParaRPr lang="en-US" altLang="zh-TW" sz="1800" kern="1200" dirty="0" smtClean="0">
                        <a:solidFill>
                          <a:schemeClr val="dk1"/>
                        </a:solidFill>
                        <a:effectLst/>
                        <a:latin typeface="+mn-lt"/>
                        <a:ea typeface="+mn-ea"/>
                        <a:cs typeface="+mn-cs"/>
                      </a:endParaRPr>
                    </a:p>
                    <a:p>
                      <a:pPr marL="342900" lvl="0" indent="-342900">
                        <a:spcBef>
                          <a:spcPts val="600"/>
                        </a:spcBef>
                        <a:buFont typeface="+mj-lt"/>
                        <a:buAutoNum type="arabicPeriod"/>
                      </a:pPr>
                      <a:r>
                        <a:rPr lang="zh-TW" altLang="zh-TW" sz="1800" kern="1200" dirty="0" smtClean="0">
                          <a:solidFill>
                            <a:schemeClr val="dk1"/>
                          </a:solidFill>
                          <a:effectLst/>
                          <a:latin typeface="+mn-lt"/>
                          <a:ea typeface="+mn-ea"/>
                          <a:cs typeface="+mn-cs"/>
                        </a:rPr>
                        <a:t>徵件組別</a:t>
                      </a:r>
                      <a:r>
                        <a:rPr lang="zh-TW" altLang="en-US" sz="1800" kern="1200" dirty="0" smtClean="0">
                          <a:solidFill>
                            <a:schemeClr val="dk1"/>
                          </a:solidFill>
                          <a:effectLst/>
                          <a:latin typeface="+mn-lt"/>
                          <a:ea typeface="+mn-ea"/>
                          <a:cs typeface="+mn-cs"/>
                        </a:rPr>
                        <a:t>：</a:t>
                      </a:r>
                      <a:endParaRPr lang="en-US" altLang="zh-TW" sz="1800" kern="1200" dirty="0" smtClean="0">
                        <a:solidFill>
                          <a:schemeClr val="dk1"/>
                        </a:solidFill>
                        <a:effectLst/>
                        <a:latin typeface="+mn-lt"/>
                        <a:ea typeface="+mn-ea"/>
                        <a:cs typeface="+mn-cs"/>
                      </a:endParaRPr>
                    </a:p>
                    <a:p>
                      <a:pPr marL="800100" lvl="1" indent="-342900">
                        <a:spcBef>
                          <a:spcPts val="0"/>
                        </a:spcBef>
                        <a:buFont typeface="Arial" pitchFamily="34" charset="0"/>
                        <a:buChar char="•"/>
                      </a:pPr>
                      <a:r>
                        <a:rPr lang="zh-TW" altLang="zh-TW" sz="1800" b="1" u="sng" kern="1200" dirty="0" smtClean="0">
                          <a:solidFill>
                            <a:schemeClr val="dk1"/>
                          </a:solidFill>
                          <a:effectLst/>
                          <a:latin typeface="+mn-ea"/>
                          <a:ea typeface="+mn-ea"/>
                          <a:cs typeface="+mn-cs"/>
                        </a:rPr>
                        <a:t>創新創意發想組</a:t>
                      </a:r>
                      <a:r>
                        <a:rPr lang="zh-TW" altLang="zh-TW" sz="1800" kern="1200" dirty="0" smtClean="0">
                          <a:solidFill>
                            <a:schemeClr val="dk1"/>
                          </a:solidFill>
                          <a:effectLst/>
                          <a:latin typeface="+mn-ea"/>
                          <a:ea typeface="+mn-ea"/>
                          <a:cs typeface="+mn-cs"/>
                        </a:rPr>
                        <a:t>：由</a:t>
                      </a:r>
                      <a:r>
                        <a:rPr lang="en-US" altLang="zh-TW" sz="1800" b="1" kern="1200" dirty="0" smtClean="0">
                          <a:solidFill>
                            <a:srgbClr val="3333FF"/>
                          </a:solidFill>
                          <a:effectLst/>
                          <a:latin typeface="+mn-lt"/>
                          <a:ea typeface="+mn-ea"/>
                          <a:cs typeface="+mn-cs"/>
                        </a:rPr>
                        <a:t>1</a:t>
                      </a:r>
                      <a:r>
                        <a:rPr lang="zh-TW" altLang="zh-TW" sz="1800" b="1" kern="1200" dirty="0" smtClean="0">
                          <a:solidFill>
                            <a:srgbClr val="3333FF"/>
                          </a:solidFill>
                          <a:effectLst/>
                          <a:latin typeface="+mn-ea"/>
                          <a:ea typeface="+mn-ea"/>
                          <a:cs typeface="+mn-cs"/>
                        </a:rPr>
                        <a:t>名</a:t>
                      </a:r>
                      <a:r>
                        <a:rPr lang="zh-TW" altLang="zh-TW" sz="1800" kern="1200" dirty="0" smtClean="0">
                          <a:solidFill>
                            <a:schemeClr val="dk1"/>
                          </a:solidFill>
                          <a:effectLst/>
                          <a:latin typeface="+mn-ea"/>
                          <a:ea typeface="+mn-ea"/>
                          <a:cs typeface="+mn-cs"/>
                        </a:rPr>
                        <a:t>校內專任教師提出計畫申請。</a:t>
                      </a:r>
                    </a:p>
                    <a:p>
                      <a:pPr marL="800100" lvl="1" indent="-342900">
                        <a:lnSpc>
                          <a:spcPts val="2300"/>
                        </a:lnSpc>
                        <a:spcBef>
                          <a:spcPts val="600"/>
                        </a:spcBef>
                        <a:buFont typeface="Arial" pitchFamily="34" charset="0"/>
                        <a:buChar char="•"/>
                      </a:pPr>
                      <a:r>
                        <a:rPr lang="zh-TW" altLang="zh-TW" sz="1800" b="1" u="sng" kern="1200" dirty="0" smtClean="0">
                          <a:solidFill>
                            <a:schemeClr val="dk1"/>
                          </a:solidFill>
                          <a:effectLst/>
                          <a:latin typeface="+mn-ea"/>
                          <a:ea typeface="+mn-ea"/>
                          <a:cs typeface="+mn-cs"/>
                        </a:rPr>
                        <a:t>跨領域實務組</a:t>
                      </a:r>
                      <a:r>
                        <a:rPr lang="zh-TW" altLang="zh-TW" sz="1800" kern="1200" dirty="0" smtClean="0">
                          <a:solidFill>
                            <a:schemeClr val="dk1"/>
                          </a:solidFill>
                          <a:effectLst/>
                          <a:latin typeface="+mn-ea"/>
                          <a:ea typeface="+mn-ea"/>
                          <a:cs typeface="+mn-cs"/>
                        </a:rPr>
                        <a:t>：由</a:t>
                      </a:r>
                      <a:r>
                        <a:rPr lang="en-US" altLang="zh-TW" sz="1800" b="1" kern="1200" dirty="0" smtClean="0">
                          <a:solidFill>
                            <a:srgbClr val="3333FF"/>
                          </a:solidFill>
                          <a:effectLst/>
                          <a:latin typeface="+mn-lt"/>
                          <a:ea typeface="+mn-ea"/>
                          <a:cs typeface="+mn-cs"/>
                        </a:rPr>
                        <a:t>2</a:t>
                      </a:r>
                      <a:r>
                        <a:rPr lang="zh-TW" altLang="zh-TW" sz="1800" b="1" kern="1200" dirty="0" smtClean="0">
                          <a:solidFill>
                            <a:srgbClr val="3333FF"/>
                          </a:solidFill>
                          <a:effectLst/>
                          <a:latin typeface="+mn-ea"/>
                          <a:ea typeface="+mn-ea"/>
                          <a:cs typeface="+mn-cs"/>
                        </a:rPr>
                        <a:t>名</a:t>
                      </a:r>
                      <a:r>
                        <a:rPr lang="zh-TW" altLang="zh-TW" sz="1800" kern="1200" dirty="0" smtClean="0">
                          <a:solidFill>
                            <a:schemeClr val="dk1"/>
                          </a:solidFill>
                          <a:effectLst/>
                          <a:latin typeface="+mn-ea"/>
                          <a:ea typeface="+mn-ea"/>
                          <a:cs typeface="+mn-cs"/>
                        </a:rPr>
                        <a:t>校內專任教師共同組成，並由其一擔任計畫申請人向本中心提出申請。 </a:t>
                      </a:r>
                      <a:endParaRPr lang="zh-TW" altLang="zh-TW" sz="1800" kern="1200" dirty="0">
                        <a:solidFill>
                          <a:schemeClr val="dk1"/>
                        </a:solidFill>
                        <a:effectLst/>
                        <a:latin typeface="+mn-ea"/>
                        <a:ea typeface="+mn-ea"/>
                        <a:cs typeface="+mn-cs"/>
                      </a:endParaRPr>
                    </a:p>
                  </a:txBody>
                  <a:tcPr/>
                </a:tc>
                <a:extLst>
                  <a:ext uri="{0D108BD9-81ED-4DB2-BD59-A6C34878D82A}">
                    <a16:rowId xmlns:a16="http://schemas.microsoft.com/office/drawing/2014/main" val="2185488193"/>
                  </a:ext>
                </a:extLst>
              </a:tr>
              <a:tr h="370840">
                <a:tc>
                  <a:txBody>
                    <a:bodyPr/>
                    <a:lstStyle/>
                    <a:p>
                      <a:r>
                        <a:rPr lang="zh-TW" altLang="en-US" dirty="0" smtClean="0"/>
                        <a:t>執行期程</a:t>
                      </a:r>
                      <a:endParaRPr lang="zh-TW" altLang="en-US" dirty="0"/>
                    </a:p>
                  </a:txBody>
                  <a:tcPr/>
                </a:tc>
                <a:tc>
                  <a:txBody>
                    <a:bodyPr/>
                    <a:lstStyle/>
                    <a:p>
                      <a:r>
                        <a:rPr lang="zh-TW" altLang="en-US" dirty="0" smtClean="0"/>
                        <a:t>自審核通過公告後至</a:t>
                      </a:r>
                      <a:r>
                        <a:rPr lang="en-US" altLang="zh-TW" dirty="0" smtClean="0"/>
                        <a:t>109</a:t>
                      </a:r>
                      <a:r>
                        <a:rPr lang="zh-TW" altLang="en-US" dirty="0" smtClean="0"/>
                        <a:t>年</a:t>
                      </a:r>
                      <a:r>
                        <a:rPr lang="en-US" altLang="zh-TW" dirty="0" smtClean="0"/>
                        <a:t>12</a:t>
                      </a:r>
                      <a:r>
                        <a:rPr lang="zh-TW" altLang="en-US" dirty="0" smtClean="0"/>
                        <a:t>月</a:t>
                      </a:r>
                      <a:r>
                        <a:rPr lang="en-US" altLang="zh-TW" dirty="0" smtClean="0"/>
                        <a:t>10</a:t>
                      </a:r>
                      <a:r>
                        <a:rPr lang="zh-TW" altLang="en-US" dirty="0" smtClean="0"/>
                        <a:t>日止</a:t>
                      </a:r>
                      <a:endParaRPr lang="zh-TW" altLang="en-US" dirty="0"/>
                    </a:p>
                  </a:txBody>
                  <a:tcPr/>
                </a:tc>
                <a:extLst>
                  <a:ext uri="{0D108BD9-81ED-4DB2-BD59-A6C34878D82A}">
                    <a16:rowId xmlns:a16="http://schemas.microsoft.com/office/drawing/2014/main" val="10007"/>
                  </a:ext>
                </a:extLst>
              </a:tr>
              <a:tr h="370840">
                <a:tc>
                  <a:txBody>
                    <a:bodyPr/>
                    <a:lstStyle/>
                    <a:p>
                      <a:r>
                        <a:rPr lang="zh-TW" altLang="en-US" dirty="0" smtClean="0"/>
                        <a:t>徵件辦法</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hlinkClick r:id="rId2" action="ppaction://hlinkfile"/>
                        </a:rPr>
                        <a:t>高中職創新專題指導計畫徵件辦法</a:t>
                      </a:r>
                      <a:endParaRPr lang="zh-TW" altLang="en-US" dirty="0" smtClean="0"/>
                    </a:p>
                  </a:txBody>
                  <a:tcPr/>
                </a:tc>
                <a:extLst>
                  <a:ext uri="{0D108BD9-81ED-4DB2-BD59-A6C34878D82A}">
                    <a16:rowId xmlns:a16="http://schemas.microsoft.com/office/drawing/2014/main" val="1391052385"/>
                  </a:ext>
                </a:extLst>
              </a:tr>
              <a:tr h="370840">
                <a:tc>
                  <a:txBody>
                    <a:bodyPr/>
                    <a:lstStyle/>
                    <a:p>
                      <a:r>
                        <a:rPr lang="zh-TW" altLang="en-US" dirty="0" smtClean="0"/>
                        <a:t>方案網頁</a:t>
                      </a:r>
                      <a:endParaRPr lang="zh-TW" altLang="en-US" dirty="0"/>
                    </a:p>
                  </a:txBody>
                  <a:tcPr/>
                </a:tc>
                <a:tc>
                  <a:txBody>
                    <a:bodyPr/>
                    <a:lstStyle/>
                    <a:p>
                      <a:r>
                        <a:rPr lang="en-US" altLang="zh-TW" sz="1600" dirty="0" smtClean="0">
                          <a:hlinkClick r:id="rId3"/>
                        </a:rPr>
                        <a:t>http://www.ugsi2usr.nptu.edu.tw/files/11-1172-10193-1.php?Lang=zh-tw</a:t>
                      </a:r>
                      <a:endParaRPr lang="zh-TW" altLang="en-US" sz="1600" dirty="0"/>
                    </a:p>
                  </a:txBody>
                  <a:tcPr/>
                </a:tc>
                <a:extLst>
                  <a:ext uri="{0D108BD9-81ED-4DB2-BD59-A6C34878D82A}">
                    <a16:rowId xmlns:a16="http://schemas.microsoft.com/office/drawing/2014/main" val="3596991130"/>
                  </a:ext>
                </a:extLst>
              </a:tr>
            </a:tbl>
          </a:graphicData>
        </a:graphic>
      </p:graphicFrame>
      <p:sp>
        <p:nvSpPr>
          <p:cNvPr id="5" name="Google Shape;489;p39">
            <a:hlinkClick r:id="rId4" action="ppaction://hlinksldjump"/>
          </p:cNvPr>
          <p:cNvSpPr/>
          <p:nvPr/>
        </p:nvSpPr>
        <p:spPr>
          <a:xfrm>
            <a:off x="320884" y="6309320"/>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 name="標題 1"/>
          <p:cNvSpPr>
            <a:spLocks noGrp="1"/>
          </p:cNvSpPr>
          <p:nvPr>
            <p:ph type="title"/>
          </p:nvPr>
        </p:nvSpPr>
        <p:spPr>
          <a:xfrm>
            <a:off x="467544" y="260648"/>
            <a:ext cx="5770984" cy="706090"/>
          </a:xfrm>
        </p:spPr>
        <p:txBody>
          <a:bodyPr>
            <a:noAutofit/>
          </a:bodyPr>
          <a:lstStyle/>
          <a:p>
            <a:pPr algn="l"/>
            <a:r>
              <a:rPr lang="zh-TW" altLang="en-US" sz="3600" b="1" dirty="0"/>
              <a:t>高中職創新專題指導計畫</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40</a:t>
            </a:fld>
            <a:endParaRPr lang="zh-TW" altLang="en-US"/>
          </a:p>
        </p:txBody>
      </p:sp>
    </p:spTree>
    <p:extLst>
      <p:ext uri="{BB962C8B-B14F-4D97-AF65-F5344CB8AC3E}">
        <p14:creationId xmlns:p14="http://schemas.microsoft.com/office/powerpoint/2010/main" val="25179487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554498623"/>
              </p:ext>
            </p:extLst>
          </p:nvPr>
        </p:nvGraphicFramePr>
        <p:xfrm>
          <a:off x="467544" y="1092448"/>
          <a:ext cx="8229600" cy="2873008"/>
        </p:xfrm>
        <a:graphic>
          <a:graphicData uri="http://schemas.openxmlformats.org/drawingml/2006/table">
            <a:tbl>
              <a:tblPr firstRow="1" bandRow="1">
                <a:tableStyleId>{073A0DAA-6AF3-43AB-8588-CEC1D06C72B9}</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70840">
                <a:tc>
                  <a:txBody>
                    <a:bodyPr/>
                    <a:lstStyle/>
                    <a:p>
                      <a:r>
                        <a:rPr lang="zh-TW" altLang="en-US" dirty="0" smtClean="0"/>
                        <a:t>計畫類別</a:t>
                      </a:r>
                      <a:endParaRPr lang="zh-TW" altLang="en-US" dirty="0"/>
                    </a:p>
                  </a:txBody>
                  <a:tcPr/>
                </a:tc>
                <a:tc>
                  <a:txBody>
                    <a:bodyPr/>
                    <a:lstStyle/>
                    <a:p>
                      <a:r>
                        <a:rPr lang="zh-TW" altLang="en-US" dirty="0" smtClean="0"/>
                        <a:t>師生研究</a:t>
                      </a:r>
                      <a:endParaRPr lang="zh-TW" altLang="en-US" dirty="0"/>
                    </a:p>
                  </a:txBody>
                  <a:tcPr/>
                </a:tc>
                <a:extLst>
                  <a:ext uri="{0D108BD9-81ED-4DB2-BD59-A6C34878D82A}">
                    <a16:rowId xmlns:a16="http://schemas.microsoft.com/office/drawing/2014/main" val="319405675"/>
                  </a:ext>
                </a:extLst>
              </a:tr>
              <a:tr h="370840">
                <a:tc>
                  <a:txBody>
                    <a:bodyPr/>
                    <a:lstStyle/>
                    <a:p>
                      <a:r>
                        <a:rPr lang="zh-TW" altLang="en-US" dirty="0" smtClean="0"/>
                        <a:t>計畫名稱</a:t>
                      </a:r>
                      <a:endParaRPr lang="zh-TW" altLang="en-US" dirty="0"/>
                    </a:p>
                  </a:txBody>
                  <a:tcPr/>
                </a:tc>
                <a:tc>
                  <a:txBody>
                    <a:bodyPr/>
                    <a:lstStyle/>
                    <a:p>
                      <a:r>
                        <a:rPr lang="zh-TW" altLang="en-US" dirty="0" smtClean="0"/>
                        <a:t>國際學術交流社群</a:t>
                      </a:r>
                      <a:endParaRPr lang="zh-TW" altLang="en-US" dirty="0"/>
                    </a:p>
                  </a:txBody>
                  <a:tcPr/>
                </a:tc>
                <a:extLst>
                  <a:ext uri="{0D108BD9-81ED-4DB2-BD59-A6C34878D82A}">
                    <a16:rowId xmlns:a16="http://schemas.microsoft.com/office/drawing/2014/main" val="747342522"/>
                  </a:ext>
                </a:extLst>
              </a:tr>
              <a:tr h="1018808">
                <a:tc>
                  <a:txBody>
                    <a:bodyPr/>
                    <a:lstStyle/>
                    <a:p>
                      <a:r>
                        <a:rPr lang="zh-TW" altLang="en-US" dirty="0" smtClean="0"/>
                        <a:t>計畫目的</a:t>
                      </a:r>
                      <a:endParaRPr lang="zh-TW" altLang="en-US" dirty="0"/>
                    </a:p>
                  </a:txBody>
                  <a:tcPr/>
                </a:tc>
                <a:tc>
                  <a:txBody>
                    <a:bodyPr/>
                    <a:lstStyle/>
                    <a:p>
                      <a:pPr>
                        <a:lnSpc>
                          <a:spcPts val="2300"/>
                        </a:lnSpc>
                      </a:pPr>
                      <a:r>
                        <a:rPr lang="zh-TW" altLang="zh-TW" sz="1800" kern="1200" dirty="0" smtClean="0">
                          <a:effectLst/>
                        </a:rPr>
                        <a:t>培養學生國際學習視野與多元文化素養，鼓勵師生參與國際之學術交流、競賽及活動，藉由國際之學術交流、競賽及活動之經驗傳遞，提振師生持續進步之動能。</a:t>
                      </a:r>
                      <a:endParaRPr lang="zh-TW" altLang="en-US" dirty="0"/>
                    </a:p>
                  </a:txBody>
                  <a:tcPr/>
                </a:tc>
                <a:extLst>
                  <a:ext uri="{0D108BD9-81ED-4DB2-BD59-A6C34878D82A}">
                    <a16:rowId xmlns:a16="http://schemas.microsoft.com/office/drawing/2014/main" val="187233051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申請對象</a:t>
                      </a:r>
                    </a:p>
                  </a:txBody>
                  <a:tcPr/>
                </a:tc>
                <a:tc>
                  <a:txBody>
                    <a:bodyPr/>
                    <a:lstStyle/>
                    <a:p>
                      <a:r>
                        <a:rPr lang="zh-TW" altLang="en-US" sz="1800" kern="1200" dirty="0" smtClean="0">
                          <a:effectLst/>
                        </a:rPr>
                        <a:t>教師</a:t>
                      </a:r>
                      <a:endParaRPr lang="zh-TW" altLang="en-US" dirty="0"/>
                    </a:p>
                  </a:txBody>
                  <a:tcPr/>
                </a:tc>
                <a:extLst>
                  <a:ext uri="{0D108BD9-81ED-4DB2-BD59-A6C34878D82A}">
                    <a16:rowId xmlns:a16="http://schemas.microsoft.com/office/drawing/2014/main" val="807780841"/>
                  </a:ext>
                </a:extLst>
              </a:tr>
              <a:tr h="370840">
                <a:tc>
                  <a:txBody>
                    <a:bodyPr/>
                    <a:lstStyle/>
                    <a:p>
                      <a:r>
                        <a:rPr lang="zh-TW" altLang="en-US" dirty="0" smtClean="0"/>
                        <a:t>經費補助</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上限</a:t>
                      </a:r>
                      <a:r>
                        <a:rPr lang="en-US" altLang="zh-TW" dirty="0" smtClean="0"/>
                        <a:t>10</a:t>
                      </a:r>
                      <a:r>
                        <a:rPr lang="zh-TW" altLang="en-US" dirty="0" smtClean="0"/>
                        <a:t>萬元</a:t>
                      </a:r>
                      <a:r>
                        <a:rPr lang="en-US" altLang="zh-TW" dirty="0" smtClean="0"/>
                        <a:t>(</a:t>
                      </a:r>
                      <a:r>
                        <a:rPr lang="zh-TW" altLang="zh-TW" sz="1800" kern="1200" dirty="0" smtClean="0">
                          <a:solidFill>
                            <a:schemeClr val="dk1"/>
                          </a:solidFill>
                          <a:effectLst/>
                          <a:latin typeface="+mn-lt"/>
                          <a:ea typeface="+mn-ea"/>
                          <a:cs typeface="+mn-cs"/>
                        </a:rPr>
                        <a:t>實際金額依審查結果核支</a:t>
                      </a:r>
                      <a:r>
                        <a:rPr lang="en-US" altLang="zh-TW" sz="1800" kern="1200" dirty="0" smtClean="0">
                          <a:solidFill>
                            <a:schemeClr val="dk1"/>
                          </a:solidFill>
                          <a:effectLst/>
                          <a:latin typeface="+mn-lt"/>
                          <a:ea typeface="+mn-ea"/>
                          <a:cs typeface="+mn-cs"/>
                        </a:rPr>
                        <a:t>)</a:t>
                      </a:r>
                      <a:endParaRPr lang="zh-TW" altLang="en-US" dirty="0" smtClean="0"/>
                    </a:p>
                  </a:txBody>
                  <a:tcPr/>
                </a:tc>
                <a:extLst>
                  <a:ext uri="{0D108BD9-81ED-4DB2-BD59-A6C34878D82A}">
                    <a16:rowId xmlns:a16="http://schemas.microsoft.com/office/drawing/2014/main" val="150003542"/>
                  </a:ext>
                </a:extLst>
              </a:tr>
              <a:tr h="370840">
                <a:tc>
                  <a:txBody>
                    <a:bodyPr/>
                    <a:lstStyle/>
                    <a:p>
                      <a:r>
                        <a:rPr lang="zh-TW" altLang="en-US" dirty="0" smtClean="0"/>
                        <a:t>補助項目</a:t>
                      </a:r>
                      <a:endParaRPr lang="zh-TW" altLang="en-US" dirty="0"/>
                    </a:p>
                  </a:txBody>
                  <a:tcPr/>
                </a:tc>
                <a:tc>
                  <a:txBody>
                    <a:bodyPr/>
                    <a:lstStyle/>
                    <a:p>
                      <a:r>
                        <a:rPr lang="zh-TW" altLang="en-US" sz="1800" kern="1200" dirty="0" smtClean="0">
                          <a:effectLst/>
                        </a:rPr>
                        <a:t>活動報名費</a:t>
                      </a:r>
                      <a:r>
                        <a:rPr lang="en-US" altLang="zh-TW" sz="1800" kern="1200" dirty="0" smtClean="0">
                          <a:effectLst/>
                        </a:rPr>
                        <a:t>(</a:t>
                      </a:r>
                      <a:r>
                        <a:rPr lang="zh-TW" altLang="en-US" sz="1800" kern="1200" dirty="0" smtClean="0">
                          <a:effectLst/>
                        </a:rPr>
                        <a:t>註冊費</a:t>
                      </a:r>
                      <a:r>
                        <a:rPr lang="en-US" altLang="zh-TW" sz="1800" kern="1200" dirty="0" smtClean="0">
                          <a:effectLst/>
                        </a:rPr>
                        <a:t>)</a:t>
                      </a:r>
                      <a:r>
                        <a:rPr lang="zh-TW" altLang="en-US" sz="1800" kern="1200" dirty="0" smtClean="0">
                          <a:effectLst/>
                        </a:rPr>
                        <a:t>、國內外旅費</a:t>
                      </a:r>
                      <a:r>
                        <a:rPr lang="en-US" altLang="zh-TW" sz="1800" b="1" kern="1200" dirty="0" smtClean="0">
                          <a:solidFill>
                            <a:schemeClr val="tx1"/>
                          </a:solidFill>
                          <a:effectLst/>
                        </a:rPr>
                        <a:t>(50%)</a:t>
                      </a:r>
                      <a:r>
                        <a:rPr lang="zh-TW" altLang="en-US" sz="1800" kern="1200" dirty="0" smtClean="0">
                          <a:effectLst/>
                        </a:rPr>
                        <a:t>。</a:t>
                      </a:r>
                      <a:endParaRPr lang="zh-TW" altLang="en-US" dirty="0"/>
                    </a:p>
                  </a:txBody>
                  <a:tcPr/>
                </a:tc>
                <a:extLst>
                  <a:ext uri="{0D108BD9-81ED-4DB2-BD59-A6C34878D82A}">
                    <a16:rowId xmlns:a16="http://schemas.microsoft.com/office/drawing/2014/main" val="2099592374"/>
                  </a:ext>
                </a:extLst>
              </a:tr>
            </a:tbl>
          </a:graphicData>
        </a:graphic>
      </p:graphicFrame>
      <p:sp>
        <p:nvSpPr>
          <p:cNvPr id="5" name="標題 1"/>
          <p:cNvSpPr>
            <a:spLocks noGrp="1"/>
          </p:cNvSpPr>
          <p:nvPr>
            <p:ph type="title"/>
          </p:nvPr>
        </p:nvSpPr>
        <p:spPr>
          <a:xfrm>
            <a:off x="467544" y="260648"/>
            <a:ext cx="5770984" cy="706090"/>
          </a:xfrm>
        </p:spPr>
        <p:txBody>
          <a:bodyPr>
            <a:noAutofit/>
          </a:bodyPr>
          <a:lstStyle/>
          <a:p>
            <a:pPr algn="l"/>
            <a:r>
              <a:rPr lang="zh-TW" altLang="en-US" sz="3600" b="1" dirty="0"/>
              <a:t>國際學術交流社群</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41</a:t>
            </a:fld>
            <a:endParaRPr lang="zh-TW" altLang="en-US"/>
          </a:p>
        </p:txBody>
      </p:sp>
      <p:grpSp>
        <p:nvGrpSpPr>
          <p:cNvPr id="7" name="群組 6"/>
          <p:cNvGrpSpPr/>
          <p:nvPr/>
        </p:nvGrpSpPr>
        <p:grpSpPr>
          <a:xfrm>
            <a:off x="467544" y="5949280"/>
            <a:ext cx="802431" cy="680104"/>
            <a:chOff x="467544" y="5949280"/>
            <a:chExt cx="802431" cy="680104"/>
          </a:xfrm>
        </p:grpSpPr>
        <p:sp>
          <p:nvSpPr>
            <p:cNvPr id="9" name="文字方塊 8"/>
            <p:cNvSpPr txBox="1"/>
            <p:nvPr/>
          </p:nvSpPr>
          <p:spPr>
            <a:xfrm>
              <a:off x="467544" y="6165304"/>
              <a:ext cx="802431" cy="276999"/>
            </a:xfrm>
            <a:prstGeom prst="rect">
              <a:avLst/>
            </a:prstGeom>
            <a:noFill/>
            <a:ln>
              <a:noFill/>
            </a:ln>
          </p:spPr>
          <p:txBody>
            <a:bodyPr wrap="square" rtlCol="0">
              <a:spAutoFit/>
            </a:bodyPr>
            <a:lstStyle/>
            <a:p>
              <a:r>
                <a:rPr lang="zh-TW" altLang="en-US" sz="1200" b="1" dirty="0" smtClean="0">
                  <a:solidFill>
                    <a:schemeClr val="bg1">
                      <a:lumMod val="50000"/>
                    </a:schemeClr>
                  </a:solidFill>
                  <a:latin typeface="微軟正黑體" panose="020B0604030504040204" pitchFamily="34" charset="-120"/>
                  <a:ea typeface="微軟正黑體" panose="020B0604030504040204" pitchFamily="34" charset="-120"/>
                </a:rPr>
                <a:t>注意事</a:t>
              </a:r>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項</a:t>
              </a:r>
            </a:p>
          </p:txBody>
        </p:sp>
        <p:sp>
          <p:nvSpPr>
            <p:cNvPr id="10" name="橢圓形圖說文字 9"/>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7587283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51428523"/>
              </p:ext>
            </p:extLst>
          </p:nvPr>
        </p:nvGraphicFramePr>
        <p:xfrm>
          <a:off x="467544" y="1158096"/>
          <a:ext cx="8352928" cy="4103504"/>
        </p:xfrm>
        <a:graphic>
          <a:graphicData uri="http://schemas.openxmlformats.org/drawingml/2006/table">
            <a:tbl>
              <a:tblPr firstRow="1" bandRow="1">
                <a:tableStyleId>{073A0DAA-6AF3-43AB-8588-CEC1D06C72B9}</a:tableStyleId>
              </a:tblPr>
              <a:tblGrid>
                <a:gridCol w="1252980">
                  <a:extLst>
                    <a:ext uri="{9D8B030D-6E8A-4147-A177-3AD203B41FA5}">
                      <a16:colId xmlns:a16="http://schemas.microsoft.com/office/drawing/2014/main" val="1783243338"/>
                    </a:ext>
                  </a:extLst>
                </a:gridCol>
                <a:gridCol w="7099948">
                  <a:extLst>
                    <a:ext uri="{9D8B030D-6E8A-4147-A177-3AD203B41FA5}">
                      <a16:colId xmlns:a16="http://schemas.microsoft.com/office/drawing/2014/main" val="889044132"/>
                    </a:ext>
                  </a:extLst>
                </a:gridCol>
              </a:tblGrid>
              <a:tr h="370840">
                <a:tc>
                  <a:txBody>
                    <a:bodyPr/>
                    <a:lstStyle/>
                    <a:p>
                      <a:r>
                        <a:rPr lang="zh-TW" altLang="en-US" dirty="0" smtClean="0"/>
                        <a:t>計畫類別</a:t>
                      </a:r>
                      <a:endParaRPr lang="zh-TW" altLang="en-US" dirty="0"/>
                    </a:p>
                  </a:txBody>
                  <a:tcPr/>
                </a:tc>
                <a:tc>
                  <a:txBody>
                    <a:bodyPr/>
                    <a:lstStyle/>
                    <a:p>
                      <a:r>
                        <a:rPr lang="zh-TW" altLang="en-US" dirty="0" smtClean="0"/>
                        <a:t>師生研究</a:t>
                      </a:r>
                      <a:endParaRPr lang="zh-TW" altLang="en-US" dirty="0"/>
                    </a:p>
                  </a:txBody>
                  <a:tcPr/>
                </a:tc>
                <a:extLst>
                  <a:ext uri="{0D108BD9-81ED-4DB2-BD59-A6C34878D82A}">
                    <a16:rowId xmlns:a16="http://schemas.microsoft.com/office/drawing/2014/main" val="319405675"/>
                  </a:ext>
                </a:extLst>
              </a:tr>
              <a:tr h="370840">
                <a:tc>
                  <a:txBody>
                    <a:bodyPr/>
                    <a:lstStyle/>
                    <a:p>
                      <a:r>
                        <a:rPr lang="zh-TW" altLang="en-US" dirty="0" smtClean="0"/>
                        <a:t>計畫名稱</a:t>
                      </a:r>
                      <a:endParaRPr lang="zh-TW" altLang="en-US" dirty="0"/>
                    </a:p>
                  </a:txBody>
                  <a:tcPr/>
                </a:tc>
                <a:tc>
                  <a:txBody>
                    <a:bodyPr/>
                    <a:lstStyle/>
                    <a:p>
                      <a:r>
                        <a:rPr lang="zh-TW" altLang="en-US" dirty="0" smtClean="0"/>
                        <a:t>國際學術交流社群</a:t>
                      </a:r>
                      <a:endParaRPr lang="zh-TW" altLang="en-US" dirty="0"/>
                    </a:p>
                  </a:txBody>
                  <a:tcPr/>
                </a:tc>
                <a:extLst>
                  <a:ext uri="{0D108BD9-81ED-4DB2-BD59-A6C34878D82A}">
                    <a16:rowId xmlns:a16="http://schemas.microsoft.com/office/drawing/2014/main" val="747342522"/>
                  </a:ext>
                </a:extLst>
              </a:tr>
              <a:tr h="22493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注意事項</a:t>
                      </a:r>
                    </a:p>
                    <a:p>
                      <a:endParaRPr lang="zh-TW" altLang="en-US" dirty="0"/>
                    </a:p>
                  </a:txBody>
                  <a:tcPr/>
                </a:tc>
                <a:tc>
                  <a:txBody>
                    <a:bodyPr/>
                    <a:lstStyle/>
                    <a:p>
                      <a:pPr marL="342900" indent="-342900">
                        <a:lnSpc>
                          <a:spcPts val="2500"/>
                        </a:lnSpc>
                        <a:spcBef>
                          <a:spcPts val="600"/>
                        </a:spcBef>
                        <a:buFont typeface="+mj-lt"/>
                        <a:buAutoNum type="arabicPeriod"/>
                      </a:pPr>
                      <a:r>
                        <a:rPr lang="zh-TW" altLang="en-US" sz="1800" kern="1200" dirty="0" smtClean="0">
                          <a:effectLst/>
                        </a:rPr>
                        <a:t>申請教師選定一門專業領域之</a:t>
                      </a:r>
                      <a:r>
                        <a:rPr lang="zh-TW" altLang="en-US" sz="1800" b="1" kern="1200" dirty="0" smtClean="0">
                          <a:solidFill>
                            <a:srgbClr val="FF0000"/>
                          </a:solidFill>
                          <a:effectLst/>
                        </a:rPr>
                        <a:t>課程</a:t>
                      </a:r>
                      <a:r>
                        <a:rPr lang="zh-TW" altLang="en-US" sz="1800" kern="1200" dirty="0" smtClean="0">
                          <a:effectLst/>
                        </a:rPr>
                        <a:t>提出申請，社群成員應為該課程選課學生。</a:t>
                      </a:r>
                      <a:endParaRPr lang="en-US" altLang="zh-TW" sz="1800" kern="1200" dirty="0" smtClean="0">
                        <a:effectLst/>
                      </a:endParaRPr>
                    </a:p>
                    <a:p>
                      <a:pPr marL="342900" indent="-342900">
                        <a:lnSpc>
                          <a:spcPts val="2500"/>
                        </a:lnSpc>
                        <a:spcBef>
                          <a:spcPts val="600"/>
                        </a:spcBef>
                        <a:buFont typeface="+mj-lt"/>
                        <a:buAutoNum type="arabicPeriod"/>
                      </a:pPr>
                      <a:r>
                        <a:rPr lang="zh-TW" altLang="en-US" sz="1800" kern="1200" dirty="0" smtClean="0">
                          <a:effectLst/>
                        </a:rPr>
                        <a:t>每組社群至少</a:t>
                      </a:r>
                      <a:r>
                        <a:rPr lang="en-US" altLang="zh-TW" sz="1800" b="1" kern="1200" dirty="0" smtClean="0">
                          <a:solidFill>
                            <a:srgbClr val="3333FF"/>
                          </a:solidFill>
                          <a:effectLst/>
                        </a:rPr>
                        <a:t>1</a:t>
                      </a:r>
                      <a:r>
                        <a:rPr lang="zh-TW" altLang="en-US" sz="1800" b="1" kern="1200" dirty="0" smtClean="0">
                          <a:solidFill>
                            <a:srgbClr val="3333FF"/>
                          </a:solidFill>
                          <a:effectLst/>
                        </a:rPr>
                        <a:t>位校內教師</a:t>
                      </a:r>
                      <a:r>
                        <a:rPr lang="en-US" altLang="zh-TW" sz="1800" kern="1200" dirty="0" smtClean="0">
                          <a:effectLst/>
                        </a:rPr>
                        <a:t>(</a:t>
                      </a:r>
                      <a:r>
                        <a:rPr lang="zh-TW" altLang="en-US" sz="1800" kern="1200" dirty="0" smtClean="0">
                          <a:effectLst/>
                        </a:rPr>
                        <a:t>含社群召集人</a:t>
                      </a:r>
                      <a:r>
                        <a:rPr lang="en-US" altLang="zh-TW" sz="1800" kern="1200" dirty="0" smtClean="0">
                          <a:effectLst/>
                        </a:rPr>
                        <a:t>)</a:t>
                      </a:r>
                      <a:r>
                        <a:rPr lang="zh-TW" altLang="en-US" sz="1800" kern="1200" dirty="0" smtClean="0">
                          <a:effectLst/>
                        </a:rPr>
                        <a:t>及</a:t>
                      </a:r>
                      <a:r>
                        <a:rPr lang="en-US" altLang="zh-TW" sz="1800" b="1" kern="1200" dirty="0" smtClean="0">
                          <a:solidFill>
                            <a:srgbClr val="3333FF"/>
                          </a:solidFill>
                          <a:effectLst/>
                          <a:latin typeface="+mn-lt"/>
                          <a:ea typeface="+mn-ea"/>
                          <a:cs typeface="+mn-cs"/>
                        </a:rPr>
                        <a:t>1</a:t>
                      </a:r>
                      <a:r>
                        <a:rPr lang="zh-TW" altLang="en-US" sz="1800" b="1" kern="1200" dirty="0" smtClean="0">
                          <a:solidFill>
                            <a:srgbClr val="3333FF"/>
                          </a:solidFill>
                          <a:effectLst/>
                          <a:latin typeface="+mn-lt"/>
                          <a:ea typeface="+mn-ea"/>
                          <a:cs typeface="+mn-cs"/>
                        </a:rPr>
                        <a:t>位</a:t>
                      </a:r>
                      <a:r>
                        <a:rPr lang="en-US" altLang="zh-TW" sz="1800" b="1" kern="1200" dirty="0" smtClean="0">
                          <a:solidFill>
                            <a:srgbClr val="3333FF"/>
                          </a:solidFill>
                          <a:effectLst/>
                          <a:latin typeface="+mn-lt"/>
                          <a:ea typeface="+mn-ea"/>
                          <a:cs typeface="+mn-cs"/>
                        </a:rPr>
                        <a:t>(</a:t>
                      </a:r>
                      <a:r>
                        <a:rPr lang="zh-TW" altLang="en-US" sz="1800" b="1" kern="1200" dirty="0" smtClean="0">
                          <a:solidFill>
                            <a:srgbClr val="3333FF"/>
                          </a:solidFill>
                          <a:effectLst/>
                          <a:latin typeface="+mn-lt"/>
                          <a:ea typeface="+mn-ea"/>
                          <a:cs typeface="+mn-cs"/>
                        </a:rPr>
                        <a:t>含</a:t>
                      </a:r>
                      <a:r>
                        <a:rPr lang="en-US" altLang="zh-TW" sz="1800" b="1" kern="1200" dirty="0" smtClean="0">
                          <a:solidFill>
                            <a:srgbClr val="3333FF"/>
                          </a:solidFill>
                          <a:effectLst/>
                          <a:latin typeface="+mn-lt"/>
                          <a:ea typeface="+mn-ea"/>
                          <a:cs typeface="+mn-cs"/>
                        </a:rPr>
                        <a:t>)</a:t>
                      </a:r>
                      <a:r>
                        <a:rPr lang="zh-TW" altLang="en-US" sz="1800" b="1" kern="1200" dirty="0" smtClean="0">
                          <a:solidFill>
                            <a:srgbClr val="3333FF"/>
                          </a:solidFill>
                          <a:effectLst/>
                          <a:latin typeface="+mn-lt"/>
                          <a:ea typeface="+mn-ea"/>
                          <a:cs typeface="+mn-cs"/>
                        </a:rPr>
                        <a:t>以上學生成員</a:t>
                      </a:r>
                      <a:r>
                        <a:rPr lang="zh-TW" altLang="en-US" sz="1800" kern="1200" dirty="0" smtClean="0">
                          <a:effectLst/>
                        </a:rPr>
                        <a:t>，</a:t>
                      </a:r>
                      <a:r>
                        <a:rPr lang="zh-TW" altLang="en-US" sz="1800" b="0" kern="1200" dirty="0" smtClean="0">
                          <a:solidFill>
                            <a:schemeClr val="tx1"/>
                          </a:solidFill>
                          <a:effectLst/>
                          <a:latin typeface="+mn-lt"/>
                          <a:ea typeface="+mn-ea"/>
                          <a:cs typeface="+mn-cs"/>
                        </a:rPr>
                        <a:t>各社群可依計畫內容需求增加校內教師人數</a:t>
                      </a:r>
                      <a:r>
                        <a:rPr lang="zh-TW" altLang="en-US" sz="1800" kern="1200" dirty="0" smtClean="0">
                          <a:effectLst/>
                        </a:rPr>
                        <a:t>。</a:t>
                      </a:r>
                      <a:endParaRPr lang="en-US" altLang="zh-TW" sz="1800" kern="1200" dirty="0" smtClean="0">
                        <a:effectLst/>
                      </a:endParaRPr>
                    </a:p>
                    <a:p>
                      <a:pPr marL="342900" indent="-342900">
                        <a:lnSpc>
                          <a:spcPts val="2500"/>
                        </a:lnSpc>
                        <a:spcBef>
                          <a:spcPts val="600"/>
                        </a:spcBef>
                        <a:buFont typeface="+mj-lt"/>
                        <a:buAutoNum type="arabicPeriod"/>
                      </a:pPr>
                      <a:r>
                        <a:rPr lang="zh-TW" altLang="zh-TW" sz="1800" kern="1200" dirty="0" smtClean="0">
                          <a:effectLst/>
                        </a:rPr>
                        <a:t>計畫期程內至少需參與</a:t>
                      </a:r>
                      <a:r>
                        <a:rPr lang="en-US" altLang="zh-TW" sz="1800" b="1" kern="1200" dirty="0" smtClean="0">
                          <a:solidFill>
                            <a:srgbClr val="FF0000"/>
                          </a:solidFill>
                          <a:effectLst/>
                        </a:rPr>
                        <a:t>1</a:t>
                      </a:r>
                      <a:r>
                        <a:rPr lang="zh-TW" altLang="zh-TW" sz="1800" b="1" kern="1200" dirty="0" smtClean="0">
                          <a:solidFill>
                            <a:srgbClr val="FF0000"/>
                          </a:solidFill>
                          <a:effectLst/>
                        </a:rPr>
                        <a:t>場</a:t>
                      </a:r>
                      <a:r>
                        <a:rPr lang="zh-TW" altLang="zh-TW" sz="1800" kern="1200" dirty="0" smtClean="0">
                          <a:effectLst/>
                        </a:rPr>
                        <a:t>國際學術交流會議，並撰寫活動記錄，含</a:t>
                      </a:r>
                      <a:r>
                        <a:rPr lang="zh-TW" altLang="en-US" sz="1800" kern="1200" dirty="0" smtClean="0">
                          <a:effectLst/>
                        </a:rPr>
                        <a:t>：</a:t>
                      </a:r>
                      <a:r>
                        <a:rPr lang="zh-TW" altLang="zh-TW" sz="1800" kern="1200" dirty="0" smtClean="0">
                          <a:effectLst/>
                        </a:rPr>
                        <a:t>活動紀錄、簽到及拍照，並</a:t>
                      </a:r>
                      <a:r>
                        <a:rPr lang="zh-TW" altLang="zh-TW" sz="1800" b="1" kern="1200" dirty="0" smtClean="0">
                          <a:solidFill>
                            <a:srgbClr val="FF0000"/>
                          </a:solidFill>
                          <a:effectLst/>
                        </a:rPr>
                        <a:t>錄製活動當天發表影片</a:t>
                      </a:r>
                      <a:r>
                        <a:rPr lang="zh-TW" altLang="zh-TW" sz="1800" kern="1200" dirty="0" smtClean="0">
                          <a:effectLst/>
                        </a:rPr>
                        <a:t>。</a:t>
                      </a:r>
                      <a:endParaRPr lang="en-US" altLang="zh-TW" sz="18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2185488193"/>
                  </a:ext>
                </a:extLst>
              </a:tr>
              <a:tr h="370840">
                <a:tc>
                  <a:txBody>
                    <a:bodyPr/>
                    <a:lstStyle/>
                    <a:p>
                      <a:r>
                        <a:rPr lang="zh-TW" altLang="en-US" dirty="0" smtClean="0"/>
                        <a:t>執行期程</a:t>
                      </a:r>
                      <a:endParaRPr lang="zh-TW" altLang="en-US" dirty="0"/>
                    </a:p>
                  </a:txBody>
                  <a:tcPr/>
                </a:tc>
                <a:tc>
                  <a:txBody>
                    <a:bodyPr/>
                    <a:lstStyle/>
                    <a:p>
                      <a:r>
                        <a:rPr lang="zh-TW" altLang="en-US" dirty="0" smtClean="0"/>
                        <a:t>自審核通過公告日起至</a:t>
                      </a:r>
                      <a:r>
                        <a:rPr lang="en-US" altLang="zh-TW" dirty="0" smtClean="0"/>
                        <a:t>109</a:t>
                      </a:r>
                      <a:r>
                        <a:rPr lang="zh-TW" altLang="en-US" dirty="0" smtClean="0"/>
                        <a:t>年</a:t>
                      </a:r>
                      <a:r>
                        <a:rPr lang="en-US" altLang="zh-TW" dirty="0" smtClean="0"/>
                        <a:t>12</a:t>
                      </a:r>
                      <a:r>
                        <a:rPr lang="zh-TW" altLang="en-US" dirty="0" smtClean="0"/>
                        <a:t>月</a:t>
                      </a:r>
                      <a:r>
                        <a:rPr lang="en-US" altLang="zh-TW" dirty="0" smtClean="0"/>
                        <a:t>10</a:t>
                      </a:r>
                      <a:r>
                        <a:rPr lang="zh-TW" altLang="en-US" dirty="0" smtClean="0"/>
                        <a:t>日止</a:t>
                      </a:r>
                      <a:endParaRPr lang="zh-TW" altLang="en-US" dirty="0"/>
                    </a:p>
                  </a:txBody>
                  <a:tcPr/>
                </a:tc>
                <a:extLst>
                  <a:ext uri="{0D108BD9-81ED-4DB2-BD59-A6C34878D82A}">
                    <a16:rowId xmlns:a16="http://schemas.microsoft.com/office/drawing/2014/main" val="2522288542"/>
                  </a:ext>
                </a:extLst>
              </a:tr>
              <a:tr h="370840">
                <a:tc>
                  <a:txBody>
                    <a:bodyPr/>
                    <a:lstStyle/>
                    <a:p>
                      <a:r>
                        <a:rPr lang="zh-TW" altLang="en-US" dirty="0" smtClean="0"/>
                        <a:t>徵件辦法</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hlinkClick r:id="rId2" action="ppaction://hlinkfile"/>
                        </a:rPr>
                        <a:t>國際學術交流社群徵件辦法</a:t>
                      </a:r>
                      <a:endParaRPr lang="zh-TW" altLang="en-US" dirty="0" smtClean="0"/>
                    </a:p>
                  </a:txBody>
                  <a:tcPr/>
                </a:tc>
                <a:extLst>
                  <a:ext uri="{0D108BD9-81ED-4DB2-BD59-A6C34878D82A}">
                    <a16:rowId xmlns:a16="http://schemas.microsoft.com/office/drawing/2014/main" val="1391052385"/>
                  </a:ext>
                </a:extLst>
              </a:tr>
              <a:tr h="370840">
                <a:tc>
                  <a:txBody>
                    <a:bodyPr/>
                    <a:lstStyle/>
                    <a:p>
                      <a:r>
                        <a:rPr lang="zh-TW" altLang="en-US" dirty="0" smtClean="0"/>
                        <a:t>方案網頁</a:t>
                      </a:r>
                      <a:endParaRPr lang="zh-TW" altLang="en-US" dirty="0"/>
                    </a:p>
                  </a:txBody>
                  <a:tcPr/>
                </a:tc>
                <a:tc>
                  <a:txBody>
                    <a:bodyPr/>
                    <a:lstStyle/>
                    <a:p>
                      <a:r>
                        <a:rPr lang="en-US" altLang="zh-TW" sz="1600" dirty="0" smtClean="0">
                          <a:hlinkClick r:id="rId3"/>
                        </a:rPr>
                        <a:t>http://www.ugsi2usr.nptu.edu.tw/files/11-1172-10170-1.php?Lang=zh-tw</a:t>
                      </a:r>
                      <a:endParaRPr lang="zh-TW" altLang="en-US" sz="1600" dirty="0"/>
                    </a:p>
                  </a:txBody>
                  <a:tcPr/>
                </a:tc>
                <a:extLst>
                  <a:ext uri="{0D108BD9-81ED-4DB2-BD59-A6C34878D82A}">
                    <a16:rowId xmlns:a16="http://schemas.microsoft.com/office/drawing/2014/main" val="3596991130"/>
                  </a:ext>
                </a:extLst>
              </a:tr>
            </a:tbl>
          </a:graphicData>
        </a:graphic>
      </p:graphicFrame>
      <p:sp>
        <p:nvSpPr>
          <p:cNvPr id="5" name="Google Shape;489;p39">
            <a:hlinkClick r:id="rId4" action="ppaction://hlinksldjump"/>
          </p:cNvPr>
          <p:cNvSpPr/>
          <p:nvPr/>
        </p:nvSpPr>
        <p:spPr>
          <a:xfrm>
            <a:off x="320884" y="6309320"/>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 name="標題 1"/>
          <p:cNvSpPr>
            <a:spLocks noGrp="1"/>
          </p:cNvSpPr>
          <p:nvPr>
            <p:ph type="title"/>
          </p:nvPr>
        </p:nvSpPr>
        <p:spPr>
          <a:xfrm>
            <a:off x="467544" y="260648"/>
            <a:ext cx="5770984" cy="706090"/>
          </a:xfrm>
        </p:spPr>
        <p:txBody>
          <a:bodyPr>
            <a:noAutofit/>
          </a:bodyPr>
          <a:lstStyle/>
          <a:p>
            <a:pPr algn="l"/>
            <a:r>
              <a:rPr lang="zh-TW" altLang="en-US" sz="3600" b="1" dirty="0"/>
              <a:t>國際學術交流社群</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42</a:t>
            </a:fld>
            <a:endParaRPr lang="zh-TW" altLang="en-US"/>
          </a:p>
        </p:txBody>
      </p:sp>
    </p:spTree>
    <p:extLst>
      <p:ext uri="{BB962C8B-B14F-4D97-AF65-F5344CB8AC3E}">
        <p14:creationId xmlns:p14="http://schemas.microsoft.com/office/powerpoint/2010/main" val="13977639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手繪多邊形 7"/>
          <p:cNvSpPr/>
          <p:nvPr/>
        </p:nvSpPr>
        <p:spPr>
          <a:xfrm>
            <a:off x="323528" y="465512"/>
            <a:ext cx="2109026" cy="5555776"/>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48590" tIns="148590" rIns="148590" bIns="3661697" numCol="1" spcCol="1270" anchor="ctr" anchorCtr="0">
            <a:noAutofit/>
          </a:bodyPr>
          <a:lstStyle/>
          <a:p>
            <a:pPr algn="ctr" defTabSz="1733550">
              <a:lnSpc>
                <a:spcPct val="90000"/>
              </a:lnSpc>
              <a:spcBef>
                <a:spcPct val="0"/>
              </a:spcBef>
              <a:spcAft>
                <a:spcPct val="35000"/>
              </a:spcAft>
            </a:pPr>
            <a:endParaRPr lang="zh-TW" altLang="en-US" sz="3500" b="1" dirty="0">
              <a:latin typeface="微軟正黑體" panose="020B0604030504040204" pitchFamily="34" charset="-120"/>
              <a:ea typeface="微軟正黑體" panose="020B0604030504040204" pitchFamily="34" charset="-120"/>
            </a:endParaRPr>
          </a:p>
        </p:txBody>
      </p:sp>
      <p:sp>
        <p:nvSpPr>
          <p:cNvPr id="9" name="手繪多邊形 8">
            <a:hlinkClick r:id="rId3" action="ppaction://hlinksldjump"/>
          </p:cNvPr>
          <p:cNvSpPr/>
          <p:nvPr/>
        </p:nvSpPr>
        <p:spPr>
          <a:xfrm>
            <a:off x="571517" y="2204864"/>
            <a:ext cx="1687221" cy="71262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戶外教育結合課程議題社群</a:t>
            </a:r>
            <a:endParaRPr lang="en-US" altLang="zh-TW" sz="1400" dirty="0">
              <a:solidFill>
                <a:schemeClr val="tx1"/>
              </a:solidFill>
            </a:endParaRPr>
          </a:p>
        </p:txBody>
      </p:sp>
      <p:sp>
        <p:nvSpPr>
          <p:cNvPr id="10" name="手繪多邊形 9">
            <a:hlinkClick r:id="rId4" action="ppaction://hlinksldjump"/>
          </p:cNvPr>
          <p:cNvSpPr/>
          <p:nvPr/>
        </p:nvSpPr>
        <p:spPr>
          <a:xfrm>
            <a:off x="580525" y="2996952"/>
            <a:ext cx="1687221" cy="669092"/>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增能輔導型社群</a:t>
            </a:r>
          </a:p>
        </p:txBody>
      </p:sp>
      <p:sp>
        <p:nvSpPr>
          <p:cNvPr id="11" name="手繪多邊形 10">
            <a:hlinkClick r:id="rId5" action="ppaction://hlinksldjump"/>
          </p:cNvPr>
          <p:cNvSpPr/>
          <p:nvPr/>
        </p:nvSpPr>
        <p:spPr>
          <a:xfrm>
            <a:off x="580525" y="4437112"/>
            <a:ext cx="1687221" cy="639366"/>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職能導向課程社群</a:t>
            </a:r>
          </a:p>
        </p:txBody>
      </p:sp>
      <p:sp>
        <p:nvSpPr>
          <p:cNvPr id="12" name="手繪多邊形 11">
            <a:hlinkClick r:id="rId6" action="ppaction://hlinksldjump"/>
          </p:cNvPr>
          <p:cNvSpPr/>
          <p:nvPr/>
        </p:nvSpPr>
        <p:spPr>
          <a:xfrm>
            <a:off x="571517" y="3717032"/>
            <a:ext cx="1687221" cy="648072"/>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師生專業外語社群</a:t>
            </a:r>
          </a:p>
        </p:txBody>
      </p:sp>
      <p:sp>
        <p:nvSpPr>
          <p:cNvPr id="13" name="手繪多邊形 12"/>
          <p:cNvSpPr/>
          <p:nvPr/>
        </p:nvSpPr>
        <p:spPr>
          <a:xfrm>
            <a:off x="2555778" y="4257476"/>
            <a:ext cx="3888433" cy="1691804"/>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48590" tIns="148590" rIns="148590" bIns="3661697" numCol="1" spcCol="1270" anchor="ctr" anchorCtr="0">
            <a:noAutofit/>
          </a:bodyPr>
          <a:lstStyle/>
          <a:p>
            <a:pPr algn="ctr" defTabSz="1733550">
              <a:lnSpc>
                <a:spcPct val="90000"/>
              </a:lnSpc>
              <a:spcBef>
                <a:spcPct val="0"/>
              </a:spcBef>
              <a:spcAft>
                <a:spcPct val="35000"/>
              </a:spcAft>
            </a:pPr>
            <a:endParaRPr lang="zh-TW" altLang="en-US" sz="3500" b="1" dirty="0">
              <a:solidFill>
                <a:schemeClr val="tx1"/>
              </a:solidFill>
              <a:latin typeface="微軟正黑體" panose="020B0604030504040204" pitchFamily="34" charset="-120"/>
              <a:ea typeface="微軟正黑體" panose="020B0604030504040204" pitchFamily="34" charset="-120"/>
            </a:endParaRPr>
          </a:p>
        </p:txBody>
      </p:sp>
      <p:sp>
        <p:nvSpPr>
          <p:cNvPr id="15" name="手繪多邊形 14">
            <a:hlinkClick r:id="rId7" action="ppaction://hlinksldjump"/>
          </p:cNvPr>
          <p:cNvSpPr/>
          <p:nvPr/>
        </p:nvSpPr>
        <p:spPr>
          <a:xfrm>
            <a:off x="4542589" y="5154530"/>
            <a:ext cx="1685596" cy="54915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師生產業實務研習</a:t>
            </a:r>
          </a:p>
        </p:txBody>
      </p:sp>
      <p:sp>
        <p:nvSpPr>
          <p:cNvPr id="16" name="手繪多邊形 15">
            <a:hlinkClick r:id="rId8" action="ppaction://hlinksldjump"/>
          </p:cNvPr>
          <p:cNvSpPr/>
          <p:nvPr/>
        </p:nvSpPr>
        <p:spPr>
          <a:xfrm>
            <a:off x="2744165" y="5162236"/>
            <a:ext cx="1656183" cy="533738"/>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業界專家協同教學</a:t>
            </a:r>
          </a:p>
        </p:txBody>
      </p:sp>
      <p:sp>
        <p:nvSpPr>
          <p:cNvPr id="17" name="手繪多邊形 16"/>
          <p:cNvSpPr/>
          <p:nvPr/>
        </p:nvSpPr>
        <p:spPr>
          <a:xfrm>
            <a:off x="2555778" y="496300"/>
            <a:ext cx="3888433" cy="3611127"/>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48590" tIns="148590" rIns="148590" bIns="3661697" numCol="1" spcCol="1270" anchor="ctr" anchorCtr="0">
            <a:noAutofit/>
          </a:bodyPr>
          <a:lstStyle/>
          <a:p>
            <a:pPr algn="ctr" defTabSz="1733550">
              <a:lnSpc>
                <a:spcPct val="90000"/>
              </a:lnSpc>
              <a:spcBef>
                <a:spcPct val="0"/>
              </a:spcBef>
              <a:spcAft>
                <a:spcPct val="35000"/>
              </a:spcAft>
            </a:pPr>
            <a:endParaRPr lang="zh-TW" altLang="en-US" sz="3500" b="1" dirty="0">
              <a:latin typeface="微軟正黑體" panose="020B0604030504040204" pitchFamily="34" charset="-120"/>
              <a:ea typeface="微軟正黑體" panose="020B0604030504040204" pitchFamily="34" charset="-120"/>
            </a:endParaRPr>
          </a:p>
        </p:txBody>
      </p:sp>
      <p:sp>
        <p:nvSpPr>
          <p:cNvPr id="18" name="手繪多邊形 17">
            <a:hlinkClick r:id="rId9" action="ppaction://hlinksldjump"/>
          </p:cNvPr>
          <p:cNvSpPr/>
          <p:nvPr/>
        </p:nvSpPr>
        <p:spPr>
          <a:xfrm>
            <a:off x="2744165" y="1515757"/>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微學分課程</a:t>
            </a:r>
          </a:p>
        </p:txBody>
      </p:sp>
      <p:sp>
        <p:nvSpPr>
          <p:cNvPr id="21" name="手繪多邊形 20"/>
          <p:cNvSpPr/>
          <p:nvPr/>
        </p:nvSpPr>
        <p:spPr>
          <a:xfrm>
            <a:off x="6624228" y="4257477"/>
            <a:ext cx="2160240" cy="1691805"/>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148590" tIns="148590" rIns="148590" bIns="3661697" numCol="1" spcCol="1270" anchor="ctr" anchorCtr="0">
            <a:noAutofit/>
          </a:bodyPr>
          <a:lstStyle/>
          <a:p>
            <a:pPr algn="ctr" defTabSz="1733550">
              <a:lnSpc>
                <a:spcPct val="90000"/>
              </a:lnSpc>
              <a:spcBef>
                <a:spcPct val="0"/>
              </a:spcBef>
              <a:spcAft>
                <a:spcPct val="35000"/>
              </a:spcAft>
            </a:pPr>
            <a:endParaRPr lang="en-US" altLang="zh-TW" sz="3500" b="1" dirty="0">
              <a:solidFill>
                <a:schemeClr val="tx1"/>
              </a:solidFill>
              <a:latin typeface="微軟正黑體" panose="020B0604030504040204" pitchFamily="34" charset="-120"/>
              <a:ea typeface="微軟正黑體" panose="020B0604030504040204" pitchFamily="34" charset="-120"/>
            </a:endParaRPr>
          </a:p>
        </p:txBody>
      </p:sp>
      <p:sp>
        <p:nvSpPr>
          <p:cNvPr id="22" name="手繪多邊形 21">
            <a:hlinkClick r:id="rId10" action="ppaction://hlinksldjump"/>
          </p:cNvPr>
          <p:cNvSpPr/>
          <p:nvPr/>
        </p:nvSpPr>
        <p:spPr>
          <a:xfrm>
            <a:off x="6876256" y="5085186"/>
            <a:ext cx="1656184" cy="730815"/>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4"/>
          </a:fillRef>
          <a:effectRef idx="1">
            <a:schemeClr val="accent4"/>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辦理跨領域競賽</a:t>
            </a:r>
            <a:r>
              <a:rPr lang="en-US" altLang="zh-TW" sz="1400" dirty="0">
                <a:solidFill>
                  <a:schemeClr val="tx1"/>
                </a:solidFill>
              </a:rPr>
              <a:t/>
            </a:r>
            <a:br>
              <a:rPr lang="en-US" altLang="zh-TW" sz="1400" dirty="0">
                <a:solidFill>
                  <a:schemeClr val="tx1"/>
                </a:solidFill>
              </a:rPr>
            </a:br>
            <a:r>
              <a:rPr lang="zh-TW" altLang="en-US" sz="1400" dirty="0">
                <a:solidFill>
                  <a:schemeClr val="tx1"/>
                </a:solidFill>
              </a:rPr>
              <a:t>補助計畫</a:t>
            </a:r>
          </a:p>
        </p:txBody>
      </p:sp>
      <p:sp>
        <p:nvSpPr>
          <p:cNvPr id="25" name="手繪多邊形 24"/>
          <p:cNvSpPr/>
          <p:nvPr/>
        </p:nvSpPr>
        <p:spPr>
          <a:xfrm>
            <a:off x="6588226" y="496300"/>
            <a:ext cx="2232059" cy="3611127"/>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a:solidFill>
            <a:schemeClr val="bg1">
              <a:lumMod val="8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48590" tIns="148590" rIns="148590" bIns="3661697" numCol="1" spcCol="1270" anchor="ctr" anchorCtr="0">
            <a:noAutofit/>
          </a:bodyPr>
          <a:lstStyle/>
          <a:p>
            <a:pPr algn="ctr" defTabSz="1733550">
              <a:lnSpc>
                <a:spcPct val="90000"/>
              </a:lnSpc>
              <a:spcBef>
                <a:spcPct val="0"/>
              </a:spcBef>
              <a:spcAft>
                <a:spcPct val="35000"/>
              </a:spcAft>
            </a:pPr>
            <a:endParaRPr lang="en-US" altLang="zh-TW" sz="3500" b="1" dirty="0">
              <a:latin typeface="微軟正黑體" panose="020B0604030504040204" pitchFamily="34" charset="-120"/>
              <a:ea typeface="微軟正黑體" panose="020B0604030504040204" pitchFamily="34" charset="-120"/>
            </a:endParaRPr>
          </a:p>
          <a:p>
            <a:pPr algn="ctr" defTabSz="1733550">
              <a:lnSpc>
                <a:spcPct val="90000"/>
              </a:lnSpc>
              <a:spcBef>
                <a:spcPct val="0"/>
              </a:spcBef>
              <a:spcAft>
                <a:spcPct val="35000"/>
              </a:spcAft>
            </a:pPr>
            <a:endParaRPr lang="en-US" altLang="zh-TW" sz="3500" b="1" dirty="0">
              <a:latin typeface="微軟正黑體" panose="020B0604030504040204" pitchFamily="34" charset="-120"/>
              <a:ea typeface="微軟正黑體" panose="020B0604030504040204" pitchFamily="34" charset="-120"/>
            </a:endParaRPr>
          </a:p>
        </p:txBody>
      </p:sp>
      <p:sp>
        <p:nvSpPr>
          <p:cNvPr id="26" name="手繪多邊形 25">
            <a:hlinkClick r:id="rId11" action="ppaction://hlinksldjump"/>
          </p:cNvPr>
          <p:cNvSpPr/>
          <p:nvPr/>
        </p:nvSpPr>
        <p:spPr>
          <a:xfrm>
            <a:off x="6876258" y="1556792"/>
            <a:ext cx="1584177" cy="756606"/>
          </a:xfrm>
          <a:custGeom>
            <a:avLst/>
            <a:gdLst>
              <a:gd name="connsiteX0" fmla="*/ 0 w 1676815"/>
              <a:gd name="connsiteY0" fmla="*/ 151321 h 1513213"/>
              <a:gd name="connsiteX1" fmla="*/ 151321 w 1676815"/>
              <a:gd name="connsiteY1" fmla="*/ 0 h 1513213"/>
              <a:gd name="connsiteX2" fmla="*/ 1525494 w 1676815"/>
              <a:gd name="connsiteY2" fmla="*/ 0 h 1513213"/>
              <a:gd name="connsiteX3" fmla="*/ 1676815 w 1676815"/>
              <a:gd name="connsiteY3" fmla="*/ 151321 h 1513213"/>
              <a:gd name="connsiteX4" fmla="*/ 1676815 w 1676815"/>
              <a:gd name="connsiteY4" fmla="*/ 1361892 h 1513213"/>
              <a:gd name="connsiteX5" fmla="*/ 1525494 w 1676815"/>
              <a:gd name="connsiteY5" fmla="*/ 1513213 h 1513213"/>
              <a:gd name="connsiteX6" fmla="*/ 151321 w 1676815"/>
              <a:gd name="connsiteY6" fmla="*/ 1513213 h 1513213"/>
              <a:gd name="connsiteX7" fmla="*/ 0 w 1676815"/>
              <a:gd name="connsiteY7" fmla="*/ 1361892 h 1513213"/>
              <a:gd name="connsiteX8" fmla="*/ 0 w 1676815"/>
              <a:gd name="connsiteY8" fmla="*/ 151321 h 151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1513213">
                <a:moveTo>
                  <a:pt x="0" y="151321"/>
                </a:moveTo>
                <a:cubicBezTo>
                  <a:pt x="0" y="67749"/>
                  <a:pt x="67749" y="0"/>
                  <a:pt x="151321" y="0"/>
                </a:cubicBezTo>
                <a:lnTo>
                  <a:pt x="1525494" y="0"/>
                </a:lnTo>
                <a:cubicBezTo>
                  <a:pt x="1609066" y="0"/>
                  <a:pt x="1676815" y="67749"/>
                  <a:pt x="1676815" y="151321"/>
                </a:cubicBezTo>
                <a:lnTo>
                  <a:pt x="1676815" y="1361892"/>
                </a:lnTo>
                <a:cubicBezTo>
                  <a:pt x="1676815" y="1445464"/>
                  <a:pt x="1609066" y="1513213"/>
                  <a:pt x="1525494" y="1513213"/>
                </a:cubicBezTo>
                <a:lnTo>
                  <a:pt x="151321" y="1513213"/>
                </a:lnTo>
                <a:cubicBezTo>
                  <a:pt x="67749" y="1513213"/>
                  <a:pt x="0" y="1445464"/>
                  <a:pt x="0" y="1361892"/>
                </a:cubicBezTo>
                <a:lnTo>
                  <a:pt x="0" y="151321"/>
                </a:lnTo>
                <a:close/>
              </a:path>
            </a:pathLst>
          </a:custGeom>
          <a:solidFill>
            <a:schemeClr val="bg1">
              <a:lumMod val="50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9880" tIns="70990" rIns="79880" bIns="70990"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高中創新專題指導計畫</a:t>
            </a:r>
          </a:p>
        </p:txBody>
      </p:sp>
      <p:sp>
        <p:nvSpPr>
          <p:cNvPr id="27" name="手繪多邊形 26">
            <a:hlinkClick r:id="rId12" action="ppaction://hlinksldjump"/>
          </p:cNvPr>
          <p:cNvSpPr/>
          <p:nvPr/>
        </p:nvSpPr>
        <p:spPr>
          <a:xfrm>
            <a:off x="6876258" y="2513048"/>
            <a:ext cx="1584176" cy="627920"/>
          </a:xfrm>
          <a:custGeom>
            <a:avLst/>
            <a:gdLst>
              <a:gd name="connsiteX0" fmla="*/ 0 w 1676815"/>
              <a:gd name="connsiteY0" fmla="*/ 151321 h 1513213"/>
              <a:gd name="connsiteX1" fmla="*/ 151321 w 1676815"/>
              <a:gd name="connsiteY1" fmla="*/ 0 h 1513213"/>
              <a:gd name="connsiteX2" fmla="*/ 1525494 w 1676815"/>
              <a:gd name="connsiteY2" fmla="*/ 0 h 1513213"/>
              <a:gd name="connsiteX3" fmla="*/ 1676815 w 1676815"/>
              <a:gd name="connsiteY3" fmla="*/ 151321 h 1513213"/>
              <a:gd name="connsiteX4" fmla="*/ 1676815 w 1676815"/>
              <a:gd name="connsiteY4" fmla="*/ 1361892 h 1513213"/>
              <a:gd name="connsiteX5" fmla="*/ 1525494 w 1676815"/>
              <a:gd name="connsiteY5" fmla="*/ 1513213 h 1513213"/>
              <a:gd name="connsiteX6" fmla="*/ 151321 w 1676815"/>
              <a:gd name="connsiteY6" fmla="*/ 1513213 h 1513213"/>
              <a:gd name="connsiteX7" fmla="*/ 0 w 1676815"/>
              <a:gd name="connsiteY7" fmla="*/ 1361892 h 1513213"/>
              <a:gd name="connsiteX8" fmla="*/ 0 w 1676815"/>
              <a:gd name="connsiteY8" fmla="*/ 151321 h 151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1513213">
                <a:moveTo>
                  <a:pt x="0" y="151321"/>
                </a:moveTo>
                <a:cubicBezTo>
                  <a:pt x="0" y="67749"/>
                  <a:pt x="67749" y="0"/>
                  <a:pt x="151321" y="0"/>
                </a:cubicBezTo>
                <a:lnTo>
                  <a:pt x="1525494" y="0"/>
                </a:lnTo>
                <a:cubicBezTo>
                  <a:pt x="1609066" y="0"/>
                  <a:pt x="1676815" y="67749"/>
                  <a:pt x="1676815" y="151321"/>
                </a:cubicBezTo>
                <a:lnTo>
                  <a:pt x="1676815" y="1361892"/>
                </a:lnTo>
                <a:cubicBezTo>
                  <a:pt x="1676815" y="1445464"/>
                  <a:pt x="1609066" y="1513213"/>
                  <a:pt x="1525494" y="1513213"/>
                </a:cubicBezTo>
                <a:lnTo>
                  <a:pt x="151321" y="1513213"/>
                </a:lnTo>
                <a:cubicBezTo>
                  <a:pt x="67749" y="1513213"/>
                  <a:pt x="0" y="1445464"/>
                  <a:pt x="0" y="1361892"/>
                </a:cubicBezTo>
                <a:lnTo>
                  <a:pt x="0" y="151321"/>
                </a:lnTo>
                <a:close/>
              </a:path>
            </a:pathLst>
          </a:custGeom>
          <a:solidFill>
            <a:schemeClr val="bg1">
              <a:lumMod val="50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9880" tIns="70990" rIns="79880" bIns="70990"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國際學術交流社群</a:t>
            </a:r>
          </a:p>
        </p:txBody>
      </p:sp>
      <p:sp>
        <p:nvSpPr>
          <p:cNvPr id="4" name="投影片編號版面配置區 3"/>
          <p:cNvSpPr>
            <a:spLocks noGrp="1"/>
          </p:cNvSpPr>
          <p:nvPr>
            <p:ph type="sldNum" sz="quarter" idx="12"/>
          </p:nvPr>
        </p:nvSpPr>
        <p:spPr/>
        <p:txBody>
          <a:bodyPr/>
          <a:lstStyle/>
          <a:p>
            <a:fld id="{F7E4E4BE-4043-4F46-96D9-2CF57C9731FB}" type="slidenum">
              <a:rPr lang="zh-TW" altLang="en-US" smtClean="0"/>
              <a:t>43</a:t>
            </a:fld>
            <a:endParaRPr lang="zh-TW" altLang="en-US" dirty="0"/>
          </a:p>
        </p:txBody>
      </p:sp>
      <p:sp>
        <p:nvSpPr>
          <p:cNvPr id="6" name="文字方塊 5"/>
          <p:cNvSpPr txBox="1"/>
          <p:nvPr/>
        </p:nvSpPr>
        <p:spPr>
          <a:xfrm>
            <a:off x="395536" y="722909"/>
            <a:ext cx="1965010"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師生社群</a:t>
            </a:r>
          </a:p>
        </p:txBody>
      </p:sp>
      <p:sp>
        <p:nvSpPr>
          <p:cNvPr id="32" name="文字方塊 31"/>
          <p:cNvSpPr txBox="1"/>
          <p:nvPr/>
        </p:nvSpPr>
        <p:spPr>
          <a:xfrm>
            <a:off x="3517487" y="4442397"/>
            <a:ext cx="1965010"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產學合作</a:t>
            </a:r>
          </a:p>
        </p:txBody>
      </p:sp>
      <p:sp>
        <p:nvSpPr>
          <p:cNvPr id="33" name="文字方塊 32"/>
          <p:cNvSpPr txBox="1"/>
          <p:nvPr/>
        </p:nvSpPr>
        <p:spPr>
          <a:xfrm>
            <a:off x="3517487" y="722909"/>
            <a:ext cx="1965010"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創新教學</a:t>
            </a:r>
          </a:p>
        </p:txBody>
      </p:sp>
      <p:sp>
        <p:nvSpPr>
          <p:cNvPr id="35" name="手繪多邊形 34">
            <a:hlinkClick r:id="rId13" action="ppaction://hlinksldjump"/>
          </p:cNvPr>
          <p:cNvSpPr/>
          <p:nvPr/>
        </p:nvSpPr>
        <p:spPr>
          <a:xfrm>
            <a:off x="580524" y="1514710"/>
            <a:ext cx="1687221" cy="607744"/>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en-US" altLang="zh-TW" sz="1400" dirty="0">
                <a:solidFill>
                  <a:schemeClr val="tx1"/>
                </a:solidFill>
              </a:rPr>
              <a:t>PBL</a:t>
            </a:r>
            <a:r>
              <a:rPr lang="zh-TW" altLang="en-US" sz="1400" dirty="0">
                <a:solidFill>
                  <a:schemeClr val="tx1"/>
                </a:solidFill>
              </a:rPr>
              <a:t>問題導向社群</a:t>
            </a:r>
          </a:p>
        </p:txBody>
      </p:sp>
      <p:sp>
        <p:nvSpPr>
          <p:cNvPr id="36" name="手繪多邊形 35">
            <a:hlinkClick r:id="rId14" action="ppaction://hlinksldjump"/>
          </p:cNvPr>
          <p:cNvSpPr/>
          <p:nvPr/>
        </p:nvSpPr>
        <p:spPr>
          <a:xfrm>
            <a:off x="2749811" y="2122456"/>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微型課程</a:t>
            </a:r>
          </a:p>
        </p:txBody>
      </p:sp>
      <p:sp>
        <p:nvSpPr>
          <p:cNvPr id="40" name="手繪多邊形 39">
            <a:hlinkClick r:id="rId15" action="ppaction://hlinksldjump"/>
          </p:cNvPr>
          <p:cNvSpPr/>
          <p:nvPr/>
        </p:nvSpPr>
        <p:spPr>
          <a:xfrm>
            <a:off x="2751378" y="2736749"/>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跨領域共授課程</a:t>
            </a:r>
          </a:p>
        </p:txBody>
      </p:sp>
      <p:sp>
        <p:nvSpPr>
          <p:cNvPr id="44" name="手繪多邊形 43">
            <a:hlinkClick r:id="rId16" action="ppaction://hlinksldjump"/>
          </p:cNvPr>
          <p:cNvSpPr/>
          <p:nvPr/>
        </p:nvSpPr>
        <p:spPr>
          <a:xfrm>
            <a:off x="2781376" y="3357597"/>
            <a:ext cx="1626185"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總整課程</a:t>
            </a:r>
          </a:p>
        </p:txBody>
      </p:sp>
      <p:sp>
        <p:nvSpPr>
          <p:cNvPr id="45" name="手繪多邊形 44">
            <a:hlinkClick r:id="rId17" action="ppaction://hlinksldjump"/>
          </p:cNvPr>
          <p:cNvSpPr/>
          <p:nvPr/>
        </p:nvSpPr>
        <p:spPr>
          <a:xfrm>
            <a:off x="4572002" y="1513156"/>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深碗課程</a:t>
            </a:r>
          </a:p>
        </p:txBody>
      </p:sp>
      <p:sp>
        <p:nvSpPr>
          <p:cNvPr id="46" name="手繪多邊形 45">
            <a:hlinkClick r:id="rId18" action="ppaction://hlinksldjump"/>
          </p:cNvPr>
          <p:cNvSpPr/>
          <p:nvPr/>
        </p:nvSpPr>
        <p:spPr>
          <a:xfrm>
            <a:off x="4572003" y="2130407"/>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en-US" altLang="zh-TW" sz="1400" dirty="0">
                <a:solidFill>
                  <a:schemeClr val="tx1"/>
                </a:solidFill>
              </a:rPr>
              <a:t>VAR</a:t>
            </a:r>
            <a:r>
              <a:rPr lang="zh-TW" altLang="en-US" sz="1400" dirty="0">
                <a:solidFill>
                  <a:schemeClr val="tx1"/>
                </a:solidFill>
              </a:rPr>
              <a:t>教學應用課程</a:t>
            </a:r>
          </a:p>
        </p:txBody>
      </p:sp>
      <p:sp>
        <p:nvSpPr>
          <p:cNvPr id="47" name="手繪多邊形 46">
            <a:hlinkClick r:id="rId19" action="ppaction://hlinksldjump"/>
          </p:cNvPr>
          <p:cNvSpPr/>
          <p:nvPr/>
        </p:nvSpPr>
        <p:spPr>
          <a:xfrm>
            <a:off x="4572003" y="2736749"/>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境外移地教學</a:t>
            </a:r>
          </a:p>
        </p:txBody>
      </p:sp>
      <p:sp>
        <p:nvSpPr>
          <p:cNvPr id="48" name="手繪多邊形 47">
            <a:hlinkClick r:id="rId20" action="ppaction://hlinksldjump"/>
          </p:cNvPr>
          <p:cNvSpPr/>
          <p:nvPr/>
        </p:nvSpPr>
        <p:spPr>
          <a:xfrm>
            <a:off x="4572003" y="3356992"/>
            <a:ext cx="1656183" cy="492989"/>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8" tIns="55548" rIns="64438" bIns="55548"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磨課師課程</a:t>
            </a:r>
          </a:p>
        </p:txBody>
      </p:sp>
      <p:sp>
        <p:nvSpPr>
          <p:cNvPr id="49" name="文字方塊 48"/>
          <p:cNvSpPr txBox="1"/>
          <p:nvPr/>
        </p:nvSpPr>
        <p:spPr>
          <a:xfrm>
            <a:off x="6732240" y="4442397"/>
            <a:ext cx="1965010"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競賽辦理</a:t>
            </a:r>
          </a:p>
        </p:txBody>
      </p:sp>
      <p:sp>
        <p:nvSpPr>
          <p:cNvPr id="50" name="文字方塊 49"/>
          <p:cNvSpPr txBox="1"/>
          <p:nvPr/>
        </p:nvSpPr>
        <p:spPr>
          <a:xfrm>
            <a:off x="6741904" y="722909"/>
            <a:ext cx="1965010"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師生研究</a:t>
            </a:r>
          </a:p>
        </p:txBody>
      </p:sp>
      <p:sp>
        <p:nvSpPr>
          <p:cNvPr id="34" name="手繪多邊形 33">
            <a:hlinkClick r:id="rId21" action="ppaction://hlinksldjump"/>
          </p:cNvPr>
          <p:cNvSpPr/>
          <p:nvPr/>
        </p:nvSpPr>
        <p:spPr>
          <a:xfrm>
            <a:off x="560896" y="5157192"/>
            <a:ext cx="1687221" cy="639366"/>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4" tIns="48084" rIns="56974" bIns="48084" numCol="1" spcCol="1270" anchor="ctr" anchorCtr="0">
            <a:noAutofit/>
          </a:bodyPr>
          <a:lstStyle/>
          <a:p>
            <a:pPr algn="ctr" defTabSz="622300">
              <a:lnSpc>
                <a:spcPct val="90000"/>
              </a:lnSpc>
              <a:spcBef>
                <a:spcPct val="0"/>
              </a:spcBef>
              <a:spcAft>
                <a:spcPct val="35000"/>
              </a:spcAft>
            </a:pPr>
            <a:r>
              <a:rPr lang="zh-TW" altLang="en-US" sz="1400" dirty="0">
                <a:solidFill>
                  <a:schemeClr val="tx1"/>
                </a:solidFill>
              </a:rPr>
              <a:t>教師專業社群</a:t>
            </a:r>
          </a:p>
        </p:txBody>
      </p:sp>
      <p:sp>
        <p:nvSpPr>
          <p:cNvPr id="38" name="文字方塊 37">
            <a:hlinkClick r:id="rId22" action="ppaction://hlinksldjump"/>
          </p:cNvPr>
          <p:cNvSpPr txBox="1"/>
          <p:nvPr/>
        </p:nvSpPr>
        <p:spPr>
          <a:xfrm>
            <a:off x="2215809" y="6267943"/>
            <a:ext cx="1534926" cy="338554"/>
          </a:xfrm>
          <a:prstGeom prst="rect">
            <a:avLst/>
          </a:prstGeom>
          <a:noFill/>
        </p:spPr>
        <p:txBody>
          <a:bodyPr wrap="square" rtlCol="0">
            <a:spAutoFit/>
          </a:bodyPr>
          <a:lstStyle/>
          <a:p>
            <a:pPr algn="ctr"/>
            <a:r>
              <a:rPr lang="zh-TW" altLang="en-US" sz="1600" b="1" dirty="0">
                <a:solidFill>
                  <a:schemeClr val="tx1">
                    <a:lumMod val="50000"/>
                    <a:lumOff val="50000"/>
                  </a:schemeClr>
                </a:solidFill>
                <a:latin typeface="標楷體" panose="03000509000000000000" pitchFamily="65" charset="-120"/>
                <a:ea typeface="標楷體" panose="03000509000000000000" pitchFamily="65" charset="-120"/>
              </a:rPr>
              <a:t>∣空間與設備</a:t>
            </a:r>
            <a:endParaRPr lang="en-US" altLang="zh-TW" sz="1600" b="1" dirty="0">
              <a:solidFill>
                <a:schemeClr val="tx1">
                  <a:lumMod val="50000"/>
                  <a:lumOff val="50000"/>
                </a:schemeClr>
              </a:solidFill>
              <a:latin typeface="標楷體" panose="03000509000000000000" pitchFamily="65" charset="-120"/>
              <a:ea typeface="標楷體" panose="03000509000000000000" pitchFamily="65" charset="-120"/>
            </a:endParaRPr>
          </a:p>
        </p:txBody>
      </p:sp>
      <p:sp>
        <p:nvSpPr>
          <p:cNvPr id="39" name="文字方塊 38">
            <a:hlinkClick r:id="rId23" action="ppaction://hlinksldjump"/>
          </p:cNvPr>
          <p:cNvSpPr txBox="1"/>
          <p:nvPr/>
        </p:nvSpPr>
        <p:spPr>
          <a:xfrm>
            <a:off x="1043608" y="6258798"/>
            <a:ext cx="1436590" cy="338554"/>
          </a:xfrm>
          <a:prstGeom prst="rect">
            <a:avLst/>
          </a:prstGeom>
          <a:noFill/>
        </p:spPr>
        <p:txBody>
          <a:bodyPr wrap="square" rtlCol="0">
            <a:spAutoFit/>
          </a:bodyPr>
          <a:lstStyle/>
          <a:p>
            <a:pPr algn="ctr"/>
            <a:r>
              <a:rPr lang="zh-TW" altLang="en-US" sz="1600" b="1" dirty="0">
                <a:solidFill>
                  <a:schemeClr val="tx1">
                    <a:lumMod val="50000"/>
                    <a:lumOff val="50000"/>
                  </a:schemeClr>
                </a:solidFill>
                <a:latin typeface="標楷體" panose="03000509000000000000" pitchFamily="65" charset="-120"/>
                <a:ea typeface="標楷體" panose="03000509000000000000" pitchFamily="65" charset="-120"/>
              </a:rPr>
              <a:t>申請注意事項</a:t>
            </a:r>
            <a:endParaRPr lang="en-US" altLang="zh-TW" sz="1600" b="1" dirty="0">
              <a:solidFill>
                <a:schemeClr val="tx1">
                  <a:lumMod val="50000"/>
                  <a:lumOff val="50000"/>
                </a:schemeClr>
              </a:solidFill>
              <a:latin typeface="標楷體" panose="03000509000000000000" pitchFamily="65" charset="-120"/>
              <a:ea typeface="標楷體" panose="03000509000000000000" pitchFamily="65" charset="-120"/>
            </a:endParaRPr>
          </a:p>
        </p:txBody>
      </p:sp>
      <p:sp>
        <p:nvSpPr>
          <p:cNvPr id="43" name="Google Shape;489;p39">
            <a:hlinkClick r:id="rId24" action="ppaction://hlinksldjump"/>
          </p:cNvPr>
          <p:cNvSpPr/>
          <p:nvPr/>
        </p:nvSpPr>
        <p:spPr>
          <a:xfrm>
            <a:off x="320884" y="6309320"/>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71381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ppt_y</p:attrName>
                                        </p:attrNameLst>
                                      </p:cBhvr>
                                      <p:tavLst>
                                        <p:tav tm="0">
                                          <p:val>
                                            <p:strVal val="#ppt_y-#ppt_h*1.125000"/>
                                          </p:val>
                                        </p:tav>
                                        <p:tav tm="100000">
                                          <p:val>
                                            <p:strVal val="#ppt_y"/>
                                          </p:val>
                                        </p:tav>
                                      </p:tavLst>
                                    </p:anim>
                                    <p:animEffect transition="in" filter="wipe(down)">
                                      <p:cBhvr>
                                        <p:cTn id="8" dur="500"/>
                                        <p:tgtEl>
                                          <p:spTgt spid="35"/>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down)">
                                      <p:cBhvr>
                                        <p:cTn id="16" dur="500"/>
                                        <p:tgtEl>
                                          <p:spTgt spid="10"/>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down)">
                                      <p:cBhvr>
                                        <p:cTn id="20" dur="500"/>
                                        <p:tgtEl>
                                          <p:spTgt spid="12"/>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down)">
                                      <p:cBhvr>
                                        <p:cTn id="24" dur="500"/>
                                        <p:tgtEl>
                                          <p:spTgt spid="11"/>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p:tgtEl>
                                          <p:spTgt spid="34"/>
                                        </p:tgtEl>
                                        <p:attrNameLst>
                                          <p:attrName>ppt_y</p:attrName>
                                        </p:attrNameLst>
                                      </p:cBhvr>
                                      <p:tavLst>
                                        <p:tav tm="0">
                                          <p:val>
                                            <p:strVal val="#ppt_y-#ppt_h*1.125000"/>
                                          </p:val>
                                        </p:tav>
                                        <p:tav tm="100000">
                                          <p:val>
                                            <p:strVal val="#ppt_y"/>
                                          </p:val>
                                        </p:tav>
                                      </p:tavLst>
                                    </p:anim>
                                    <p:animEffect transition="in" filter="wipe(down)">
                                      <p:cBhvr>
                                        <p:cTn id="28" dur="500"/>
                                        <p:tgtEl>
                                          <p:spTgt spid="34"/>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ppt_y</p:attrName>
                                        </p:attrNameLst>
                                      </p:cBhvr>
                                      <p:tavLst>
                                        <p:tav tm="0">
                                          <p:val>
                                            <p:strVal val="#ppt_y-#ppt_h*1.125000"/>
                                          </p:val>
                                        </p:tav>
                                        <p:tav tm="100000">
                                          <p:val>
                                            <p:strVal val="#ppt_y"/>
                                          </p:val>
                                        </p:tav>
                                      </p:tavLst>
                                    </p:anim>
                                    <p:animEffect transition="in" filter="wipe(down)">
                                      <p:cBhvr>
                                        <p:cTn id="32" dur="500"/>
                                        <p:tgtEl>
                                          <p:spTgt spid="18"/>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p:tgtEl>
                                          <p:spTgt spid="36"/>
                                        </p:tgtEl>
                                        <p:attrNameLst>
                                          <p:attrName>ppt_y</p:attrName>
                                        </p:attrNameLst>
                                      </p:cBhvr>
                                      <p:tavLst>
                                        <p:tav tm="0">
                                          <p:val>
                                            <p:strVal val="#ppt_y-#ppt_h*1.125000"/>
                                          </p:val>
                                        </p:tav>
                                        <p:tav tm="100000">
                                          <p:val>
                                            <p:strVal val="#ppt_y"/>
                                          </p:val>
                                        </p:tav>
                                      </p:tavLst>
                                    </p:anim>
                                    <p:animEffect transition="in" filter="wipe(down)">
                                      <p:cBhvr>
                                        <p:cTn id="36" dur="500"/>
                                        <p:tgtEl>
                                          <p:spTgt spid="36"/>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p:tgtEl>
                                          <p:spTgt spid="40"/>
                                        </p:tgtEl>
                                        <p:attrNameLst>
                                          <p:attrName>ppt_y</p:attrName>
                                        </p:attrNameLst>
                                      </p:cBhvr>
                                      <p:tavLst>
                                        <p:tav tm="0">
                                          <p:val>
                                            <p:strVal val="#ppt_y-#ppt_h*1.125000"/>
                                          </p:val>
                                        </p:tav>
                                        <p:tav tm="100000">
                                          <p:val>
                                            <p:strVal val="#ppt_y"/>
                                          </p:val>
                                        </p:tav>
                                      </p:tavLst>
                                    </p:anim>
                                    <p:animEffect transition="in" filter="wipe(down)">
                                      <p:cBhvr>
                                        <p:cTn id="40" dur="500"/>
                                        <p:tgtEl>
                                          <p:spTgt spid="40"/>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p:tgtEl>
                                          <p:spTgt spid="44"/>
                                        </p:tgtEl>
                                        <p:attrNameLst>
                                          <p:attrName>ppt_y</p:attrName>
                                        </p:attrNameLst>
                                      </p:cBhvr>
                                      <p:tavLst>
                                        <p:tav tm="0">
                                          <p:val>
                                            <p:strVal val="#ppt_y-#ppt_h*1.125000"/>
                                          </p:val>
                                        </p:tav>
                                        <p:tav tm="100000">
                                          <p:val>
                                            <p:strVal val="#ppt_y"/>
                                          </p:val>
                                        </p:tav>
                                      </p:tavLst>
                                    </p:anim>
                                    <p:animEffect transition="in" filter="wipe(down)">
                                      <p:cBhvr>
                                        <p:cTn id="44" dur="500"/>
                                        <p:tgtEl>
                                          <p:spTgt spid="44"/>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p:tgtEl>
                                          <p:spTgt spid="45"/>
                                        </p:tgtEl>
                                        <p:attrNameLst>
                                          <p:attrName>ppt_y</p:attrName>
                                        </p:attrNameLst>
                                      </p:cBhvr>
                                      <p:tavLst>
                                        <p:tav tm="0">
                                          <p:val>
                                            <p:strVal val="#ppt_y-#ppt_h*1.125000"/>
                                          </p:val>
                                        </p:tav>
                                        <p:tav tm="100000">
                                          <p:val>
                                            <p:strVal val="#ppt_y"/>
                                          </p:val>
                                        </p:tav>
                                      </p:tavLst>
                                    </p:anim>
                                    <p:animEffect transition="in" filter="wipe(down)">
                                      <p:cBhvr>
                                        <p:cTn id="48" dur="500"/>
                                        <p:tgtEl>
                                          <p:spTgt spid="45"/>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p:tgtEl>
                                          <p:spTgt spid="46"/>
                                        </p:tgtEl>
                                        <p:attrNameLst>
                                          <p:attrName>ppt_y</p:attrName>
                                        </p:attrNameLst>
                                      </p:cBhvr>
                                      <p:tavLst>
                                        <p:tav tm="0">
                                          <p:val>
                                            <p:strVal val="#ppt_y-#ppt_h*1.125000"/>
                                          </p:val>
                                        </p:tav>
                                        <p:tav tm="100000">
                                          <p:val>
                                            <p:strVal val="#ppt_y"/>
                                          </p:val>
                                        </p:tav>
                                      </p:tavLst>
                                    </p:anim>
                                    <p:animEffect transition="in" filter="wipe(down)">
                                      <p:cBhvr>
                                        <p:cTn id="52" dur="500"/>
                                        <p:tgtEl>
                                          <p:spTgt spid="46"/>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p:tgtEl>
                                          <p:spTgt spid="47"/>
                                        </p:tgtEl>
                                        <p:attrNameLst>
                                          <p:attrName>ppt_y</p:attrName>
                                        </p:attrNameLst>
                                      </p:cBhvr>
                                      <p:tavLst>
                                        <p:tav tm="0">
                                          <p:val>
                                            <p:strVal val="#ppt_y-#ppt_h*1.125000"/>
                                          </p:val>
                                        </p:tav>
                                        <p:tav tm="100000">
                                          <p:val>
                                            <p:strVal val="#ppt_y"/>
                                          </p:val>
                                        </p:tav>
                                      </p:tavLst>
                                    </p:anim>
                                    <p:animEffect transition="in" filter="wipe(down)">
                                      <p:cBhvr>
                                        <p:cTn id="56" dur="500"/>
                                        <p:tgtEl>
                                          <p:spTgt spid="47"/>
                                        </p:tgtEl>
                                      </p:cBhvr>
                                    </p:animEffect>
                                  </p:childTnLst>
                                </p:cTn>
                              </p:par>
                              <p:par>
                                <p:cTn id="57" presetID="12" presetClass="entr" presetSubtype="1"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additive="base">
                                        <p:cTn id="59" dur="500"/>
                                        <p:tgtEl>
                                          <p:spTgt spid="48"/>
                                        </p:tgtEl>
                                        <p:attrNameLst>
                                          <p:attrName>ppt_y</p:attrName>
                                        </p:attrNameLst>
                                      </p:cBhvr>
                                      <p:tavLst>
                                        <p:tav tm="0">
                                          <p:val>
                                            <p:strVal val="#ppt_y-#ppt_h*1.125000"/>
                                          </p:val>
                                        </p:tav>
                                        <p:tav tm="100000">
                                          <p:val>
                                            <p:strVal val="#ppt_y"/>
                                          </p:val>
                                        </p:tav>
                                      </p:tavLst>
                                    </p:anim>
                                    <p:animEffect transition="in" filter="wipe(down)">
                                      <p:cBhvr>
                                        <p:cTn id="60" dur="500"/>
                                        <p:tgtEl>
                                          <p:spTgt spid="48"/>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p:tgtEl>
                                          <p:spTgt spid="15"/>
                                        </p:tgtEl>
                                        <p:attrNameLst>
                                          <p:attrName>ppt_y</p:attrName>
                                        </p:attrNameLst>
                                      </p:cBhvr>
                                      <p:tavLst>
                                        <p:tav tm="0">
                                          <p:val>
                                            <p:strVal val="#ppt_y-#ppt_h*1.125000"/>
                                          </p:val>
                                        </p:tav>
                                        <p:tav tm="100000">
                                          <p:val>
                                            <p:strVal val="#ppt_y"/>
                                          </p:val>
                                        </p:tav>
                                      </p:tavLst>
                                    </p:anim>
                                    <p:animEffect transition="in" filter="wipe(down)">
                                      <p:cBhvr>
                                        <p:cTn id="64" dur="500"/>
                                        <p:tgtEl>
                                          <p:spTgt spid="15"/>
                                        </p:tgtEl>
                                      </p:cBhvr>
                                    </p:animEffect>
                                  </p:childTnLst>
                                </p:cTn>
                              </p:par>
                              <p:par>
                                <p:cTn id="65" presetID="12" presetClass="entr" presetSubtype="1"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p:tgtEl>
                                          <p:spTgt spid="16"/>
                                        </p:tgtEl>
                                        <p:attrNameLst>
                                          <p:attrName>ppt_y</p:attrName>
                                        </p:attrNameLst>
                                      </p:cBhvr>
                                      <p:tavLst>
                                        <p:tav tm="0">
                                          <p:val>
                                            <p:strVal val="#ppt_y-#ppt_h*1.125000"/>
                                          </p:val>
                                        </p:tav>
                                        <p:tav tm="100000">
                                          <p:val>
                                            <p:strVal val="#ppt_y"/>
                                          </p:val>
                                        </p:tav>
                                      </p:tavLst>
                                    </p:anim>
                                    <p:animEffect transition="in" filter="wipe(down)">
                                      <p:cBhvr>
                                        <p:cTn id="68" dur="500"/>
                                        <p:tgtEl>
                                          <p:spTgt spid="16"/>
                                        </p:tgtEl>
                                      </p:cBhvr>
                                    </p:animEffect>
                                  </p:childTnLst>
                                </p:cTn>
                              </p:par>
                              <p:par>
                                <p:cTn id="69" presetID="12" presetClass="entr" presetSubtype="1"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p:tgtEl>
                                          <p:spTgt spid="26"/>
                                        </p:tgtEl>
                                        <p:attrNameLst>
                                          <p:attrName>ppt_y</p:attrName>
                                        </p:attrNameLst>
                                      </p:cBhvr>
                                      <p:tavLst>
                                        <p:tav tm="0">
                                          <p:val>
                                            <p:strVal val="#ppt_y-#ppt_h*1.125000"/>
                                          </p:val>
                                        </p:tav>
                                        <p:tav tm="100000">
                                          <p:val>
                                            <p:strVal val="#ppt_y"/>
                                          </p:val>
                                        </p:tav>
                                      </p:tavLst>
                                    </p:anim>
                                    <p:animEffect transition="in" filter="wipe(down)">
                                      <p:cBhvr>
                                        <p:cTn id="72" dur="500"/>
                                        <p:tgtEl>
                                          <p:spTgt spid="26"/>
                                        </p:tgtEl>
                                      </p:cBhvr>
                                    </p:animEffect>
                                  </p:childTnLst>
                                </p:cTn>
                              </p:par>
                              <p:par>
                                <p:cTn id="73" presetID="12" presetClass="entr" presetSubtype="1"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p:tgtEl>
                                          <p:spTgt spid="27"/>
                                        </p:tgtEl>
                                        <p:attrNameLst>
                                          <p:attrName>ppt_y</p:attrName>
                                        </p:attrNameLst>
                                      </p:cBhvr>
                                      <p:tavLst>
                                        <p:tav tm="0">
                                          <p:val>
                                            <p:strVal val="#ppt_y-#ppt_h*1.125000"/>
                                          </p:val>
                                        </p:tav>
                                        <p:tav tm="100000">
                                          <p:val>
                                            <p:strVal val="#ppt_y"/>
                                          </p:val>
                                        </p:tav>
                                      </p:tavLst>
                                    </p:anim>
                                    <p:animEffect transition="in" filter="wipe(down)">
                                      <p:cBhvr>
                                        <p:cTn id="76" dur="500"/>
                                        <p:tgtEl>
                                          <p:spTgt spid="27"/>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p:tgtEl>
                                          <p:spTgt spid="22"/>
                                        </p:tgtEl>
                                        <p:attrNameLst>
                                          <p:attrName>ppt_y</p:attrName>
                                        </p:attrNameLst>
                                      </p:cBhvr>
                                      <p:tavLst>
                                        <p:tav tm="0">
                                          <p:val>
                                            <p:strVal val="#ppt_y-#ppt_h*1.125000"/>
                                          </p:val>
                                        </p:tav>
                                        <p:tav tm="100000">
                                          <p:val>
                                            <p:strVal val="#ppt_y"/>
                                          </p:val>
                                        </p:tav>
                                      </p:tavLst>
                                    </p:anim>
                                    <p:animEffect transition="in" filter="wipe(down)">
                                      <p:cBhvr>
                                        <p:cTn id="80" dur="500"/>
                                        <p:tgtEl>
                                          <p:spTgt spid="22"/>
                                        </p:tgtEl>
                                      </p:cBhvr>
                                    </p:animEffect>
                                  </p:childTnLst>
                                </p:cTn>
                              </p:par>
                              <p:par>
                                <p:cTn id="81" presetID="2" presetClass="entr" presetSubtype="4"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500" fill="hold"/>
                                        <p:tgtEl>
                                          <p:spTgt spid="38"/>
                                        </p:tgtEl>
                                        <p:attrNameLst>
                                          <p:attrName>ppt_x</p:attrName>
                                        </p:attrNameLst>
                                      </p:cBhvr>
                                      <p:tavLst>
                                        <p:tav tm="0">
                                          <p:val>
                                            <p:strVal val="#ppt_x"/>
                                          </p:val>
                                        </p:tav>
                                        <p:tav tm="100000">
                                          <p:val>
                                            <p:strVal val="#ppt_x"/>
                                          </p:val>
                                        </p:tav>
                                      </p:tavLst>
                                    </p:anim>
                                    <p:anim calcmode="lin" valueType="num">
                                      <p:cBhvr additive="base">
                                        <p:cTn id="84" dur="500" fill="hold"/>
                                        <p:tgtEl>
                                          <p:spTgt spid="3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additive="base">
                                        <p:cTn id="87" dur="500" fill="hold"/>
                                        <p:tgtEl>
                                          <p:spTgt spid="39"/>
                                        </p:tgtEl>
                                        <p:attrNameLst>
                                          <p:attrName>ppt_x</p:attrName>
                                        </p:attrNameLst>
                                      </p:cBhvr>
                                      <p:tavLst>
                                        <p:tav tm="0">
                                          <p:val>
                                            <p:strVal val="#ppt_x"/>
                                          </p:val>
                                        </p:tav>
                                        <p:tav tm="100000">
                                          <p:val>
                                            <p:strVal val="#ppt_x"/>
                                          </p:val>
                                        </p:tav>
                                      </p:tavLst>
                                    </p:anim>
                                    <p:anim calcmode="lin" valueType="num">
                                      <p:cBhvr additive="base">
                                        <p:cTn id="8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animBg="1"/>
      <p:bldP spid="16" grpId="0" animBg="1"/>
      <p:bldP spid="18" grpId="0" animBg="1"/>
      <p:bldP spid="22" grpId="0" animBg="1"/>
      <p:bldP spid="26" grpId="0" animBg="1"/>
      <p:bldP spid="27" grpId="0" animBg="1"/>
      <p:bldP spid="35" grpId="0" animBg="1"/>
      <p:bldP spid="36" grpId="0" animBg="1"/>
      <p:bldP spid="40" grpId="0" animBg="1"/>
      <p:bldP spid="44" grpId="0" animBg="1"/>
      <p:bldP spid="45" grpId="0" animBg="1"/>
      <p:bldP spid="46" grpId="0" animBg="1"/>
      <p:bldP spid="47" grpId="0" animBg="1"/>
      <p:bldP spid="48" grpId="0" animBg="1"/>
      <p:bldP spid="34" grpId="0" animBg="1"/>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497837936"/>
              </p:ext>
            </p:extLst>
          </p:nvPr>
        </p:nvGraphicFramePr>
        <p:xfrm>
          <a:off x="467544" y="1124952"/>
          <a:ext cx="8229600" cy="3650352"/>
        </p:xfrm>
        <a:graphic>
          <a:graphicData uri="http://schemas.openxmlformats.org/drawingml/2006/table">
            <a:tbl>
              <a:tblPr firstRow="1" bandRow="1">
                <a:tableStyleId>{00A15C55-8517-42AA-B614-E9B94910E393}</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96000">
                <a:tc>
                  <a:txBody>
                    <a:bodyPr/>
                    <a:lstStyle/>
                    <a:p>
                      <a:r>
                        <a:rPr lang="zh-TW" altLang="en-US" dirty="0" smtClean="0"/>
                        <a:t>計畫類別</a:t>
                      </a:r>
                      <a:endParaRPr lang="zh-TW" altLang="en-US" dirty="0"/>
                    </a:p>
                  </a:txBody>
                  <a:tcPr/>
                </a:tc>
                <a:tc>
                  <a:txBody>
                    <a:bodyPr/>
                    <a:lstStyle/>
                    <a:p>
                      <a:r>
                        <a:rPr lang="zh-TW" altLang="en-US" dirty="0" smtClean="0"/>
                        <a:t>競賽辦理</a:t>
                      </a:r>
                      <a:endParaRPr lang="zh-TW" altLang="en-US" dirty="0"/>
                    </a:p>
                  </a:txBody>
                  <a:tcPr/>
                </a:tc>
                <a:extLst>
                  <a:ext uri="{0D108BD9-81ED-4DB2-BD59-A6C34878D82A}">
                    <a16:rowId xmlns:a16="http://schemas.microsoft.com/office/drawing/2014/main" val="319405675"/>
                  </a:ext>
                </a:extLst>
              </a:tr>
              <a:tr h="396000">
                <a:tc>
                  <a:txBody>
                    <a:bodyPr/>
                    <a:lstStyle/>
                    <a:p>
                      <a:r>
                        <a:rPr lang="zh-TW" altLang="en-US" dirty="0" smtClean="0"/>
                        <a:t>計畫名稱</a:t>
                      </a:r>
                      <a:endParaRPr lang="zh-TW" altLang="en-US" dirty="0"/>
                    </a:p>
                  </a:txBody>
                  <a:tcPr/>
                </a:tc>
                <a:tc>
                  <a:txBody>
                    <a:bodyPr/>
                    <a:lstStyle/>
                    <a:p>
                      <a:r>
                        <a:rPr lang="zh-TW" altLang="en-US" dirty="0" smtClean="0"/>
                        <a:t>辦理跨領域競賽補助計畫</a:t>
                      </a:r>
                      <a:endParaRPr lang="zh-TW" altLang="en-US" dirty="0"/>
                    </a:p>
                  </a:txBody>
                  <a:tcPr/>
                </a:tc>
                <a:extLst>
                  <a:ext uri="{0D108BD9-81ED-4DB2-BD59-A6C34878D82A}">
                    <a16:rowId xmlns:a16="http://schemas.microsoft.com/office/drawing/2014/main" val="747342522"/>
                  </a:ext>
                </a:extLst>
              </a:tr>
              <a:tr h="1418352">
                <a:tc>
                  <a:txBody>
                    <a:bodyPr/>
                    <a:lstStyle/>
                    <a:p>
                      <a:r>
                        <a:rPr lang="zh-TW" altLang="en-US" dirty="0" smtClean="0"/>
                        <a:t>計畫目的</a:t>
                      </a:r>
                      <a:endParaRPr lang="zh-TW" altLang="en-US" dirty="0"/>
                    </a:p>
                  </a:txBody>
                  <a:tcPr/>
                </a:tc>
                <a:tc>
                  <a:txBody>
                    <a:bodyPr/>
                    <a:lstStyle/>
                    <a:p>
                      <a:pPr>
                        <a:lnSpc>
                          <a:spcPts val="2500"/>
                        </a:lnSpc>
                      </a:pPr>
                      <a:r>
                        <a:rPr lang="zh-TW" altLang="en-US" sz="1800" kern="1200" dirty="0" smtClean="0">
                          <a:effectLst/>
                        </a:rPr>
                        <a:t>為達跨域統整的目標，培育具備專業知能與多元創新能力的跨域人才。由本校教師以實用創新為目標，共同打造具體可行的跨領域競賽活動，以激盪多領域合作的潛能，並培養學生獨立思考能力，激發創意潛能，深化學生跨域思維。</a:t>
                      </a:r>
                      <a:endParaRPr lang="zh-TW" altLang="en-US" dirty="0"/>
                    </a:p>
                  </a:txBody>
                  <a:tcPr/>
                </a:tc>
                <a:extLst>
                  <a:ext uri="{0D108BD9-81ED-4DB2-BD59-A6C34878D82A}">
                    <a16:rowId xmlns:a16="http://schemas.microsoft.com/office/drawing/2014/main" val="1872330513"/>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申請對象</a:t>
                      </a:r>
                    </a:p>
                  </a:txBody>
                  <a:tcPr/>
                </a:tc>
                <a:tc>
                  <a:txBody>
                    <a:bodyPr/>
                    <a:lstStyle/>
                    <a:p>
                      <a:r>
                        <a:rPr lang="zh-TW" altLang="en-US" sz="1800" kern="1200" dirty="0" smtClean="0">
                          <a:effectLst/>
                        </a:rPr>
                        <a:t>教師</a:t>
                      </a:r>
                      <a:endParaRPr lang="zh-TW" altLang="en-US" dirty="0"/>
                    </a:p>
                  </a:txBody>
                  <a:tcPr/>
                </a:tc>
                <a:extLst>
                  <a:ext uri="{0D108BD9-81ED-4DB2-BD59-A6C34878D82A}">
                    <a16:rowId xmlns:a16="http://schemas.microsoft.com/office/drawing/2014/main" val="807780841"/>
                  </a:ext>
                </a:extLst>
              </a:tr>
              <a:tr h="396000">
                <a:tc>
                  <a:txBody>
                    <a:bodyPr/>
                    <a:lstStyle/>
                    <a:p>
                      <a:r>
                        <a:rPr lang="zh-TW" altLang="en-US" dirty="0" smtClean="0"/>
                        <a:t>經費補助</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上限</a:t>
                      </a:r>
                      <a:r>
                        <a:rPr lang="en-US" altLang="zh-TW" dirty="0" smtClean="0"/>
                        <a:t>10</a:t>
                      </a:r>
                      <a:r>
                        <a:rPr lang="zh-TW" altLang="en-US" dirty="0" smtClean="0"/>
                        <a:t>萬元</a:t>
                      </a:r>
                      <a:r>
                        <a:rPr lang="en-US" altLang="zh-TW" dirty="0" smtClean="0"/>
                        <a:t>(</a:t>
                      </a:r>
                      <a:r>
                        <a:rPr lang="zh-TW" altLang="zh-TW" sz="1800" kern="1200" dirty="0" smtClean="0">
                          <a:solidFill>
                            <a:schemeClr val="dk1"/>
                          </a:solidFill>
                          <a:effectLst/>
                          <a:latin typeface="+mn-lt"/>
                          <a:ea typeface="+mn-ea"/>
                          <a:cs typeface="+mn-cs"/>
                        </a:rPr>
                        <a:t>實際金額依審查結果核支</a:t>
                      </a:r>
                      <a:r>
                        <a:rPr lang="en-US" altLang="zh-TW" sz="1800" kern="1200" dirty="0" smtClean="0">
                          <a:solidFill>
                            <a:schemeClr val="dk1"/>
                          </a:solidFill>
                          <a:effectLst/>
                          <a:latin typeface="+mn-lt"/>
                          <a:ea typeface="+mn-ea"/>
                          <a:cs typeface="+mn-cs"/>
                        </a:rPr>
                        <a:t>)</a:t>
                      </a:r>
                      <a:endParaRPr lang="zh-TW" altLang="en-US" dirty="0" smtClean="0"/>
                    </a:p>
                  </a:txBody>
                  <a:tcPr/>
                </a:tc>
                <a:extLst>
                  <a:ext uri="{0D108BD9-81ED-4DB2-BD59-A6C34878D82A}">
                    <a16:rowId xmlns:a16="http://schemas.microsoft.com/office/drawing/2014/main" val="150003542"/>
                  </a:ext>
                </a:extLst>
              </a:tr>
              <a:tr h="648000">
                <a:tc>
                  <a:txBody>
                    <a:bodyPr/>
                    <a:lstStyle/>
                    <a:p>
                      <a:r>
                        <a:rPr lang="zh-TW" altLang="en-US" dirty="0" smtClean="0"/>
                        <a:t>補助項目</a:t>
                      </a:r>
                      <a:endParaRPr lang="zh-TW" altLang="en-US" dirty="0"/>
                    </a:p>
                  </a:txBody>
                  <a:tcPr/>
                </a:tc>
                <a:tc>
                  <a:txBody>
                    <a:bodyPr/>
                    <a:lstStyle/>
                    <a:p>
                      <a:r>
                        <a:rPr lang="zh-TW" altLang="en-US" sz="1800" b="0" i="0" kern="1200" dirty="0" smtClean="0">
                          <a:solidFill>
                            <a:schemeClr val="dk1"/>
                          </a:solidFill>
                          <a:effectLst/>
                          <a:latin typeface="+mn-lt"/>
                          <a:ea typeface="+mn-ea"/>
                          <a:cs typeface="+mn-cs"/>
                        </a:rPr>
                        <a:t>印刷費、國內旅費、短程車資、運費、膳宿費、工讀費、 場地使用費、學生獎助費</a:t>
                      </a:r>
                      <a:endParaRPr lang="zh-TW" altLang="en-US" dirty="0"/>
                    </a:p>
                  </a:txBody>
                  <a:tcPr/>
                </a:tc>
                <a:extLst>
                  <a:ext uri="{0D108BD9-81ED-4DB2-BD59-A6C34878D82A}">
                    <a16:rowId xmlns:a16="http://schemas.microsoft.com/office/drawing/2014/main" val="2099592374"/>
                  </a:ext>
                </a:extLst>
              </a:tr>
            </a:tbl>
          </a:graphicData>
        </a:graphic>
      </p:graphicFrame>
      <p:sp>
        <p:nvSpPr>
          <p:cNvPr id="5" name="標題 1"/>
          <p:cNvSpPr>
            <a:spLocks noGrp="1"/>
          </p:cNvSpPr>
          <p:nvPr>
            <p:ph type="title"/>
          </p:nvPr>
        </p:nvSpPr>
        <p:spPr>
          <a:xfrm>
            <a:off x="467544" y="260648"/>
            <a:ext cx="5770984" cy="706090"/>
          </a:xfrm>
        </p:spPr>
        <p:txBody>
          <a:bodyPr>
            <a:noAutofit/>
          </a:bodyPr>
          <a:lstStyle/>
          <a:p>
            <a:pPr algn="l"/>
            <a:r>
              <a:rPr lang="zh-TW" altLang="en-US" sz="3600" b="1" dirty="0"/>
              <a:t>辦理跨領域競賽補助計畫</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44</a:t>
            </a:fld>
            <a:endParaRPr lang="zh-TW" altLang="en-US"/>
          </a:p>
        </p:txBody>
      </p:sp>
      <p:grpSp>
        <p:nvGrpSpPr>
          <p:cNvPr id="7" name="群組 6"/>
          <p:cNvGrpSpPr/>
          <p:nvPr/>
        </p:nvGrpSpPr>
        <p:grpSpPr>
          <a:xfrm>
            <a:off x="467544" y="5949280"/>
            <a:ext cx="802431" cy="680104"/>
            <a:chOff x="467544" y="5949280"/>
            <a:chExt cx="802431" cy="680104"/>
          </a:xfrm>
        </p:grpSpPr>
        <p:sp>
          <p:nvSpPr>
            <p:cNvPr id="9" name="文字方塊 8"/>
            <p:cNvSpPr txBox="1"/>
            <p:nvPr/>
          </p:nvSpPr>
          <p:spPr>
            <a:xfrm>
              <a:off x="467544" y="6165304"/>
              <a:ext cx="802431" cy="276999"/>
            </a:xfrm>
            <a:prstGeom prst="rect">
              <a:avLst/>
            </a:prstGeom>
            <a:noFill/>
            <a:ln>
              <a:noFill/>
            </a:ln>
          </p:spPr>
          <p:txBody>
            <a:bodyPr wrap="square" rtlCol="0">
              <a:spAutoFit/>
            </a:bodyPr>
            <a:lstStyle/>
            <a:p>
              <a:r>
                <a:rPr lang="zh-TW" altLang="en-US" sz="1200" b="1" dirty="0" smtClean="0">
                  <a:solidFill>
                    <a:schemeClr val="bg1">
                      <a:lumMod val="50000"/>
                    </a:schemeClr>
                  </a:solidFill>
                  <a:latin typeface="微軟正黑體" panose="020B0604030504040204" pitchFamily="34" charset="-120"/>
                  <a:ea typeface="微軟正黑體" panose="020B0604030504040204" pitchFamily="34" charset="-120"/>
                </a:rPr>
                <a:t>注意事</a:t>
              </a:r>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項</a:t>
              </a:r>
            </a:p>
          </p:txBody>
        </p:sp>
        <p:sp>
          <p:nvSpPr>
            <p:cNvPr id="10" name="橢圓形圖說文字 9"/>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767490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4294627091"/>
              </p:ext>
            </p:extLst>
          </p:nvPr>
        </p:nvGraphicFramePr>
        <p:xfrm>
          <a:off x="467544" y="1089000"/>
          <a:ext cx="8229600" cy="4840040"/>
        </p:xfrm>
        <a:graphic>
          <a:graphicData uri="http://schemas.openxmlformats.org/drawingml/2006/table">
            <a:tbl>
              <a:tblPr firstRow="1" bandRow="1">
                <a:tableStyleId>{00A15C55-8517-42AA-B614-E9B94910E393}</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96000">
                <a:tc>
                  <a:txBody>
                    <a:bodyPr/>
                    <a:lstStyle/>
                    <a:p>
                      <a:r>
                        <a:rPr lang="zh-TW" altLang="en-US" dirty="0" smtClean="0"/>
                        <a:t>計畫類別</a:t>
                      </a:r>
                      <a:endParaRPr lang="zh-TW" altLang="en-US" dirty="0"/>
                    </a:p>
                  </a:txBody>
                  <a:tcPr/>
                </a:tc>
                <a:tc>
                  <a:txBody>
                    <a:bodyPr/>
                    <a:lstStyle/>
                    <a:p>
                      <a:r>
                        <a:rPr lang="zh-TW" altLang="en-US" dirty="0" smtClean="0"/>
                        <a:t>競賽辦理</a:t>
                      </a:r>
                      <a:endParaRPr lang="zh-TW" altLang="en-US" dirty="0"/>
                    </a:p>
                  </a:txBody>
                  <a:tcPr/>
                </a:tc>
                <a:extLst>
                  <a:ext uri="{0D108BD9-81ED-4DB2-BD59-A6C34878D82A}">
                    <a16:rowId xmlns:a16="http://schemas.microsoft.com/office/drawing/2014/main" val="319405675"/>
                  </a:ext>
                </a:extLst>
              </a:tr>
              <a:tr h="396000">
                <a:tc>
                  <a:txBody>
                    <a:bodyPr/>
                    <a:lstStyle/>
                    <a:p>
                      <a:r>
                        <a:rPr lang="zh-TW" altLang="en-US" dirty="0" smtClean="0"/>
                        <a:t>計畫名稱</a:t>
                      </a:r>
                      <a:endParaRPr lang="zh-TW" altLang="en-US" dirty="0"/>
                    </a:p>
                  </a:txBody>
                  <a:tcPr/>
                </a:tc>
                <a:tc>
                  <a:txBody>
                    <a:bodyPr/>
                    <a:lstStyle/>
                    <a:p>
                      <a:r>
                        <a:rPr lang="zh-TW" altLang="en-US" dirty="0" smtClean="0"/>
                        <a:t>辦理跨領域競賽補助計畫</a:t>
                      </a:r>
                      <a:endParaRPr lang="zh-TW" altLang="en-US" dirty="0"/>
                    </a:p>
                  </a:txBody>
                  <a:tcPr/>
                </a:tc>
                <a:extLst>
                  <a:ext uri="{0D108BD9-81ED-4DB2-BD59-A6C34878D82A}">
                    <a16:rowId xmlns:a16="http://schemas.microsoft.com/office/drawing/2014/main" val="747342522"/>
                  </a:ext>
                </a:extLst>
              </a:tr>
              <a:tr h="1331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注意事項</a:t>
                      </a:r>
                    </a:p>
                    <a:p>
                      <a:endParaRPr lang="zh-TW" altLang="en-US" dirty="0"/>
                    </a:p>
                  </a:txBody>
                  <a:tcPr/>
                </a:tc>
                <a:tc>
                  <a:txBody>
                    <a:bodyPr/>
                    <a:lstStyle/>
                    <a:p>
                      <a:pPr marL="342900" marR="0" lvl="0" indent="-342900" algn="l" defTabSz="914400" rtl="0" eaLnBrk="1" fontAlgn="auto" latinLnBrk="0" hangingPunct="1">
                        <a:lnSpc>
                          <a:spcPts val="2500"/>
                        </a:lnSpc>
                        <a:spcBef>
                          <a:spcPts val="600"/>
                        </a:spcBef>
                        <a:spcAft>
                          <a:spcPts val="0"/>
                        </a:spcAft>
                        <a:buClrTx/>
                        <a:buSzTx/>
                        <a:buFont typeface="+mj-lt"/>
                        <a:buAutoNum type="arabicPeriod"/>
                        <a:tabLst/>
                        <a:defRPr/>
                      </a:pPr>
                      <a:r>
                        <a:rPr lang="zh-TW" altLang="zh-TW" sz="1800" b="1" kern="1200" dirty="0" smtClean="0">
                          <a:solidFill>
                            <a:srgbClr val="FF0000"/>
                          </a:solidFill>
                          <a:effectLst/>
                          <a:latin typeface="+mn-lt"/>
                          <a:ea typeface="+mn-ea"/>
                          <a:cs typeface="+mn-cs"/>
                        </a:rPr>
                        <a:t>競賽設計項目內容</a:t>
                      </a:r>
                      <a:r>
                        <a:rPr lang="zh-TW" altLang="en-US" sz="1800" b="1" kern="1200" dirty="0" smtClean="0">
                          <a:solidFill>
                            <a:srgbClr val="FF0000"/>
                          </a:solidFill>
                          <a:effectLst/>
                          <a:latin typeface="+mn-lt"/>
                          <a:ea typeface="+mn-ea"/>
                          <a:cs typeface="+mn-cs"/>
                        </a:rPr>
                        <a:t>須</a:t>
                      </a:r>
                      <a:r>
                        <a:rPr lang="zh-TW" altLang="zh-TW" sz="1800" b="1" kern="1200" dirty="0" smtClean="0">
                          <a:solidFill>
                            <a:srgbClr val="FF0000"/>
                          </a:solidFill>
                          <a:effectLst/>
                          <a:latin typeface="+mn-lt"/>
                          <a:ea typeface="+mn-ea"/>
                          <a:cs typeface="+mn-cs"/>
                        </a:rPr>
                        <a:t>跨二個</a:t>
                      </a:r>
                      <a:r>
                        <a:rPr lang="en-US" altLang="zh-TW" sz="1800" b="1" kern="1200" dirty="0" smtClean="0">
                          <a:solidFill>
                            <a:srgbClr val="FF0000"/>
                          </a:solidFill>
                          <a:effectLst/>
                          <a:latin typeface="+mn-lt"/>
                          <a:ea typeface="+mn-ea"/>
                          <a:cs typeface="+mn-cs"/>
                        </a:rPr>
                        <a:t>(</a:t>
                      </a:r>
                      <a:r>
                        <a:rPr lang="zh-TW" altLang="zh-TW" sz="1800" b="1" kern="1200" dirty="0" smtClean="0">
                          <a:solidFill>
                            <a:srgbClr val="FF0000"/>
                          </a:solidFill>
                          <a:effectLst/>
                          <a:latin typeface="+mn-lt"/>
                          <a:ea typeface="+mn-ea"/>
                          <a:cs typeface="+mn-cs"/>
                        </a:rPr>
                        <a:t>含</a:t>
                      </a:r>
                      <a:r>
                        <a:rPr lang="en-US" altLang="zh-TW" sz="1800" b="1" kern="1200" dirty="0" smtClean="0">
                          <a:solidFill>
                            <a:srgbClr val="FF0000"/>
                          </a:solidFill>
                          <a:effectLst/>
                          <a:latin typeface="+mn-lt"/>
                          <a:ea typeface="+mn-ea"/>
                          <a:cs typeface="+mn-cs"/>
                        </a:rPr>
                        <a:t>)</a:t>
                      </a:r>
                      <a:r>
                        <a:rPr lang="zh-TW" altLang="zh-TW" sz="1800" b="1" kern="1200" dirty="0" smtClean="0">
                          <a:solidFill>
                            <a:srgbClr val="FF0000"/>
                          </a:solidFill>
                          <a:effectLst/>
                          <a:latin typeface="+mn-lt"/>
                          <a:ea typeface="+mn-ea"/>
                          <a:cs typeface="+mn-cs"/>
                        </a:rPr>
                        <a:t>以上領域</a:t>
                      </a:r>
                      <a:r>
                        <a:rPr lang="zh-TW" altLang="zh-TW" sz="1800" kern="1200" dirty="0" smtClean="0">
                          <a:solidFill>
                            <a:schemeClr val="dk1"/>
                          </a:solidFill>
                          <a:effectLst/>
                          <a:latin typeface="+mn-lt"/>
                          <a:ea typeface="+mn-ea"/>
                          <a:cs typeface="+mn-cs"/>
                        </a:rPr>
                        <a:t>。</a:t>
                      </a:r>
                      <a:endParaRPr lang="en-US" altLang="zh-TW" sz="1800" kern="1200" dirty="0" smtClean="0">
                        <a:solidFill>
                          <a:schemeClr val="dk1"/>
                        </a:solidFill>
                        <a:effectLst/>
                        <a:latin typeface="+mn-lt"/>
                        <a:ea typeface="+mn-ea"/>
                        <a:cs typeface="+mn-cs"/>
                      </a:endParaRPr>
                    </a:p>
                    <a:p>
                      <a:pPr marL="342900" marR="0" lvl="0" indent="-342900" algn="l" defTabSz="914400" rtl="0" eaLnBrk="1" fontAlgn="auto" latinLnBrk="0" hangingPunct="1">
                        <a:lnSpc>
                          <a:spcPts val="2500"/>
                        </a:lnSpc>
                        <a:spcBef>
                          <a:spcPts val="600"/>
                        </a:spcBef>
                        <a:spcAft>
                          <a:spcPts val="0"/>
                        </a:spcAft>
                        <a:buClrTx/>
                        <a:buSzTx/>
                        <a:buFont typeface="+mj-lt"/>
                        <a:buAutoNum type="arabicPeriod"/>
                        <a:tabLst/>
                        <a:defRPr/>
                      </a:pPr>
                      <a:r>
                        <a:rPr lang="zh-TW" altLang="zh-TW" sz="1800" kern="1200" dirty="0" smtClean="0">
                          <a:solidFill>
                            <a:schemeClr val="dk1"/>
                          </a:solidFill>
                          <a:effectLst/>
                          <a:latin typeface="+mn-lt"/>
                          <a:ea typeface="+mn-ea"/>
                          <a:cs typeface="+mn-cs"/>
                        </a:rPr>
                        <a:t>競賽為</a:t>
                      </a:r>
                      <a:r>
                        <a:rPr lang="zh-TW" altLang="zh-TW" sz="1800" b="1" kern="1200" dirty="0" smtClean="0">
                          <a:solidFill>
                            <a:schemeClr val="dk1"/>
                          </a:solidFill>
                          <a:effectLst/>
                          <a:latin typeface="+mn-lt"/>
                          <a:ea typeface="+mn-ea"/>
                          <a:cs typeface="+mn-cs"/>
                        </a:rPr>
                        <a:t>本校專任教師及本校大學部學生共同辦理</a:t>
                      </a:r>
                      <a:r>
                        <a:rPr lang="zh-TW" altLang="zh-TW" sz="1800" kern="1200" dirty="0" smtClean="0">
                          <a:solidFill>
                            <a:schemeClr val="dk1"/>
                          </a:solidFill>
                          <a:effectLst/>
                          <a:latin typeface="+mn-lt"/>
                          <a:ea typeface="+mn-ea"/>
                          <a:cs typeface="+mn-cs"/>
                        </a:rPr>
                        <a:t>，競賽辦理模式不限。</a:t>
                      </a:r>
                      <a:endParaRPr lang="en-US" altLang="zh-TW" sz="1800" kern="1200" dirty="0" smtClean="0">
                        <a:solidFill>
                          <a:schemeClr val="dk1"/>
                        </a:solidFill>
                        <a:effectLst/>
                        <a:latin typeface="+mn-lt"/>
                        <a:ea typeface="+mn-ea"/>
                        <a:cs typeface="+mn-cs"/>
                      </a:endParaRPr>
                    </a:p>
                    <a:p>
                      <a:pPr marL="342900" marR="0" lvl="0" indent="-342900" algn="l" defTabSz="914400" rtl="0" eaLnBrk="1" fontAlgn="auto" latinLnBrk="0" hangingPunct="1">
                        <a:lnSpc>
                          <a:spcPts val="2500"/>
                        </a:lnSpc>
                        <a:spcBef>
                          <a:spcPts val="600"/>
                        </a:spcBef>
                        <a:spcAft>
                          <a:spcPts val="0"/>
                        </a:spcAft>
                        <a:buClrTx/>
                        <a:buSzTx/>
                        <a:buFont typeface="+mj-lt"/>
                        <a:buAutoNum type="arabicPeriod"/>
                        <a:tabLst/>
                        <a:defRPr/>
                      </a:pPr>
                      <a:r>
                        <a:rPr lang="zh-TW" altLang="zh-TW" sz="1800" b="1" kern="1200" dirty="0" smtClean="0">
                          <a:solidFill>
                            <a:schemeClr val="dk1"/>
                          </a:solidFill>
                          <a:effectLst/>
                          <a:latin typeface="+mn-lt"/>
                          <a:ea typeface="+mn-ea"/>
                          <a:cs typeface="+mn-cs"/>
                        </a:rPr>
                        <a:t>參加對象不拘</a:t>
                      </a:r>
                      <a:r>
                        <a:rPr lang="zh-TW" altLang="zh-TW" sz="1800" kern="1200" dirty="0" smtClean="0">
                          <a:solidFill>
                            <a:schemeClr val="dk1"/>
                          </a:solidFill>
                          <a:effectLst/>
                          <a:latin typeface="+mn-lt"/>
                          <a:ea typeface="+mn-ea"/>
                          <a:cs typeface="+mn-cs"/>
                        </a:rPr>
                        <a:t>，可為校內或外師生以個人或團隊形式報名，增加跨領域交流機會。</a:t>
                      </a:r>
                    </a:p>
                    <a:p>
                      <a:pPr marL="342900" indent="-342900">
                        <a:lnSpc>
                          <a:spcPts val="2500"/>
                        </a:lnSpc>
                        <a:spcBef>
                          <a:spcPts val="600"/>
                        </a:spcBef>
                        <a:buFont typeface="+mj-lt"/>
                        <a:buAutoNum type="arabicPeriod"/>
                      </a:pPr>
                      <a:r>
                        <a:rPr lang="zh-TW" altLang="zh-TW" sz="1800" kern="1200" dirty="0" smtClean="0">
                          <a:solidFill>
                            <a:schemeClr val="dk1"/>
                          </a:solidFill>
                          <a:effectLst/>
                          <a:latin typeface="+mn-lt"/>
                          <a:ea typeface="+mn-ea"/>
                          <a:cs typeface="+mn-cs"/>
                        </a:rPr>
                        <a:t>執行計畫時，凡需公告周知校內或校外相關活動訊息（如</a:t>
                      </a:r>
                      <a:r>
                        <a:rPr lang="en-US" altLang="zh-TW" sz="1800" kern="1200" dirty="0" smtClean="0">
                          <a:solidFill>
                            <a:schemeClr val="dk1"/>
                          </a:solidFill>
                          <a:effectLst/>
                          <a:latin typeface="+mn-lt"/>
                          <a:ea typeface="+mn-ea"/>
                          <a:cs typeface="+mn-cs"/>
                        </a:rPr>
                        <a:t>:</a:t>
                      </a:r>
                      <a:r>
                        <a:rPr lang="zh-TW" altLang="zh-TW" sz="1800" kern="1200" dirty="0" smtClean="0">
                          <a:solidFill>
                            <a:schemeClr val="dk1"/>
                          </a:solidFill>
                          <a:effectLst/>
                          <a:latin typeface="+mn-lt"/>
                          <a:ea typeface="+mn-ea"/>
                          <a:cs typeface="+mn-cs"/>
                        </a:rPr>
                        <a:t>海報、電子郵件等）時，以及計畫執行產出之相關作品，</a:t>
                      </a:r>
                      <a:r>
                        <a:rPr lang="zh-TW" altLang="zh-TW" sz="1800" b="1" kern="1200" dirty="0" smtClean="0">
                          <a:solidFill>
                            <a:srgbClr val="3333FF"/>
                          </a:solidFill>
                          <a:effectLst/>
                          <a:latin typeface="+mn-lt"/>
                          <a:ea typeface="+mn-ea"/>
                          <a:cs typeface="+mn-cs"/>
                        </a:rPr>
                        <a:t>請加註【經費來源：國立屏東大學高教深耕計畫】</a:t>
                      </a:r>
                      <a:r>
                        <a:rPr lang="zh-TW" altLang="zh-TW" sz="1800" kern="1200" dirty="0" smtClean="0">
                          <a:solidFill>
                            <a:schemeClr val="dk1"/>
                          </a:solidFill>
                          <a:effectLst/>
                          <a:latin typeface="+mn-lt"/>
                          <a:ea typeface="+mn-ea"/>
                          <a:cs typeface="+mn-cs"/>
                        </a:rPr>
                        <a:t>。 </a:t>
                      </a:r>
                      <a:endParaRPr lang="en-US" altLang="zh-TW" sz="18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2185488193"/>
                  </a:ext>
                </a:extLst>
              </a:tr>
              <a:tr h="396000">
                <a:tc>
                  <a:txBody>
                    <a:bodyPr/>
                    <a:lstStyle/>
                    <a:p>
                      <a:r>
                        <a:rPr lang="zh-TW" altLang="en-US" dirty="0" smtClean="0"/>
                        <a:t>執行期程</a:t>
                      </a:r>
                      <a:endParaRPr lang="zh-TW" altLang="en-US" dirty="0"/>
                    </a:p>
                  </a:txBody>
                  <a:tcPr/>
                </a:tc>
                <a:tc>
                  <a:txBody>
                    <a:bodyPr/>
                    <a:lstStyle/>
                    <a:p>
                      <a:r>
                        <a:rPr lang="zh-TW" altLang="en-US" dirty="0" smtClean="0"/>
                        <a:t>自審核通過公告日起至</a:t>
                      </a:r>
                      <a:r>
                        <a:rPr lang="en-US" altLang="zh-TW" dirty="0" smtClean="0"/>
                        <a:t>109</a:t>
                      </a:r>
                      <a:r>
                        <a:rPr lang="zh-TW" altLang="en-US" dirty="0" smtClean="0"/>
                        <a:t>年</a:t>
                      </a:r>
                      <a:r>
                        <a:rPr lang="en-US" altLang="zh-TW" dirty="0" smtClean="0"/>
                        <a:t>12</a:t>
                      </a:r>
                      <a:r>
                        <a:rPr lang="zh-TW" altLang="en-US" dirty="0" smtClean="0"/>
                        <a:t>月</a:t>
                      </a:r>
                      <a:r>
                        <a:rPr lang="en-US" altLang="zh-TW" dirty="0" smtClean="0"/>
                        <a:t>10</a:t>
                      </a:r>
                      <a:r>
                        <a:rPr lang="zh-TW" altLang="en-US" dirty="0" smtClean="0"/>
                        <a:t>日止</a:t>
                      </a:r>
                      <a:endParaRPr lang="zh-TW" altLang="en-US" dirty="0"/>
                    </a:p>
                  </a:txBody>
                  <a:tcPr/>
                </a:tc>
                <a:extLst>
                  <a:ext uri="{0D108BD9-81ED-4DB2-BD59-A6C34878D82A}">
                    <a16:rowId xmlns:a16="http://schemas.microsoft.com/office/drawing/2014/main" val="10007"/>
                  </a:ext>
                </a:extLst>
              </a:tr>
              <a:tr h="396000">
                <a:tc>
                  <a:txBody>
                    <a:bodyPr/>
                    <a:lstStyle/>
                    <a:p>
                      <a:r>
                        <a:rPr lang="zh-TW" altLang="en-US" dirty="0" smtClean="0"/>
                        <a:t>徵件辦法</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hlinkClick r:id="rId2" action="ppaction://hlinkfile"/>
                        </a:rPr>
                        <a:t>辦理跨領域競賽補助計畫徵件辦法</a:t>
                      </a:r>
                      <a:endParaRPr lang="zh-TW" altLang="en-US" dirty="0" smtClean="0"/>
                    </a:p>
                  </a:txBody>
                  <a:tcPr/>
                </a:tc>
                <a:extLst>
                  <a:ext uri="{0D108BD9-81ED-4DB2-BD59-A6C34878D82A}">
                    <a16:rowId xmlns:a16="http://schemas.microsoft.com/office/drawing/2014/main" val="1391052385"/>
                  </a:ext>
                </a:extLst>
              </a:tr>
              <a:tr h="396000">
                <a:tc>
                  <a:txBody>
                    <a:bodyPr/>
                    <a:lstStyle/>
                    <a:p>
                      <a:r>
                        <a:rPr lang="zh-TW" altLang="en-US" dirty="0" smtClean="0"/>
                        <a:t>方案網頁</a:t>
                      </a:r>
                      <a:endParaRPr lang="zh-TW" altLang="en-US" dirty="0"/>
                    </a:p>
                  </a:txBody>
                  <a:tcPr/>
                </a:tc>
                <a:tc>
                  <a:txBody>
                    <a:bodyPr/>
                    <a:lstStyle/>
                    <a:p>
                      <a:r>
                        <a:rPr lang="en-US" altLang="zh-TW" sz="1600" dirty="0" smtClean="0">
                          <a:hlinkClick r:id="rId3"/>
                        </a:rPr>
                        <a:t>http://www.ugsi2usr.nptu.edu.tw/files/11-1172-10191-1.php?Lang=zh-tw</a:t>
                      </a:r>
                      <a:endParaRPr lang="zh-TW" altLang="en-US" sz="1600" dirty="0"/>
                    </a:p>
                  </a:txBody>
                  <a:tcPr/>
                </a:tc>
                <a:extLst>
                  <a:ext uri="{0D108BD9-81ED-4DB2-BD59-A6C34878D82A}">
                    <a16:rowId xmlns:a16="http://schemas.microsoft.com/office/drawing/2014/main" val="3596991130"/>
                  </a:ext>
                </a:extLst>
              </a:tr>
            </a:tbl>
          </a:graphicData>
        </a:graphic>
      </p:graphicFrame>
      <p:sp>
        <p:nvSpPr>
          <p:cNvPr id="5" name="Google Shape;489;p39">
            <a:hlinkClick r:id="rId4" action="ppaction://hlinksldjump"/>
          </p:cNvPr>
          <p:cNvSpPr/>
          <p:nvPr/>
        </p:nvSpPr>
        <p:spPr>
          <a:xfrm>
            <a:off x="320884" y="6309320"/>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 name="標題 1"/>
          <p:cNvSpPr>
            <a:spLocks noGrp="1"/>
          </p:cNvSpPr>
          <p:nvPr>
            <p:ph type="title"/>
          </p:nvPr>
        </p:nvSpPr>
        <p:spPr>
          <a:xfrm>
            <a:off x="467544" y="260648"/>
            <a:ext cx="5770984" cy="706090"/>
          </a:xfrm>
        </p:spPr>
        <p:txBody>
          <a:bodyPr>
            <a:noAutofit/>
          </a:bodyPr>
          <a:lstStyle/>
          <a:p>
            <a:pPr algn="l"/>
            <a:r>
              <a:rPr lang="zh-TW" altLang="en-US" sz="3600" b="1" dirty="0"/>
              <a:t>辦理跨領域競賽補助計畫</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45</a:t>
            </a:fld>
            <a:endParaRPr lang="zh-TW" altLang="en-US"/>
          </a:p>
        </p:txBody>
      </p:sp>
    </p:spTree>
    <p:extLst>
      <p:ext uri="{BB962C8B-B14F-4D97-AF65-F5344CB8AC3E}">
        <p14:creationId xmlns:p14="http://schemas.microsoft.com/office/powerpoint/2010/main" val="1022623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43608" y="1052736"/>
            <a:ext cx="7643192" cy="5303620"/>
          </a:xfrm>
        </p:spPr>
        <p:txBody>
          <a:bodyPr>
            <a:normAutofit/>
          </a:bodyPr>
          <a:lstStyle/>
          <a:p>
            <a:r>
              <a:rPr lang="zh-TW" altLang="zh-TW" sz="2400" dirty="0" smtClean="0"/>
              <a:t>申請</a:t>
            </a:r>
            <a:r>
              <a:rPr lang="zh-TW" altLang="zh-TW" sz="2400" dirty="0"/>
              <a:t>期程</a:t>
            </a:r>
            <a:r>
              <a:rPr lang="zh-TW" altLang="zh-TW" sz="2400" dirty="0" smtClean="0"/>
              <a:t>：</a:t>
            </a:r>
            <a:endParaRPr lang="en-US" altLang="zh-TW" sz="2400" dirty="0" smtClean="0"/>
          </a:p>
          <a:p>
            <a:pPr marL="400050" lvl="1" indent="0">
              <a:buNone/>
            </a:pPr>
            <a:r>
              <a:rPr lang="zh-TW" altLang="zh-TW" sz="2400" dirty="0"/>
              <a:t>自公布日起</a:t>
            </a:r>
            <a:r>
              <a:rPr lang="zh-TW" altLang="zh-TW" sz="2400" b="1" dirty="0">
                <a:solidFill>
                  <a:srgbClr val="3333FF"/>
                </a:solidFill>
              </a:rPr>
              <a:t>至</a:t>
            </a:r>
            <a:r>
              <a:rPr lang="en-US" altLang="zh-TW" sz="2400" b="1" dirty="0">
                <a:solidFill>
                  <a:srgbClr val="3333FF"/>
                </a:solidFill>
              </a:rPr>
              <a:t>108</a:t>
            </a:r>
            <a:r>
              <a:rPr lang="zh-TW" altLang="zh-TW" sz="2400" b="1" dirty="0">
                <a:solidFill>
                  <a:srgbClr val="3333FF"/>
                </a:solidFill>
              </a:rPr>
              <a:t>年</a:t>
            </a:r>
            <a:r>
              <a:rPr lang="en-US" altLang="zh-TW" sz="2400" b="1" dirty="0">
                <a:solidFill>
                  <a:srgbClr val="3333FF"/>
                </a:solidFill>
              </a:rPr>
              <a:t>12</a:t>
            </a:r>
            <a:r>
              <a:rPr lang="zh-TW" altLang="zh-TW" sz="2400" b="1" dirty="0">
                <a:solidFill>
                  <a:srgbClr val="3333FF"/>
                </a:solidFill>
              </a:rPr>
              <a:t>月</a:t>
            </a:r>
            <a:r>
              <a:rPr lang="en-US" altLang="zh-TW" sz="2400" b="1" dirty="0">
                <a:solidFill>
                  <a:srgbClr val="3333FF"/>
                </a:solidFill>
              </a:rPr>
              <a:t>13</a:t>
            </a:r>
            <a:r>
              <a:rPr lang="zh-TW" altLang="zh-TW" sz="2400" b="1" dirty="0">
                <a:solidFill>
                  <a:srgbClr val="3333FF"/>
                </a:solidFill>
              </a:rPr>
              <a:t>日止</a:t>
            </a:r>
          </a:p>
          <a:p>
            <a:r>
              <a:rPr lang="zh-TW" altLang="zh-TW" sz="2400" dirty="0" smtClean="0"/>
              <a:t>執行</a:t>
            </a:r>
            <a:r>
              <a:rPr lang="zh-TW" altLang="zh-TW" sz="2400" dirty="0"/>
              <a:t>期程</a:t>
            </a:r>
            <a:r>
              <a:rPr lang="zh-TW" altLang="zh-TW" sz="2400" dirty="0" smtClean="0"/>
              <a:t>：</a:t>
            </a:r>
            <a:endParaRPr lang="en-US" altLang="zh-TW" sz="2400" dirty="0" smtClean="0"/>
          </a:p>
          <a:p>
            <a:pPr marL="400050" lvl="1" indent="0">
              <a:buNone/>
            </a:pPr>
            <a:r>
              <a:rPr lang="zh-TW" altLang="zh-TW" sz="2400" b="1" dirty="0">
                <a:solidFill>
                  <a:srgbClr val="3333FF"/>
                </a:solidFill>
              </a:rPr>
              <a:t>自審核通過公告日起至</a:t>
            </a:r>
            <a:r>
              <a:rPr lang="en-US" altLang="zh-TW" sz="2400" b="1" dirty="0">
                <a:solidFill>
                  <a:srgbClr val="3333FF"/>
                </a:solidFill>
              </a:rPr>
              <a:t>109</a:t>
            </a:r>
            <a:r>
              <a:rPr lang="zh-TW" altLang="zh-TW" sz="2400" b="1" dirty="0">
                <a:solidFill>
                  <a:srgbClr val="3333FF"/>
                </a:solidFill>
              </a:rPr>
              <a:t>年</a:t>
            </a:r>
            <a:r>
              <a:rPr lang="en-US" altLang="zh-TW" sz="2400" b="1" dirty="0">
                <a:solidFill>
                  <a:srgbClr val="3333FF"/>
                </a:solidFill>
              </a:rPr>
              <a:t>12</a:t>
            </a:r>
            <a:r>
              <a:rPr lang="zh-TW" altLang="zh-TW" sz="2400" b="1" dirty="0">
                <a:solidFill>
                  <a:srgbClr val="3333FF"/>
                </a:solidFill>
              </a:rPr>
              <a:t>月</a:t>
            </a:r>
            <a:r>
              <a:rPr lang="en-US" altLang="zh-TW" sz="2400" b="1" dirty="0">
                <a:solidFill>
                  <a:srgbClr val="3333FF"/>
                </a:solidFill>
              </a:rPr>
              <a:t>10</a:t>
            </a:r>
            <a:r>
              <a:rPr lang="zh-TW" altLang="zh-TW" sz="2400" b="1" dirty="0">
                <a:solidFill>
                  <a:srgbClr val="3333FF"/>
                </a:solidFill>
              </a:rPr>
              <a:t>日止</a:t>
            </a:r>
            <a:endParaRPr lang="en-US" altLang="zh-TW" sz="2400" b="1" dirty="0"/>
          </a:p>
          <a:p>
            <a:r>
              <a:rPr lang="zh-TW" altLang="en-US" sz="2400" dirty="0" smtClean="0"/>
              <a:t>經費動支：</a:t>
            </a:r>
            <a:endParaRPr lang="en-US" altLang="zh-TW" sz="2400" dirty="0" smtClean="0"/>
          </a:p>
          <a:p>
            <a:pPr lvl="1"/>
            <a:r>
              <a:rPr lang="zh-TW" altLang="zh-TW" sz="2400" dirty="0"/>
              <a:t>至</a:t>
            </a:r>
            <a:r>
              <a:rPr lang="en-US" altLang="zh-TW" sz="2400" dirty="0"/>
              <a:t>109</a:t>
            </a:r>
            <a:r>
              <a:rPr lang="zh-TW" altLang="zh-TW" sz="2400" dirty="0"/>
              <a:t>年</a:t>
            </a:r>
            <a:r>
              <a:rPr lang="en-US" altLang="zh-TW" sz="2400" dirty="0"/>
              <a:t>4</a:t>
            </a:r>
            <a:r>
              <a:rPr lang="zh-TW" altLang="zh-TW" sz="2400" dirty="0"/>
              <a:t>月</a:t>
            </a:r>
            <a:r>
              <a:rPr lang="en-US" altLang="zh-TW" sz="2400" dirty="0"/>
              <a:t>30</a:t>
            </a:r>
            <a:r>
              <a:rPr lang="zh-TW" altLang="zh-TW" sz="2400" dirty="0"/>
              <a:t>日前經費須動支</a:t>
            </a:r>
            <a:r>
              <a:rPr lang="en-US" altLang="zh-TW" sz="2400" dirty="0">
                <a:solidFill>
                  <a:srgbClr val="3333FF"/>
                </a:solidFill>
              </a:rPr>
              <a:t>40%</a:t>
            </a:r>
            <a:r>
              <a:rPr lang="zh-TW" altLang="zh-TW" sz="2400" dirty="0"/>
              <a:t>；</a:t>
            </a:r>
            <a:endParaRPr lang="en-US" altLang="zh-TW" sz="2400" dirty="0"/>
          </a:p>
          <a:p>
            <a:pPr lvl="1"/>
            <a:r>
              <a:rPr lang="zh-TW" altLang="zh-TW" sz="2400" dirty="0"/>
              <a:t>至</a:t>
            </a:r>
            <a:r>
              <a:rPr lang="en-US" altLang="zh-TW" sz="2400" dirty="0"/>
              <a:t>109</a:t>
            </a:r>
            <a:r>
              <a:rPr lang="zh-TW" altLang="zh-TW" sz="2400" dirty="0"/>
              <a:t>年</a:t>
            </a:r>
            <a:r>
              <a:rPr lang="en-US" altLang="zh-TW" sz="2400" dirty="0"/>
              <a:t>9</a:t>
            </a:r>
            <a:r>
              <a:rPr lang="zh-TW" altLang="zh-TW" sz="2400" dirty="0"/>
              <a:t>月</a:t>
            </a:r>
            <a:r>
              <a:rPr lang="en-US" altLang="zh-TW" sz="2400" dirty="0"/>
              <a:t>30</a:t>
            </a:r>
            <a:r>
              <a:rPr lang="zh-TW" altLang="zh-TW" sz="2400" dirty="0"/>
              <a:t>日前經費動支</a:t>
            </a:r>
            <a:r>
              <a:rPr lang="en-US" altLang="zh-TW" sz="2400" dirty="0">
                <a:solidFill>
                  <a:srgbClr val="3333FF"/>
                </a:solidFill>
              </a:rPr>
              <a:t>60%</a:t>
            </a:r>
            <a:endParaRPr lang="en-US" altLang="zh-TW" sz="2400" dirty="0"/>
          </a:p>
          <a:p>
            <a:r>
              <a:rPr lang="zh-TW" altLang="en-US" sz="2400" dirty="0" smtClean="0"/>
              <a:t>核銷期限：</a:t>
            </a:r>
            <a:endParaRPr lang="en-US" altLang="zh-TW" sz="2400" dirty="0" smtClean="0"/>
          </a:p>
          <a:p>
            <a:pPr marL="400050" lvl="1" indent="0">
              <a:buNone/>
            </a:pPr>
            <a:r>
              <a:rPr lang="en-US" altLang="zh-TW" sz="2400" b="1" dirty="0">
                <a:solidFill>
                  <a:srgbClr val="FF0000"/>
                </a:solidFill>
              </a:rPr>
              <a:t>109</a:t>
            </a:r>
            <a:r>
              <a:rPr lang="zh-TW" altLang="zh-TW" sz="2400" b="1" dirty="0">
                <a:solidFill>
                  <a:srgbClr val="FF0000"/>
                </a:solidFill>
              </a:rPr>
              <a:t>年</a:t>
            </a:r>
            <a:r>
              <a:rPr lang="en-US" altLang="zh-TW" sz="2400" b="1" dirty="0">
                <a:solidFill>
                  <a:srgbClr val="FF0000"/>
                </a:solidFill>
              </a:rPr>
              <a:t>12</a:t>
            </a:r>
            <a:r>
              <a:rPr lang="zh-TW" altLang="zh-TW" sz="2400" b="1" dirty="0">
                <a:solidFill>
                  <a:srgbClr val="FF0000"/>
                </a:solidFill>
              </a:rPr>
              <a:t>月</a:t>
            </a:r>
            <a:r>
              <a:rPr lang="en-US" altLang="zh-TW" sz="2400" b="1" dirty="0">
                <a:solidFill>
                  <a:srgbClr val="FF0000"/>
                </a:solidFill>
              </a:rPr>
              <a:t>10</a:t>
            </a:r>
            <a:r>
              <a:rPr lang="zh-TW" altLang="zh-TW" sz="2400" b="1" dirty="0">
                <a:solidFill>
                  <a:srgbClr val="FF0000"/>
                </a:solidFill>
              </a:rPr>
              <a:t>日</a:t>
            </a:r>
            <a:r>
              <a:rPr lang="zh-TW" altLang="en-US" sz="2400" b="1" dirty="0">
                <a:solidFill>
                  <a:srgbClr val="FF0000"/>
                </a:solidFill>
              </a:rPr>
              <a:t>前</a:t>
            </a:r>
            <a:r>
              <a:rPr lang="zh-TW" altLang="zh-TW" sz="2400" b="1" dirty="0">
                <a:solidFill>
                  <a:srgbClr val="FF0000"/>
                </a:solidFill>
              </a:rPr>
              <a:t>完成所有經費核銷程序</a:t>
            </a:r>
            <a:endParaRPr lang="en-US" altLang="zh-TW" sz="2400" dirty="0"/>
          </a:p>
          <a:p>
            <a:r>
              <a:rPr lang="zh-TW" altLang="en-US" sz="2400" dirty="0" smtClean="0"/>
              <a:t>成果繳交</a:t>
            </a:r>
            <a:r>
              <a:rPr lang="zh-TW" altLang="en-US" sz="2400" dirty="0"/>
              <a:t>期限： </a:t>
            </a:r>
            <a:endParaRPr lang="en-US" altLang="zh-TW" sz="2400" dirty="0" smtClean="0"/>
          </a:p>
          <a:p>
            <a:pPr lvl="1"/>
            <a:r>
              <a:rPr lang="en-US" altLang="zh-TW" sz="2400" dirty="0" smtClean="0"/>
              <a:t>109</a:t>
            </a:r>
            <a:r>
              <a:rPr lang="zh-TW" altLang="zh-TW" sz="2400" dirty="0"/>
              <a:t>年</a:t>
            </a:r>
            <a:r>
              <a:rPr lang="en-US" altLang="zh-TW" sz="2400" dirty="0"/>
              <a:t>11</a:t>
            </a:r>
            <a:r>
              <a:rPr lang="zh-TW" altLang="zh-TW" sz="2400" dirty="0"/>
              <a:t>月</a:t>
            </a:r>
            <a:r>
              <a:rPr lang="en-US" altLang="zh-TW" sz="2400" dirty="0"/>
              <a:t>10</a:t>
            </a:r>
            <a:r>
              <a:rPr lang="zh-TW" altLang="zh-TW" sz="2400" dirty="0"/>
              <a:t>日前繳交階段性「成果海報」；</a:t>
            </a:r>
            <a:endParaRPr lang="en-US" altLang="zh-TW" sz="2400" dirty="0"/>
          </a:p>
          <a:p>
            <a:pPr lvl="1"/>
            <a:r>
              <a:rPr lang="en-US" altLang="zh-TW" sz="2400" dirty="0"/>
              <a:t>109</a:t>
            </a:r>
            <a:r>
              <a:rPr lang="zh-TW" altLang="en-US" sz="2400" dirty="0"/>
              <a:t>年</a:t>
            </a:r>
            <a:r>
              <a:rPr lang="en-US" altLang="zh-TW" sz="2400" dirty="0"/>
              <a:t>12</a:t>
            </a:r>
            <a:r>
              <a:rPr lang="zh-TW" altLang="en-US" sz="2400" dirty="0"/>
              <a:t>月</a:t>
            </a:r>
            <a:r>
              <a:rPr lang="en-US" altLang="zh-TW" sz="2400" dirty="0"/>
              <a:t>10</a:t>
            </a:r>
            <a:r>
              <a:rPr lang="zh-TW" altLang="en-US" sz="2400" dirty="0"/>
              <a:t>日前繳交</a:t>
            </a:r>
            <a:r>
              <a:rPr lang="zh-TW" altLang="zh-TW" sz="2400" dirty="0"/>
              <a:t>「</a:t>
            </a:r>
            <a:r>
              <a:rPr lang="zh-TW" altLang="en-US" sz="2400" dirty="0"/>
              <a:t>成果報告</a:t>
            </a:r>
            <a:r>
              <a:rPr lang="zh-TW" altLang="zh-TW" sz="2400" dirty="0"/>
              <a:t>」</a:t>
            </a:r>
            <a:endParaRPr lang="en-US" altLang="zh-TW" sz="2400" dirty="0"/>
          </a:p>
          <a:p>
            <a:pPr lvl="1"/>
            <a:endParaRPr lang="en-US" altLang="zh-TW" dirty="0"/>
          </a:p>
          <a:p>
            <a:endParaRPr lang="zh-TW" altLang="zh-TW" dirty="0"/>
          </a:p>
          <a:p>
            <a:endParaRPr lang="zh-TW" altLang="en-US" dirty="0"/>
          </a:p>
        </p:txBody>
      </p:sp>
      <p:sp>
        <p:nvSpPr>
          <p:cNvPr id="5" name="Google Shape;489;p39">
            <a:hlinkClick r:id="rId2" action="ppaction://hlinksldjump"/>
          </p:cNvPr>
          <p:cNvSpPr/>
          <p:nvPr/>
        </p:nvSpPr>
        <p:spPr>
          <a:xfrm>
            <a:off x="320884" y="6309320"/>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 name="標題 1"/>
          <p:cNvSpPr>
            <a:spLocks noGrp="1"/>
          </p:cNvSpPr>
          <p:nvPr>
            <p:ph type="title"/>
          </p:nvPr>
        </p:nvSpPr>
        <p:spPr>
          <a:xfrm>
            <a:off x="467544" y="260648"/>
            <a:ext cx="5770984" cy="706090"/>
          </a:xfrm>
        </p:spPr>
        <p:txBody>
          <a:bodyPr>
            <a:noAutofit/>
          </a:bodyPr>
          <a:lstStyle/>
          <a:p>
            <a:pPr algn="l"/>
            <a:r>
              <a:rPr lang="zh-TW" altLang="en-US" sz="3600" b="1" dirty="0"/>
              <a:t>申請件注意事項</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46</a:t>
            </a:fld>
            <a:endParaRPr lang="zh-TW" altLang="en-US"/>
          </a:p>
        </p:txBody>
      </p:sp>
    </p:spTree>
    <p:extLst>
      <p:ext uri="{BB962C8B-B14F-4D97-AF65-F5344CB8AC3E}">
        <p14:creationId xmlns:p14="http://schemas.microsoft.com/office/powerpoint/2010/main" val="27710554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6"/>
            <a:ext cx="8363272" cy="5805264"/>
          </a:xfrm>
        </p:spPr>
        <p:txBody>
          <a:bodyPr>
            <a:normAutofit/>
          </a:bodyPr>
          <a:lstStyle/>
          <a:p>
            <a:pPr marL="57150" indent="0">
              <a:buNone/>
            </a:pPr>
            <a:r>
              <a:rPr lang="en-US" altLang="zh-TW" sz="1700" dirty="0"/>
              <a:t>(</a:t>
            </a:r>
            <a:r>
              <a:rPr lang="zh-TW" altLang="en-US" sz="1700" dirty="0"/>
              <a:t>如</a:t>
            </a:r>
            <a:r>
              <a:rPr lang="en-US" altLang="zh-TW" sz="1700" dirty="0"/>
              <a:t>PBL</a:t>
            </a:r>
            <a:r>
              <a:rPr lang="zh-TW" altLang="en-US" sz="1700" dirty="0"/>
              <a:t>問題導向社群、戶外教育結合課程議題社群、職能導向社群、業界協同教學、師生產業實務研習、微學分課程、微型課程、跨領域共授課程、總整課程、深碗課程、</a:t>
            </a:r>
            <a:r>
              <a:rPr lang="en-US" altLang="zh-TW" sz="1700" dirty="0"/>
              <a:t>VAR</a:t>
            </a:r>
            <a:r>
              <a:rPr lang="zh-TW" altLang="en-US" sz="1700" dirty="0"/>
              <a:t>教學應用</a:t>
            </a:r>
            <a:r>
              <a:rPr lang="zh-TW" altLang="en-US" sz="1700" dirty="0" smtClean="0"/>
              <a:t>課程等</a:t>
            </a:r>
            <a:r>
              <a:rPr lang="en-US" altLang="zh-TW" sz="1700" dirty="0"/>
              <a:t>)</a:t>
            </a:r>
          </a:p>
          <a:p>
            <a:r>
              <a:rPr lang="zh-TW" altLang="zh-TW" sz="2400" dirty="0"/>
              <a:t>經費動支</a:t>
            </a:r>
            <a:r>
              <a:rPr lang="en-US" altLang="zh-TW" sz="2400" dirty="0"/>
              <a:t>:</a:t>
            </a:r>
          </a:p>
          <a:p>
            <a:pPr lvl="1"/>
            <a:r>
              <a:rPr lang="en-US" altLang="zh-TW" sz="2400" b="1" dirty="0">
                <a:solidFill>
                  <a:srgbClr val="3333FF"/>
                </a:solidFill>
              </a:rPr>
              <a:t>108-2</a:t>
            </a:r>
            <a:r>
              <a:rPr lang="zh-TW" altLang="zh-TW" sz="2400" dirty="0"/>
              <a:t>開設的課程，</a:t>
            </a:r>
            <a:r>
              <a:rPr lang="en-US" altLang="zh-TW" sz="2400" b="1" u="sng" dirty="0">
                <a:solidFill>
                  <a:srgbClr val="FF0000"/>
                </a:solidFill>
              </a:rPr>
              <a:t>109</a:t>
            </a:r>
            <a:r>
              <a:rPr lang="zh-TW" altLang="zh-TW" sz="2400" b="1" u="sng" dirty="0">
                <a:solidFill>
                  <a:srgbClr val="FF0000"/>
                </a:solidFill>
              </a:rPr>
              <a:t>年</a:t>
            </a:r>
            <a:r>
              <a:rPr lang="en-US" altLang="zh-TW" sz="2400" b="1" u="sng" dirty="0">
                <a:solidFill>
                  <a:srgbClr val="FF0000"/>
                </a:solidFill>
              </a:rPr>
              <a:t>6</a:t>
            </a:r>
            <a:r>
              <a:rPr lang="zh-TW" altLang="zh-TW" sz="2400" b="1" u="sng" dirty="0">
                <a:solidFill>
                  <a:srgbClr val="FF0000"/>
                </a:solidFill>
              </a:rPr>
              <a:t>月</a:t>
            </a:r>
            <a:r>
              <a:rPr lang="en-US" altLang="zh-TW" sz="2400" b="1" u="sng" dirty="0">
                <a:solidFill>
                  <a:srgbClr val="FF0000"/>
                </a:solidFill>
              </a:rPr>
              <a:t>30</a:t>
            </a:r>
            <a:r>
              <a:rPr lang="zh-TW" altLang="zh-TW" sz="2400" b="1" u="sng" dirty="0">
                <a:solidFill>
                  <a:srgbClr val="FF0000"/>
                </a:solidFill>
              </a:rPr>
              <a:t>日</a:t>
            </a:r>
            <a:r>
              <a:rPr lang="zh-TW" altLang="zh-TW" sz="2400" u="sng" dirty="0">
                <a:solidFill>
                  <a:srgbClr val="FF0000"/>
                </a:solidFill>
              </a:rPr>
              <a:t>前</a:t>
            </a:r>
            <a:r>
              <a:rPr lang="zh-TW" altLang="zh-TW" sz="2400" dirty="0"/>
              <a:t>完成所有經費動支</a:t>
            </a:r>
            <a:r>
              <a:rPr lang="zh-TW" altLang="en-US" sz="2400" dirty="0"/>
              <a:t>；</a:t>
            </a:r>
            <a:endParaRPr lang="zh-TW" altLang="zh-TW" sz="2400" dirty="0"/>
          </a:p>
          <a:p>
            <a:pPr lvl="1"/>
            <a:r>
              <a:rPr lang="en-US" altLang="zh-TW" sz="2400" b="1" dirty="0">
                <a:solidFill>
                  <a:srgbClr val="3333FF"/>
                </a:solidFill>
              </a:rPr>
              <a:t>109-1</a:t>
            </a:r>
            <a:r>
              <a:rPr lang="zh-TW" altLang="zh-TW" sz="2400" dirty="0"/>
              <a:t>開設的課程，</a:t>
            </a:r>
            <a:r>
              <a:rPr lang="en-US" altLang="zh-TW" sz="2400" b="1" u="sng" dirty="0">
                <a:solidFill>
                  <a:srgbClr val="FF0000"/>
                </a:solidFill>
              </a:rPr>
              <a:t>109</a:t>
            </a:r>
            <a:r>
              <a:rPr lang="zh-TW" altLang="zh-TW" sz="2400" b="1" u="sng" dirty="0">
                <a:solidFill>
                  <a:srgbClr val="FF0000"/>
                </a:solidFill>
              </a:rPr>
              <a:t>年</a:t>
            </a:r>
            <a:r>
              <a:rPr lang="en-US" altLang="zh-TW" sz="2400" b="1" u="sng" dirty="0">
                <a:solidFill>
                  <a:srgbClr val="FF0000"/>
                </a:solidFill>
              </a:rPr>
              <a:t>12</a:t>
            </a:r>
            <a:r>
              <a:rPr lang="zh-TW" altLang="zh-TW" sz="2400" b="1" u="sng" dirty="0">
                <a:solidFill>
                  <a:srgbClr val="FF0000"/>
                </a:solidFill>
              </a:rPr>
              <a:t>月</a:t>
            </a:r>
            <a:r>
              <a:rPr lang="en-US" altLang="zh-TW" sz="2400" b="1" u="sng" dirty="0">
                <a:solidFill>
                  <a:srgbClr val="FF0000"/>
                </a:solidFill>
              </a:rPr>
              <a:t>10</a:t>
            </a:r>
            <a:r>
              <a:rPr lang="zh-TW" altLang="zh-TW" sz="2400" b="1" u="sng" dirty="0">
                <a:solidFill>
                  <a:srgbClr val="FF0000"/>
                </a:solidFill>
              </a:rPr>
              <a:t>日</a:t>
            </a:r>
            <a:r>
              <a:rPr lang="zh-TW" altLang="zh-TW" sz="2400" u="sng" dirty="0">
                <a:solidFill>
                  <a:srgbClr val="FF0000"/>
                </a:solidFill>
              </a:rPr>
              <a:t>前</a:t>
            </a:r>
            <a:r>
              <a:rPr lang="zh-TW" altLang="zh-TW" sz="2400" dirty="0"/>
              <a:t>完成所有經費動支。</a:t>
            </a:r>
            <a:endParaRPr lang="en-US" altLang="zh-TW" sz="2400" dirty="0"/>
          </a:p>
          <a:p>
            <a:r>
              <a:rPr lang="zh-TW" altLang="en-US" sz="2400" dirty="0"/>
              <a:t>成果繳交</a:t>
            </a:r>
            <a:r>
              <a:rPr lang="en-US" altLang="zh-TW" sz="2400" dirty="0"/>
              <a:t>:</a:t>
            </a:r>
            <a:endParaRPr lang="zh-TW" altLang="zh-TW" sz="2400" dirty="0"/>
          </a:p>
          <a:p>
            <a:pPr lvl="1"/>
            <a:r>
              <a:rPr lang="en-US" altLang="zh-TW" sz="2400" b="1" dirty="0">
                <a:solidFill>
                  <a:srgbClr val="3333FF"/>
                </a:solidFill>
              </a:rPr>
              <a:t>108-2</a:t>
            </a:r>
            <a:r>
              <a:rPr lang="zh-TW" altLang="zh-TW" sz="2400" dirty="0"/>
              <a:t>開設的課程，</a:t>
            </a:r>
            <a:r>
              <a:rPr lang="en-US" altLang="zh-TW" sz="2400" b="1" dirty="0"/>
              <a:t>109</a:t>
            </a:r>
            <a:r>
              <a:rPr lang="zh-TW" altLang="en-US" sz="2400" b="1" dirty="0"/>
              <a:t>年</a:t>
            </a:r>
            <a:r>
              <a:rPr lang="en-US" altLang="zh-TW" sz="2400" b="1" dirty="0"/>
              <a:t>7</a:t>
            </a:r>
            <a:r>
              <a:rPr lang="zh-TW" altLang="en-US" sz="2400" b="1" dirty="0"/>
              <a:t>月</a:t>
            </a:r>
            <a:r>
              <a:rPr lang="en-US" altLang="zh-TW" sz="2400" b="1" dirty="0"/>
              <a:t>31</a:t>
            </a:r>
            <a:r>
              <a:rPr lang="zh-TW" altLang="en-US" sz="2400" b="1" dirty="0"/>
              <a:t>日前</a:t>
            </a:r>
            <a:r>
              <a:rPr lang="zh-TW" altLang="en-US" sz="2400" dirty="0"/>
              <a:t>繳交；</a:t>
            </a:r>
            <a:endParaRPr lang="zh-TW" altLang="zh-TW" sz="2400" dirty="0"/>
          </a:p>
          <a:p>
            <a:pPr lvl="1"/>
            <a:r>
              <a:rPr lang="en-US" altLang="zh-TW" sz="2400" b="1" dirty="0">
                <a:solidFill>
                  <a:srgbClr val="3333FF"/>
                </a:solidFill>
              </a:rPr>
              <a:t>109-1</a:t>
            </a:r>
            <a:r>
              <a:rPr lang="zh-TW" altLang="zh-TW" sz="2400" dirty="0"/>
              <a:t>開設的課程，</a:t>
            </a:r>
            <a:endParaRPr lang="en-US" altLang="zh-TW" sz="2400" dirty="0"/>
          </a:p>
          <a:p>
            <a:pPr lvl="2">
              <a:buSzPct val="50000"/>
              <a:buFont typeface="Wingdings" panose="05000000000000000000" pitchFamily="2" charset="2"/>
              <a:buChar char="Ø"/>
            </a:pPr>
            <a:r>
              <a:rPr lang="en-US" altLang="zh-TW" b="1" dirty="0" smtClean="0"/>
              <a:t>109</a:t>
            </a:r>
            <a:r>
              <a:rPr lang="zh-TW" altLang="zh-TW" b="1" dirty="0"/>
              <a:t>年</a:t>
            </a:r>
            <a:r>
              <a:rPr lang="en-US" altLang="zh-TW" b="1" dirty="0"/>
              <a:t>11</a:t>
            </a:r>
            <a:r>
              <a:rPr lang="zh-TW" altLang="zh-TW" b="1" dirty="0"/>
              <a:t>月</a:t>
            </a:r>
            <a:r>
              <a:rPr lang="en-US" altLang="zh-TW" b="1" dirty="0"/>
              <a:t>10</a:t>
            </a:r>
            <a:r>
              <a:rPr lang="zh-TW" altLang="zh-TW" b="1" dirty="0"/>
              <a:t>日前</a:t>
            </a:r>
            <a:r>
              <a:rPr lang="zh-TW" altLang="zh-TW" dirty="0"/>
              <a:t>繳交階段性「成果海報</a:t>
            </a:r>
            <a:r>
              <a:rPr lang="zh-TW" altLang="zh-TW" dirty="0" smtClean="0"/>
              <a:t>」</a:t>
            </a:r>
            <a:r>
              <a:rPr lang="zh-TW" altLang="en-US" dirty="0"/>
              <a:t> ；</a:t>
            </a:r>
            <a:endParaRPr lang="en-US" altLang="zh-TW" dirty="0" smtClean="0"/>
          </a:p>
          <a:p>
            <a:pPr lvl="2">
              <a:buSzPct val="50000"/>
              <a:buFont typeface="Wingdings" panose="05000000000000000000" pitchFamily="2" charset="2"/>
              <a:buChar char="Ø"/>
            </a:pPr>
            <a:r>
              <a:rPr lang="en-US" altLang="zh-TW" b="1" dirty="0"/>
              <a:t>110</a:t>
            </a:r>
            <a:r>
              <a:rPr lang="zh-TW" altLang="en-US" b="1" dirty="0" smtClean="0"/>
              <a:t>年</a:t>
            </a:r>
            <a:r>
              <a:rPr lang="en-US" altLang="zh-TW" b="1" dirty="0" smtClean="0"/>
              <a:t>01</a:t>
            </a:r>
            <a:r>
              <a:rPr lang="zh-TW" altLang="en-US" b="1" dirty="0"/>
              <a:t>月</a:t>
            </a:r>
            <a:r>
              <a:rPr lang="en-US" altLang="zh-TW" b="1" dirty="0"/>
              <a:t>31</a:t>
            </a:r>
            <a:r>
              <a:rPr lang="zh-TW" altLang="en-US" b="1" dirty="0" smtClean="0"/>
              <a:t>日前</a:t>
            </a:r>
            <a:r>
              <a:rPr lang="zh-TW" altLang="en-US" dirty="0" smtClean="0"/>
              <a:t>繳交</a:t>
            </a:r>
            <a:r>
              <a:rPr lang="zh-TW" altLang="zh-TW" dirty="0"/>
              <a:t>「</a:t>
            </a:r>
            <a:r>
              <a:rPr lang="zh-TW" altLang="en-US" dirty="0" smtClean="0"/>
              <a:t>成果報告</a:t>
            </a:r>
            <a:r>
              <a:rPr lang="zh-TW" altLang="zh-TW" dirty="0"/>
              <a:t>」</a:t>
            </a:r>
            <a:endParaRPr lang="en-US" altLang="zh-TW" dirty="0"/>
          </a:p>
          <a:p>
            <a:pPr lvl="1"/>
            <a:endParaRPr lang="en-US" altLang="zh-TW" dirty="0"/>
          </a:p>
          <a:p>
            <a:endParaRPr lang="zh-TW" altLang="zh-TW" dirty="0"/>
          </a:p>
          <a:p>
            <a:endParaRPr lang="zh-TW" altLang="en-US" dirty="0"/>
          </a:p>
        </p:txBody>
      </p:sp>
      <p:sp>
        <p:nvSpPr>
          <p:cNvPr id="5" name="Google Shape;489;p39">
            <a:hlinkClick r:id="rId2" action="ppaction://hlinksldjump"/>
          </p:cNvPr>
          <p:cNvSpPr/>
          <p:nvPr/>
        </p:nvSpPr>
        <p:spPr>
          <a:xfrm>
            <a:off x="320884" y="6309320"/>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 name="標題 1"/>
          <p:cNvSpPr>
            <a:spLocks noGrp="1"/>
          </p:cNvSpPr>
          <p:nvPr>
            <p:ph type="title"/>
          </p:nvPr>
        </p:nvSpPr>
        <p:spPr>
          <a:xfrm>
            <a:off x="467544" y="260648"/>
            <a:ext cx="7200800" cy="706090"/>
          </a:xfrm>
        </p:spPr>
        <p:txBody>
          <a:bodyPr>
            <a:noAutofit/>
          </a:bodyPr>
          <a:lstStyle/>
          <a:p>
            <a:pPr algn="l"/>
            <a:r>
              <a:rPr lang="zh-TW" altLang="en-US" sz="3600" b="1" dirty="0"/>
              <a:t>申請件注意事項</a:t>
            </a:r>
            <a:r>
              <a:rPr lang="en-US" altLang="zh-TW" sz="2400" b="1" dirty="0"/>
              <a:t>(</a:t>
            </a:r>
            <a:r>
              <a:rPr lang="zh-TW" altLang="en-US" sz="2400" b="1" dirty="0"/>
              <a:t>配合課程之方案</a:t>
            </a:r>
            <a:r>
              <a:rPr lang="en-US" altLang="zh-TW" sz="2400" b="1" dirty="0"/>
              <a:t>)</a:t>
            </a:r>
            <a:endParaRPr lang="zh-TW" altLang="en-US" sz="2400" b="1" dirty="0"/>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47</a:t>
            </a:fld>
            <a:endParaRPr lang="zh-TW" altLang="en-US"/>
          </a:p>
        </p:txBody>
      </p:sp>
    </p:spTree>
    <p:extLst>
      <p:ext uri="{BB962C8B-B14F-4D97-AF65-F5344CB8AC3E}">
        <p14:creationId xmlns:p14="http://schemas.microsoft.com/office/powerpoint/2010/main" val="40407360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03648" y="1332188"/>
            <a:ext cx="7416824" cy="5257800"/>
          </a:xfrm>
        </p:spPr>
        <p:txBody>
          <a:bodyPr>
            <a:normAutofit/>
          </a:bodyPr>
          <a:lstStyle/>
          <a:p>
            <a:pPr>
              <a:spcBef>
                <a:spcPts val="1800"/>
              </a:spcBef>
            </a:pPr>
            <a:r>
              <a:rPr lang="zh-TW" altLang="en-US" sz="2600" dirty="0"/>
              <a:t>義務</a:t>
            </a:r>
            <a:r>
              <a:rPr lang="zh-TW" altLang="en-US" sz="2600" b="1" dirty="0">
                <a:solidFill>
                  <a:srgbClr val="3333FF"/>
                </a:solidFill>
              </a:rPr>
              <a:t>參與高等教育深耕計畫成果分享會或研討會等相關活動</a:t>
            </a:r>
            <a:r>
              <a:rPr lang="zh-TW" altLang="en-US" sz="2600" dirty="0"/>
              <a:t>，並於計畫活動辦理結束後提交成果報告書及成果海報。</a:t>
            </a:r>
            <a:endParaRPr lang="en-US" altLang="zh-TW" sz="2600" dirty="0"/>
          </a:p>
          <a:p>
            <a:pPr>
              <a:spcBef>
                <a:spcPts val="1800"/>
              </a:spcBef>
            </a:pPr>
            <a:r>
              <a:rPr lang="zh-TW" altLang="en-US" sz="2600" dirty="0"/>
              <a:t>為提升本校高教深耕計畫各方案活動資訊及活動成果之能見度，請於</a:t>
            </a:r>
            <a:r>
              <a:rPr lang="zh-TW" altLang="en-US" sz="2600" b="1" dirty="0">
                <a:solidFill>
                  <a:srgbClr val="3333FF"/>
                </a:solidFill>
              </a:rPr>
              <a:t>每月</a:t>
            </a:r>
            <a:r>
              <a:rPr lang="en-US" altLang="zh-TW" sz="2600" b="1" dirty="0">
                <a:solidFill>
                  <a:srgbClr val="3333FF"/>
                </a:solidFill>
              </a:rPr>
              <a:t>5</a:t>
            </a:r>
            <a:r>
              <a:rPr lang="zh-TW" altLang="en-US" sz="2600" b="1" dirty="0">
                <a:solidFill>
                  <a:srgbClr val="3333FF"/>
                </a:solidFill>
              </a:rPr>
              <a:t>日</a:t>
            </a:r>
            <a:r>
              <a:rPr lang="zh-TW" altLang="en-US" sz="2600" dirty="0"/>
              <a:t>回傳</a:t>
            </a:r>
            <a:r>
              <a:rPr lang="zh-TW" altLang="en-US" sz="2600" b="1" dirty="0"/>
              <a:t>「每月活動資訊及成果彙整表」</a:t>
            </a:r>
            <a:r>
              <a:rPr lang="zh-TW" altLang="en-US" sz="2600" dirty="0"/>
              <a:t>電子檔至本中心承辦人信箱。</a:t>
            </a:r>
            <a:endParaRPr lang="en-US" altLang="zh-TW" sz="2600" dirty="0"/>
          </a:p>
          <a:p>
            <a:endParaRPr lang="zh-TW" altLang="zh-TW" dirty="0"/>
          </a:p>
          <a:p>
            <a:endParaRPr lang="zh-TW" altLang="en-US" dirty="0"/>
          </a:p>
        </p:txBody>
      </p:sp>
      <p:sp>
        <p:nvSpPr>
          <p:cNvPr id="4" name="標題 1"/>
          <p:cNvSpPr>
            <a:spLocks noGrp="1"/>
          </p:cNvSpPr>
          <p:nvPr>
            <p:ph type="title"/>
          </p:nvPr>
        </p:nvSpPr>
        <p:spPr>
          <a:xfrm>
            <a:off x="457200" y="274638"/>
            <a:ext cx="5626968" cy="706090"/>
          </a:xfrm>
        </p:spPr>
        <p:txBody>
          <a:bodyPr>
            <a:noAutofit/>
          </a:bodyPr>
          <a:lstStyle/>
          <a:p>
            <a:pPr algn="l"/>
            <a:r>
              <a:rPr lang="zh-TW" altLang="en-US" sz="3600" b="1" dirty="0"/>
              <a:t>結案與義務</a:t>
            </a:r>
          </a:p>
        </p:txBody>
      </p:sp>
      <p:sp>
        <p:nvSpPr>
          <p:cNvPr id="5" name="Google Shape;489;p39">
            <a:hlinkClick r:id="rId2" action="ppaction://hlinksldjump"/>
          </p:cNvPr>
          <p:cNvSpPr/>
          <p:nvPr/>
        </p:nvSpPr>
        <p:spPr>
          <a:xfrm>
            <a:off x="320884" y="6309320"/>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48</a:t>
            </a:fld>
            <a:endParaRPr lang="zh-TW" altLang="en-US"/>
          </a:p>
        </p:txBody>
      </p:sp>
    </p:spTree>
    <p:extLst>
      <p:ext uri="{BB962C8B-B14F-4D97-AF65-F5344CB8AC3E}">
        <p14:creationId xmlns:p14="http://schemas.microsoft.com/office/powerpoint/2010/main" val="20522907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99392"/>
            <a:ext cx="9252520" cy="7128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pic>
        <p:nvPicPr>
          <p:cNvPr id="2050" name="Picture 2" descr="C:\Users\Administrator\AppData\Local\LINE\Cache\tmp\1546849021162.jpg"/>
          <p:cNvPicPr>
            <a:picLocks noChangeAspect="1" noChangeArrowheads="1"/>
          </p:cNvPicPr>
          <p:nvPr/>
        </p:nvPicPr>
        <p:blipFill rotWithShape="1">
          <a:blip r:embed="rId2">
            <a:extLst>
              <a:ext uri="{28A0092B-C50C-407E-A947-70E740481C1C}">
                <a14:useLocalDpi xmlns:a14="http://schemas.microsoft.com/office/drawing/2010/main" val="0"/>
              </a:ext>
            </a:extLst>
          </a:blip>
          <a:srcRect r="-110" b="71627"/>
          <a:stretch/>
        </p:blipFill>
        <p:spPr bwMode="auto">
          <a:xfrm>
            <a:off x="455806" y="4620779"/>
            <a:ext cx="4026371" cy="15445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istrator\AppData\Local\LINE\Cache\tmp\1546849021162.jpg"/>
          <p:cNvPicPr>
            <a:picLocks noChangeAspect="1" noChangeArrowheads="1"/>
          </p:cNvPicPr>
          <p:nvPr/>
        </p:nvPicPr>
        <p:blipFill rotWithShape="1">
          <a:blip r:embed="rId2">
            <a:extLst>
              <a:ext uri="{28A0092B-C50C-407E-A947-70E740481C1C}">
                <a14:useLocalDpi xmlns:a14="http://schemas.microsoft.com/office/drawing/2010/main" val="0"/>
              </a:ext>
            </a:extLst>
          </a:blip>
          <a:srcRect l="-268" t="33951" r="1099" b="38405"/>
          <a:stretch/>
        </p:blipFill>
        <p:spPr bwMode="auto">
          <a:xfrm>
            <a:off x="2794008" y="1658144"/>
            <a:ext cx="3290160" cy="14828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istrator\AppData\Local\LINE\Cache\tmp\1546849021162.jpg"/>
          <p:cNvPicPr>
            <a:picLocks noChangeAspect="1" noChangeArrowheads="1"/>
          </p:cNvPicPr>
          <p:nvPr/>
        </p:nvPicPr>
        <p:blipFill rotWithShape="1">
          <a:blip r:embed="rId2">
            <a:extLst>
              <a:ext uri="{28A0092B-C50C-407E-A947-70E740481C1C}">
                <a14:useLocalDpi xmlns:a14="http://schemas.microsoft.com/office/drawing/2010/main" val="0"/>
              </a:ext>
            </a:extLst>
          </a:blip>
          <a:srcRect l="-451" t="66889" r="891" b="5026"/>
          <a:stretch/>
        </p:blipFill>
        <p:spPr bwMode="auto">
          <a:xfrm>
            <a:off x="4748983" y="4639973"/>
            <a:ext cx="4004186" cy="1525337"/>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395538" y="3524263"/>
            <a:ext cx="3582581" cy="738664"/>
          </a:xfrm>
          <a:prstGeom prst="rect">
            <a:avLst/>
          </a:prstGeom>
          <a:noFill/>
        </p:spPr>
        <p:txBody>
          <a:bodyPr wrap="square" rtlCol="0">
            <a:spAutoFit/>
          </a:bodyPr>
          <a:lstStyle/>
          <a:p>
            <a:r>
              <a:rPr lang="zh-TW" altLang="en-US" sz="2400" dirty="0"/>
              <a:t>虛擬攝影棚</a:t>
            </a:r>
            <a:r>
              <a:rPr lang="en-US" altLang="zh-TW" sz="2400" dirty="0"/>
              <a:t>(</a:t>
            </a:r>
            <a:r>
              <a:rPr lang="zh-TW" altLang="en-US" sz="2400" dirty="0"/>
              <a:t>約容納</a:t>
            </a:r>
            <a:r>
              <a:rPr lang="en-US" altLang="zh-TW" sz="2400" dirty="0"/>
              <a:t>35</a:t>
            </a:r>
            <a:r>
              <a:rPr lang="zh-TW" altLang="en-US" sz="2400" dirty="0"/>
              <a:t>人</a:t>
            </a:r>
            <a:r>
              <a:rPr lang="en-US" altLang="zh-TW" sz="2400" dirty="0"/>
              <a:t>)</a:t>
            </a:r>
          </a:p>
          <a:p>
            <a:pPr lvl="0" algn="r"/>
            <a:r>
              <a:rPr lang="en-US" altLang="zh-TW" dirty="0">
                <a:solidFill>
                  <a:schemeClr val="accent2">
                    <a:lumMod val="50000"/>
                  </a:schemeClr>
                </a:solidFill>
              </a:rPr>
              <a:t>@</a:t>
            </a:r>
            <a:r>
              <a:rPr lang="zh-TW" altLang="en-US" dirty="0">
                <a:solidFill>
                  <a:schemeClr val="accent2">
                    <a:lumMod val="50000"/>
                  </a:schemeClr>
                </a:solidFill>
              </a:rPr>
              <a:t>民生校區教學科技館</a:t>
            </a:r>
            <a:r>
              <a:rPr lang="en-US" altLang="zh-TW" dirty="0">
                <a:solidFill>
                  <a:schemeClr val="accent2">
                    <a:lumMod val="50000"/>
                  </a:schemeClr>
                </a:solidFill>
              </a:rPr>
              <a:t>2F</a:t>
            </a:r>
            <a:endParaRPr lang="zh-TW" altLang="en-US" dirty="0">
              <a:solidFill>
                <a:schemeClr val="accent2">
                  <a:lumMod val="50000"/>
                </a:schemeClr>
              </a:solidFill>
            </a:endParaRPr>
          </a:p>
        </p:txBody>
      </p:sp>
      <p:sp>
        <p:nvSpPr>
          <p:cNvPr id="14" name="文字方塊 13"/>
          <p:cNvSpPr txBox="1"/>
          <p:nvPr/>
        </p:nvSpPr>
        <p:spPr>
          <a:xfrm>
            <a:off x="107506" y="1925126"/>
            <a:ext cx="2689101" cy="1107996"/>
          </a:xfrm>
          <a:prstGeom prst="rect">
            <a:avLst/>
          </a:prstGeom>
          <a:noFill/>
        </p:spPr>
        <p:txBody>
          <a:bodyPr wrap="square" rtlCol="0">
            <a:spAutoFit/>
          </a:bodyPr>
          <a:lstStyle/>
          <a:p>
            <a:r>
              <a:rPr lang="en-US" altLang="zh-TW" sz="2400" dirty="0"/>
              <a:t>208</a:t>
            </a:r>
            <a:r>
              <a:rPr lang="zh-TW" altLang="en-US" sz="2400" dirty="0"/>
              <a:t>影音製播室</a:t>
            </a:r>
            <a:r>
              <a:rPr lang="en-US" altLang="zh-TW" sz="2400" dirty="0"/>
              <a:t/>
            </a:r>
            <a:br>
              <a:rPr lang="en-US" altLang="zh-TW" sz="2400" dirty="0"/>
            </a:br>
            <a:r>
              <a:rPr lang="en-US" altLang="zh-TW" sz="2400" dirty="0"/>
              <a:t>(</a:t>
            </a:r>
            <a:r>
              <a:rPr lang="zh-TW" altLang="en-US" sz="2400" dirty="0"/>
              <a:t>約容納</a:t>
            </a:r>
            <a:r>
              <a:rPr lang="en-US" altLang="zh-TW" sz="2400" dirty="0"/>
              <a:t>6</a:t>
            </a:r>
            <a:r>
              <a:rPr lang="zh-TW" altLang="en-US" sz="2400" dirty="0"/>
              <a:t>人</a:t>
            </a:r>
            <a:r>
              <a:rPr lang="en-US" altLang="zh-TW" sz="2400" dirty="0"/>
              <a:t>)</a:t>
            </a:r>
          </a:p>
          <a:p>
            <a:pPr algn="r"/>
            <a:r>
              <a:rPr lang="en-US" altLang="zh-TW" dirty="0">
                <a:solidFill>
                  <a:schemeClr val="accent2">
                    <a:lumMod val="50000"/>
                  </a:schemeClr>
                </a:solidFill>
              </a:rPr>
              <a:t>@</a:t>
            </a:r>
            <a:r>
              <a:rPr lang="zh-TW" altLang="en-US" dirty="0">
                <a:solidFill>
                  <a:schemeClr val="accent2">
                    <a:lumMod val="50000"/>
                  </a:schemeClr>
                </a:solidFill>
              </a:rPr>
              <a:t>民生校區教學科技館</a:t>
            </a:r>
            <a:r>
              <a:rPr lang="en-US" altLang="zh-TW" dirty="0">
                <a:solidFill>
                  <a:schemeClr val="accent2">
                    <a:lumMod val="50000"/>
                  </a:schemeClr>
                </a:solidFill>
              </a:rPr>
              <a:t>2F</a:t>
            </a:r>
            <a:endParaRPr lang="zh-TW" altLang="en-US" dirty="0">
              <a:solidFill>
                <a:schemeClr val="accent2">
                  <a:lumMod val="50000"/>
                </a:schemeClr>
              </a:solidFill>
            </a:endParaRPr>
          </a:p>
        </p:txBody>
      </p:sp>
      <p:sp>
        <p:nvSpPr>
          <p:cNvPr id="15" name="文字方塊 14"/>
          <p:cNvSpPr txBox="1"/>
          <p:nvPr/>
        </p:nvSpPr>
        <p:spPr>
          <a:xfrm>
            <a:off x="4569470" y="3527290"/>
            <a:ext cx="4395018" cy="1107996"/>
          </a:xfrm>
          <a:prstGeom prst="rect">
            <a:avLst/>
          </a:prstGeom>
          <a:noFill/>
        </p:spPr>
        <p:txBody>
          <a:bodyPr wrap="square" rtlCol="0">
            <a:spAutoFit/>
          </a:bodyPr>
          <a:lstStyle/>
          <a:p>
            <a:r>
              <a:rPr lang="zh-TW" altLang="en-US" sz="2400" dirty="0"/>
              <a:t>實驗劇場暨攝影棚</a:t>
            </a:r>
            <a:r>
              <a:rPr lang="en-US" altLang="zh-TW" sz="2400" dirty="0"/>
              <a:t>(</a:t>
            </a:r>
            <a:r>
              <a:rPr lang="zh-TW" altLang="en-US" sz="2400" dirty="0"/>
              <a:t>約容納</a:t>
            </a:r>
            <a:r>
              <a:rPr lang="en-US" altLang="zh-TW" sz="2400" dirty="0"/>
              <a:t>80</a:t>
            </a:r>
            <a:r>
              <a:rPr lang="zh-TW" altLang="en-US" sz="2400" dirty="0"/>
              <a:t>人</a:t>
            </a:r>
            <a:r>
              <a:rPr lang="en-US" altLang="zh-TW" sz="2400" dirty="0"/>
              <a:t>)</a:t>
            </a:r>
          </a:p>
          <a:p>
            <a:pPr lvl="0" algn="r"/>
            <a:r>
              <a:rPr lang="en-US" altLang="zh-TW" dirty="0">
                <a:solidFill>
                  <a:schemeClr val="accent2">
                    <a:lumMod val="50000"/>
                  </a:schemeClr>
                </a:solidFill>
              </a:rPr>
              <a:t>@</a:t>
            </a:r>
            <a:r>
              <a:rPr lang="zh-TW" altLang="en-US" dirty="0">
                <a:solidFill>
                  <a:schemeClr val="accent2">
                    <a:lumMod val="50000"/>
                  </a:schemeClr>
                </a:solidFill>
              </a:rPr>
              <a:t>民生校區教學科技館</a:t>
            </a:r>
            <a:r>
              <a:rPr lang="en-US" altLang="zh-TW" dirty="0">
                <a:solidFill>
                  <a:schemeClr val="accent2">
                    <a:lumMod val="50000"/>
                  </a:schemeClr>
                </a:solidFill>
              </a:rPr>
              <a:t>3F</a:t>
            </a:r>
            <a:endParaRPr lang="zh-TW" altLang="en-US" dirty="0">
              <a:solidFill>
                <a:schemeClr val="accent2">
                  <a:lumMod val="50000"/>
                </a:schemeClr>
              </a:solidFill>
            </a:endParaRPr>
          </a:p>
          <a:p>
            <a:endParaRPr lang="zh-TW" altLang="en-US" sz="2400" dirty="0">
              <a:solidFill>
                <a:schemeClr val="accent2">
                  <a:lumMod val="50000"/>
                </a:schemeClr>
              </a:solidFill>
            </a:endParaRPr>
          </a:p>
        </p:txBody>
      </p:sp>
      <p:sp>
        <p:nvSpPr>
          <p:cNvPr id="21" name="文字方塊 20"/>
          <p:cNvSpPr txBox="1"/>
          <p:nvPr/>
        </p:nvSpPr>
        <p:spPr>
          <a:xfrm>
            <a:off x="6372204" y="1960964"/>
            <a:ext cx="2706863" cy="1107996"/>
          </a:xfrm>
          <a:prstGeom prst="rect">
            <a:avLst/>
          </a:prstGeom>
          <a:noFill/>
        </p:spPr>
        <p:txBody>
          <a:bodyPr wrap="square" rtlCol="0">
            <a:spAutoFit/>
          </a:bodyPr>
          <a:lstStyle/>
          <a:p>
            <a:r>
              <a:rPr lang="zh-TW" altLang="en-US" sz="2400" dirty="0"/>
              <a:t>錄音室</a:t>
            </a:r>
            <a:r>
              <a:rPr lang="en-US" altLang="zh-TW" sz="2400" dirty="0"/>
              <a:t/>
            </a:r>
            <a:br>
              <a:rPr lang="en-US" altLang="zh-TW" sz="2400" dirty="0"/>
            </a:br>
            <a:r>
              <a:rPr lang="en-US" altLang="zh-TW" sz="2400" dirty="0"/>
              <a:t>(</a:t>
            </a:r>
            <a:r>
              <a:rPr lang="zh-TW" altLang="en-US" sz="2400" dirty="0"/>
              <a:t>約容納</a:t>
            </a:r>
            <a:r>
              <a:rPr lang="en-US" altLang="zh-TW" sz="2400" dirty="0"/>
              <a:t>4</a:t>
            </a:r>
            <a:r>
              <a:rPr lang="zh-TW" altLang="en-US" sz="2400" dirty="0"/>
              <a:t>人</a:t>
            </a:r>
            <a:r>
              <a:rPr lang="en-US" altLang="zh-TW" sz="2400" dirty="0"/>
              <a:t>)</a:t>
            </a:r>
          </a:p>
          <a:p>
            <a:pPr algn="r"/>
            <a:r>
              <a:rPr lang="en-US" altLang="zh-TW" dirty="0">
                <a:solidFill>
                  <a:schemeClr val="accent2">
                    <a:lumMod val="50000"/>
                  </a:schemeClr>
                </a:solidFill>
              </a:rPr>
              <a:t>@</a:t>
            </a:r>
            <a:r>
              <a:rPr lang="zh-TW" altLang="en-US" dirty="0">
                <a:solidFill>
                  <a:schemeClr val="accent2">
                    <a:lumMod val="50000"/>
                  </a:schemeClr>
                </a:solidFill>
              </a:rPr>
              <a:t>民生校區教學科技館</a:t>
            </a:r>
            <a:r>
              <a:rPr lang="en-US" altLang="zh-TW" dirty="0">
                <a:solidFill>
                  <a:schemeClr val="accent2">
                    <a:lumMod val="50000"/>
                  </a:schemeClr>
                </a:solidFill>
              </a:rPr>
              <a:t>2F</a:t>
            </a:r>
            <a:endParaRPr lang="zh-TW" altLang="en-US" dirty="0">
              <a:solidFill>
                <a:schemeClr val="accent2">
                  <a:lumMod val="50000"/>
                </a:schemeClr>
              </a:solidFill>
            </a:endParaRPr>
          </a:p>
        </p:txBody>
      </p:sp>
      <p:sp>
        <p:nvSpPr>
          <p:cNvPr id="22" name="向左箭號 21"/>
          <p:cNvSpPr/>
          <p:nvPr/>
        </p:nvSpPr>
        <p:spPr>
          <a:xfrm>
            <a:off x="2455996" y="2307705"/>
            <a:ext cx="340610" cy="22573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9" name="向左箭號 28"/>
          <p:cNvSpPr/>
          <p:nvPr/>
        </p:nvSpPr>
        <p:spPr>
          <a:xfrm rot="5400000">
            <a:off x="2329120" y="4361742"/>
            <a:ext cx="323371" cy="16558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0" name="向左箭號 29"/>
          <p:cNvSpPr/>
          <p:nvPr/>
        </p:nvSpPr>
        <p:spPr>
          <a:xfrm rot="5400000">
            <a:off x="6669008" y="4373799"/>
            <a:ext cx="352439" cy="170549"/>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1" name="向左箭號 30"/>
          <p:cNvSpPr/>
          <p:nvPr/>
        </p:nvSpPr>
        <p:spPr>
          <a:xfrm rot="10800000">
            <a:off x="6084169" y="2313595"/>
            <a:ext cx="340610" cy="22573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6" name="Google Shape;489;p39">
            <a:hlinkClick r:id="rId3" action="ppaction://hlinksldjump"/>
          </p:cNvPr>
          <p:cNvSpPr/>
          <p:nvPr/>
        </p:nvSpPr>
        <p:spPr>
          <a:xfrm>
            <a:off x="320884" y="6309320"/>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 name="標題 1"/>
          <p:cNvSpPr>
            <a:spLocks noGrp="1"/>
          </p:cNvSpPr>
          <p:nvPr>
            <p:ph type="title"/>
          </p:nvPr>
        </p:nvSpPr>
        <p:spPr>
          <a:xfrm>
            <a:off x="539552" y="44630"/>
            <a:ext cx="4765596" cy="1325563"/>
          </a:xfrm>
        </p:spPr>
        <p:txBody>
          <a:bodyPr>
            <a:normAutofit fontScale="90000"/>
          </a:bodyPr>
          <a:lstStyle/>
          <a:p>
            <a:r>
              <a:rPr lang="zh-TW" altLang="en-US" b="1" dirty="0" smtClean="0"/>
              <a:t>教學空間與設備資源</a:t>
            </a:r>
            <a:endParaRPr lang="zh-TW" altLang="en-US" b="1" dirty="0"/>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49</a:t>
            </a:fld>
            <a:endParaRPr lang="zh-TW" altLang="en-US"/>
          </a:p>
        </p:txBody>
      </p:sp>
    </p:spTree>
    <p:extLst>
      <p:ext uri="{BB962C8B-B14F-4D97-AF65-F5344CB8AC3E}">
        <p14:creationId xmlns:p14="http://schemas.microsoft.com/office/powerpoint/2010/main" val="355121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4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030227318"/>
              </p:ext>
            </p:extLst>
          </p:nvPr>
        </p:nvGraphicFramePr>
        <p:xfrm>
          <a:off x="467544" y="1124744"/>
          <a:ext cx="8229600" cy="3957320"/>
        </p:xfrm>
        <a:graphic>
          <a:graphicData uri="http://schemas.openxmlformats.org/drawingml/2006/table">
            <a:tbl>
              <a:tblPr firstRow="1" bandRow="1">
                <a:tableStyleId>{5C22544A-7EE6-4342-B048-85BDC9FD1C3A}</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70840">
                <a:tc>
                  <a:txBody>
                    <a:bodyPr/>
                    <a:lstStyle/>
                    <a:p>
                      <a:r>
                        <a:rPr lang="zh-TW" altLang="en-US" dirty="0" smtClean="0"/>
                        <a:t>計畫類別</a:t>
                      </a:r>
                      <a:endParaRPr lang="zh-TW" altLang="en-US" dirty="0"/>
                    </a:p>
                  </a:txBody>
                  <a:tcPr/>
                </a:tc>
                <a:tc>
                  <a:txBody>
                    <a:bodyPr/>
                    <a:lstStyle/>
                    <a:p>
                      <a:r>
                        <a:rPr lang="zh-TW" altLang="en-US" dirty="0" smtClean="0"/>
                        <a:t>師生專業社群</a:t>
                      </a:r>
                      <a:endParaRPr lang="zh-TW" altLang="en-US" dirty="0"/>
                    </a:p>
                  </a:txBody>
                  <a:tcPr/>
                </a:tc>
                <a:extLst>
                  <a:ext uri="{0D108BD9-81ED-4DB2-BD59-A6C34878D82A}">
                    <a16:rowId xmlns:a16="http://schemas.microsoft.com/office/drawing/2014/main" val="319405675"/>
                  </a:ext>
                </a:extLst>
              </a:tr>
              <a:tr h="370840">
                <a:tc>
                  <a:txBody>
                    <a:bodyPr/>
                    <a:lstStyle/>
                    <a:p>
                      <a:r>
                        <a:rPr lang="zh-TW" altLang="en-US" dirty="0" smtClean="0"/>
                        <a:t>計畫名稱</a:t>
                      </a:r>
                      <a:endParaRPr lang="zh-TW" altLang="en-US" dirty="0"/>
                    </a:p>
                  </a:txBody>
                  <a:tcPr/>
                </a:tc>
                <a:tc>
                  <a:txBody>
                    <a:bodyPr/>
                    <a:lstStyle/>
                    <a:p>
                      <a:r>
                        <a:rPr lang="en-US" altLang="zh-TW" dirty="0" smtClean="0"/>
                        <a:t>PBL</a:t>
                      </a:r>
                      <a:r>
                        <a:rPr lang="zh-TW" altLang="en-US" dirty="0" smtClean="0"/>
                        <a:t>問題導向社群</a:t>
                      </a:r>
                      <a:endParaRPr lang="zh-TW" altLang="en-US" dirty="0"/>
                    </a:p>
                  </a:txBody>
                  <a:tcPr/>
                </a:tc>
                <a:extLst>
                  <a:ext uri="{0D108BD9-81ED-4DB2-BD59-A6C34878D82A}">
                    <a16:rowId xmlns:a16="http://schemas.microsoft.com/office/drawing/2014/main" val="747342522"/>
                  </a:ext>
                </a:extLst>
              </a:tr>
              <a:tr h="1331952">
                <a:tc>
                  <a:txBody>
                    <a:bodyPr/>
                    <a:lstStyle/>
                    <a:p>
                      <a:r>
                        <a:rPr lang="zh-TW" altLang="en-US" dirty="0" smtClean="0"/>
                        <a:t>注意事項</a:t>
                      </a:r>
                      <a:endParaRPr lang="zh-TW" altLang="en-US" dirty="0"/>
                    </a:p>
                  </a:txBody>
                  <a:tcPr/>
                </a:tc>
                <a:tc>
                  <a:txBody>
                    <a:bodyPr/>
                    <a:lstStyle/>
                    <a:p>
                      <a:pPr marL="342900" indent="-342900">
                        <a:buFont typeface="+mj-lt"/>
                        <a:buAutoNum type="arabicPeriod"/>
                      </a:pPr>
                      <a:r>
                        <a:rPr lang="zh-TW" altLang="zh-TW" sz="1800" kern="1200" dirty="0" smtClean="0">
                          <a:solidFill>
                            <a:schemeClr val="dk1"/>
                          </a:solidFill>
                          <a:effectLst/>
                          <a:latin typeface="+mn-lt"/>
                          <a:ea typeface="+mn-ea"/>
                          <a:cs typeface="+mn-cs"/>
                        </a:rPr>
                        <a:t>申請人進行</a:t>
                      </a:r>
                      <a:r>
                        <a:rPr lang="en-US" altLang="zh-TW" sz="1800" kern="1200" dirty="0" smtClean="0">
                          <a:solidFill>
                            <a:schemeClr val="dk1"/>
                          </a:solidFill>
                          <a:effectLst/>
                          <a:latin typeface="+mn-lt"/>
                          <a:ea typeface="+mn-ea"/>
                          <a:cs typeface="+mn-cs"/>
                        </a:rPr>
                        <a:t>PBL</a:t>
                      </a:r>
                      <a:r>
                        <a:rPr lang="zh-TW" altLang="zh-TW" sz="1800" kern="1200" dirty="0" smtClean="0">
                          <a:solidFill>
                            <a:schemeClr val="dk1"/>
                          </a:solidFill>
                          <a:effectLst/>
                          <a:latin typeface="+mn-lt"/>
                          <a:ea typeface="+mn-ea"/>
                          <a:cs typeface="+mn-cs"/>
                        </a:rPr>
                        <a:t>教學</a:t>
                      </a:r>
                      <a:r>
                        <a:rPr lang="zh-TW" altLang="en-US" sz="1800" kern="1200" dirty="0" smtClean="0">
                          <a:solidFill>
                            <a:schemeClr val="dk1"/>
                          </a:solidFill>
                          <a:effectLst/>
                          <a:latin typeface="+mn-lt"/>
                          <a:ea typeface="+mn-ea"/>
                          <a:cs typeface="+mn-cs"/>
                        </a:rPr>
                        <a:t>時</a:t>
                      </a:r>
                      <a:r>
                        <a:rPr lang="zh-TW" altLang="zh-TW" sz="1800" kern="1200" dirty="0" smtClean="0">
                          <a:solidFill>
                            <a:schemeClr val="dk1"/>
                          </a:solidFill>
                          <a:effectLst/>
                          <a:latin typeface="+mn-lt"/>
                          <a:ea typeface="+mn-ea"/>
                          <a:cs typeface="+mn-cs"/>
                        </a:rPr>
                        <a:t>，需選定至少</a:t>
                      </a:r>
                      <a:r>
                        <a:rPr lang="en-US" altLang="zh-TW" sz="1800" b="1" kern="1200" dirty="0" smtClean="0">
                          <a:solidFill>
                            <a:srgbClr val="FF0000"/>
                          </a:solidFill>
                          <a:effectLst/>
                          <a:latin typeface="+mn-lt"/>
                          <a:ea typeface="+mn-ea"/>
                          <a:cs typeface="+mn-cs"/>
                        </a:rPr>
                        <a:t>2</a:t>
                      </a:r>
                      <a:r>
                        <a:rPr lang="zh-TW" altLang="zh-TW" sz="1800" b="1" kern="1200" dirty="0" smtClean="0">
                          <a:solidFill>
                            <a:srgbClr val="FF0000"/>
                          </a:solidFill>
                          <a:effectLst/>
                          <a:latin typeface="+mn-lt"/>
                          <a:ea typeface="+mn-ea"/>
                          <a:cs typeface="+mn-cs"/>
                        </a:rPr>
                        <a:t>個課程單元</a:t>
                      </a:r>
                      <a:r>
                        <a:rPr lang="zh-TW" altLang="zh-TW" sz="1800" kern="1200" dirty="0" smtClean="0">
                          <a:solidFill>
                            <a:schemeClr val="dk1"/>
                          </a:solidFill>
                          <a:effectLst/>
                          <a:latin typeface="+mn-lt"/>
                          <a:ea typeface="+mn-ea"/>
                          <a:cs typeface="+mn-cs"/>
                        </a:rPr>
                        <a:t>規劃並執行</a:t>
                      </a:r>
                      <a:r>
                        <a:rPr lang="en-US" altLang="zh-TW" sz="1800" kern="1200" dirty="0" smtClean="0">
                          <a:solidFill>
                            <a:schemeClr val="dk1"/>
                          </a:solidFill>
                          <a:effectLst/>
                          <a:latin typeface="+mn-lt"/>
                          <a:ea typeface="+mn-ea"/>
                          <a:cs typeface="+mn-cs"/>
                        </a:rPr>
                        <a:t>PBL</a:t>
                      </a:r>
                      <a:r>
                        <a:rPr lang="zh-TW" altLang="zh-TW" sz="1800" kern="1200" dirty="0" smtClean="0">
                          <a:solidFill>
                            <a:schemeClr val="dk1"/>
                          </a:solidFill>
                          <a:effectLst/>
                          <a:latin typeface="+mn-lt"/>
                          <a:ea typeface="+mn-ea"/>
                          <a:cs typeface="+mn-cs"/>
                        </a:rPr>
                        <a:t>課程設計內容。</a:t>
                      </a:r>
                      <a:endParaRPr lang="en-US" altLang="zh-TW" sz="1800" kern="1200" dirty="0" smtClean="0">
                        <a:solidFill>
                          <a:schemeClr val="dk1"/>
                        </a:solidFill>
                        <a:effectLst/>
                        <a:latin typeface="+mn-lt"/>
                        <a:ea typeface="+mn-ea"/>
                        <a:cs typeface="+mn-cs"/>
                      </a:endParaRPr>
                    </a:p>
                    <a:p>
                      <a:pPr marL="342900" indent="-342900">
                        <a:buFont typeface="+mj-lt"/>
                        <a:buAutoNum type="arabicPeriod"/>
                      </a:pPr>
                      <a:r>
                        <a:rPr lang="zh-TW" altLang="zh-TW" sz="1800" kern="1200" dirty="0" smtClean="0">
                          <a:solidFill>
                            <a:schemeClr val="dk1"/>
                          </a:solidFill>
                          <a:effectLst/>
                          <a:latin typeface="+mn-lt"/>
                          <a:ea typeface="+mn-ea"/>
                          <a:cs typeface="+mn-cs"/>
                        </a:rPr>
                        <a:t>曾參與本中心或校外辦訓單位舉辦之「</a:t>
                      </a:r>
                      <a:r>
                        <a:rPr lang="en-US" altLang="zh-TW" sz="1800" kern="1200" dirty="0" smtClean="0">
                          <a:solidFill>
                            <a:schemeClr val="dk1"/>
                          </a:solidFill>
                          <a:effectLst/>
                          <a:latin typeface="+mn-lt"/>
                          <a:ea typeface="+mn-ea"/>
                          <a:cs typeface="+mn-cs"/>
                        </a:rPr>
                        <a:t>PBL</a:t>
                      </a:r>
                      <a:r>
                        <a:rPr lang="zh-TW" altLang="zh-TW" sz="1800" kern="1200" dirty="0" smtClean="0">
                          <a:solidFill>
                            <a:schemeClr val="dk1"/>
                          </a:solidFill>
                          <a:effectLst/>
                          <a:latin typeface="+mn-lt"/>
                          <a:ea typeface="+mn-ea"/>
                          <a:cs typeface="+mn-cs"/>
                        </a:rPr>
                        <a:t>問題導向」培訓課程者，得併同計畫申請書提具相關研習證明，做為計畫審查加分依據。</a:t>
                      </a:r>
                      <a:endParaRPr lang="zh-TW" altLang="en-US" dirty="0"/>
                    </a:p>
                  </a:txBody>
                  <a:tcPr/>
                </a:tc>
                <a:extLst>
                  <a:ext uri="{0D108BD9-81ED-4DB2-BD59-A6C34878D82A}">
                    <a16:rowId xmlns:a16="http://schemas.microsoft.com/office/drawing/2014/main" val="2185488193"/>
                  </a:ext>
                </a:extLst>
              </a:tr>
              <a:tr h="370840">
                <a:tc>
                  <a:txBody>
                    <a:bodyPr/>
                    <a:lstStyle/>
                    <a:p>
                      <a:r>
                        <a:rPr lang="zh-TW" altLang="en-US" dirty="0" smtClean="0"/>
                        <a:t>執行期程</a:t>
                      </a:r>
                    </a:p>
                  </a:txBody>
                  <a:tcPr/>
                </a:tc>
                <a:tc>
                  <a:txBody>
                    <a:bodyPr/>
                    <a:lstStyle/>
                    <a:p>
                      <a:r>
                        <a:rPr lang="zh-TW" altLang="en-US" smtClean="0"/>
                        <a:t>自審核通知公告日起至</a:t>
                      </a:r>
                      <a:r>
                        <a:rPr lang="en-US" altLang="zh-TW" smtClean="0"/>
                        <a:t>109</a:t>
                      </a:r>
                      <a:r>
                        <a:rPr lang="zh-TW" altLang="en-US" smtClean="0"/>
                        <a:t>年</a:t>
                      </a:r>
                      <a:r>
                        <a:rPr lang="en-US" altLang="zh-TW" smtClean="0"/>
                        <a:t>12</a:t>
                      </a:r>
                      <a:r>
                        <a:rPr lang="zh-TW" altLang="en-US" smtClean="0"/>
                        <a:t>月</a:t>
                      </a:r>
                      <a:r>
                        <a:rPr lang="en-US" altLang="zh-TW" smtClean="0"/>
                        <a:t>10</a:t>
                      </a:r>
                      <a:r>
                        <a:rPr lang="zh-TW" altLang="en-US" smtClean="0"/>
                        <a:t>日止</a:t>
                      </a:r>
                      <a:endParaRPr lang="zh-TW" altLang="en-US" dirty="0"/>
                    </a:p>
                  </a:txBody>
                  <a:tcPr/>
                </a:tc>
                <a:extLst>
                  <a:ext uri="{0D108BD9-81ED-4DB2-BD59-A6C34878D82A}">
                    <a16:rowId xmlns:a16="http://schemas.microsoft.com/office/drawing/2014/main" val="10003"/>
                  </a:ext>
                </a:extLst>
              </a:tr>
              <a:tr h="370840">
                <a:tc>
                  <a:txBody>
                    <a:bodyPr/>
                    <a:lstStyle/>
                    <a:p>
                      <a:r>
                        <a:rPr lang="zh-TW" altLang="en-US" dirty="0" smtClean="0"/>
                        <a:t>經費動支</a:t>
                      </a:r>
                      <a:endParaRPr lang="zh-TW" altLang="en-US" dirty="0"/>
                    </a:p>
                  </a:txBody>
                  <a:tcPr/>
                </a:tc>
                <a:tc>
                  <a:txBody>
                    <a:bodyPr/>
                    <a:lstStyle/>
                    <a:p>
                      <a:r>
                        <a:rPr lang="en-US" altLang="zh-TW" b="1" dirty="0" smtClean="0">
                          <a:solidFill>
                            <a:srgbClr val="3333FF"/>
                          </a:solidFill>
                        </a:rPr>
                        <a:t>108-2</a:t>
                      </a:r>
                      <a:r>
                        <a:rPr lang="zh-TW" altLang="en-US" dirty="0" smtClean="0"/>
                        <a:t>開設的課程，請於</a:t>
                      </a:r>
                      <a:r>
                        <a:rPr lang="en-US" altLang="zh-TW" b="1" dirty="0" smtClean="0">
                          <a:solidFill>
                            <a:srgbClr val="3333FF"/>
                          </a:solidFill>
                        </a:rPr>
                        <a:t>109</a:t>
                      </a:r>
                      <a:r>
                        <a:rPr lang="zh-TW" altLang="en-US" b="1" dirty="0" smtClean="0">
                          <a:solidFill>
                            <a:srgbClr val="3333FF"/>
                          </a:solidFill>
                        </a:rPr>
                        <a:t>年</a:t>
                      </a:r>
                      <a:r>
                        <a:rPr lang="en-US" altLang="zh-TW" b="1" dirty="0" smtClean="0">
                          <a:solidFill>
                            <a:srgbClr val="3333FF"/>
                          </a:solidFill>
                        </a:rPr>
                        <a:t>6</a:t>
                      </a:r>
                      <a:r>
                        <a:rPr lang="zh-TW" altLang="en-US" b="1" dirty="0" smtClean="0">
                          <a:solidFill>
                            <a:srgbClr val="3333FF"/>
                          </a:solidFill>
                        </a:rPr>
                        <a:t>月</a:t>
                      </a:r>
                      <a:r>
                        <a:rPr lang="en-US" altLang="zh-TW" b="1" dirty="0" smtClean="0">
                          <a:solidFill>
                            <a:srgbClr val="3333FF"/>
                          </a:solidFill>
                        </a:rPr>
                        <a:t>30</a:t>
                      </a:r>
                      <a:r>
                        <a:rPr lang="zh-TW" altLang="en-US" b="1" dirty="0" smtClean="0">
                          <a:solidFill>
                            <a:srgbClr val="3333FF"/>
                          </a:solidFill>
                        </a:rPr>
                        <a:t>日前</a:t>
                      </a:r>
                      <a:r>
                        <a:rPr lang="zh-TW" altLang="en-US" dirty="0" smtClean="0"/>
                        <a:t>完成所有經費動支。</a:t>
                      </a:r>
                      <a:endParaRPr lang="en-US" altLang="zh-TW" dirty="0" smtClean="0"/>
                    </a:p>
                    <a:p>
                      <a:r>
                        <a:rPr lang="en-US" altLang="zh-TW" b="1" dirty="0" smtClean="0">
                          <a:solidFill>
                            <a:srgbClr val="3333FF"/>
                          </a:solidFill>
                        </a:rPr>
                        <a:t>109-1</a:t>
                      </a:r>
                      <a:r>
                        <a:rPr lang="zh-TW" altLang="en-US" dirty="0" smtClean="0"/>
                        <a:t>開設的課程，請於</a:t>
                      </a:r>
                      <a:r>
                        <a:rPr lang="en-US" altLang="zh-TW" sz="1800" b="1" kern="1200" dirty="0" smtClean="0">
                          <a:solidFill>
                            <a:srgbClr val="3333FF"/>
                          </a:solidFill>
                          <a:latin typeface="+mn-lt"/>
                          <a:ea typeface="+mn-ea"/>
                          <a:cs typeface="+mn-cs"/>
                        </a:rPr>
                        <a:t>109</a:t>
                      </a:r>
                      <a:r>
                        <a:rPr lang="zh-TW" altLang="en-US" sz="1800" b="1" kern="1200" dirty="0" smtClean="0">
                          <a:solidFill>
                            <a:srgbClr val="3333FF"/>
                          </a:solidFill>
                          <a:latin typeface="+mn-lt"/>
                          <a:ea typeface="+mn-ea"/>
                          <a:cs typeface="+mn-cs"/>
                        </a:rPr>
                        <a:t>年</a:t>
                      </a:r>
                      <a:r>
                        <a:rPr lang="en-US" altLang="zh-TW" sz="1800" b="1" kern="1200" dirty="0" smtClean="0">
                          <a:solidFill>
                            <a:srgbClr val="3333FF"/>
                          </a:solidFill>
                          <a:latin typeface="+mn-lt"/>
                          <a:ea typeface="+mn-ea"/>
                          <a:cs typeface="+mn-cs"/>
                        </a:rPr>
                        <a:t>12</a:t>
                      </a:r>
                      <a:r>
                        <a:rPr lang="zh-TW" altLang="en-US" sz="1800" b="1" kern="1200" dirty="0" smtClean="0">
                          <a:solidFill>
                            <a:srgbClr val="3333FF"/>
                          </a:solidFill>
                          <a:latin typeface="+mn-lt"/>
                          <a:ea typeface="+mn-ea"/>
                          <a:cs typeface="+mn-cs"/>
                        </a:rPr>
                        <a:t>月</a:t>
                      </a:r>
                      <a:r>
                        <a:rPr lang="en-US" altLang="zh-TW" sz="1800" b="1" kern="1200" dirty="0" smtClean="0">
                          <a:solidFill>
                            <a:srgbClr val="3333FF"/>
                          </a:solidFill>
                          <a:latin typeface="+mn-lt"/>
                          <a:ea typeface="+mn-ea"/>
                          <a:cs typeface="+mn-cs"/>
                        </a:rPr>
                        <a:t>10</a:t>
                      </a:r>
                      <a:r>
                        <a:rPr lang="zh-TW" altLang="en-US" sz="1800" b="1" kern="1200" dirty="0" smtClean="0">
                          <a:solidFill>
                            <a:srgbClr val="3333FF"/>
                          </a:solidFill>
                          <a:latin typeface="+mn-lt"/>
                          <a:ea typeface="+mn-ea"/>
                          <a:cs typeface="+mn-cs"/>
                        </a:rPr>
                        <a:t>日前</a:t>
                      </a:r>
                      <a:r>
                        <a:rPr lang="zh-TW" altLang="en-US" dirty="0" smtClean="0"/>
                        <a:t>完成所有經費動支。</a:t>
                      </a:r>
                    </a:p>
                  </a:txBody>
                  <a:tcPr/>
                </a:tc>
                <a:extLst>
                  <a:ext uri="{0D108BD9-81ED-4DB2-BD59-A6C34878D82A}">
                    <a16:rowId xmlns:a16="http://schemas.microsoft.com/office/drawing/2014/main" val="10004"/>
                  </a:ext>
                </a:extLst>
              </a:tr>
              <a:tr h="370840">
                <a:tc>
                  <a:txBody>
                    <a:bodyPr/>
                    <a:lstStyle/>
                    <a:p>
                      <a:r>
                        <a:rPr lang="zh-TW" altLang="en-US" dirty="0" smtClean="0"/>
                        <a:t>徵件辦法</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hlinkClick r:id="rId2" action="ppaction://hlinkfile"/>
                        </a:rPr>
                        <a:t>PBL</a:t>
                      </a:r>
                      <a:r>
                        <a:rPr lang="zh-TW" altLang="en-US" dirty="0" smtClean="0">
                          <a:hlinkClick r:id="rId2" action="ppaction://hlinkfile"/>
                        </a:rPr>
                        <a:t>問題導向社群徵件辦法</a:t>
                      </a:r>
                      <a:endParaRPr lang="zh-TW" altLang="en-US" dirty="0" smtClean="0"/>
                    </a:p>
                  </a:txBody>
                  <a:tcPr/>
                </a:tc>
                <a:extLst>
                  <a:ext uri="{0D108BD9-81ED-4DB2-BD59-A6C34878D82A}">
                    <a16:rowId xmlns:a16="http://schemas.microsoft.com/office/drawing/2014/main" val="1391052385"/>
                  </a:ext>
                </a:extLst>
              </a:tr>
              <a:tr h="370840">
                <a:tc>
                  <a:txBody>
                    <a:bodyPr/>
                    <a:lstStyle/>
                    <a:p>
                      <a:r>
                        <a:rPr lang="zh-TW" altLang="en-US" dirty="0" smtClean="0"/>
                        <a:t>方案網頁</a:t>
                      </a:r>
                      <a:endParaRPr lang="zh-TW" altLang="en-US" dirty="0"/>
                    </a:p>
                  </a:txBody>
                  <a:tcPr/>
                </a:tc>
                <a:tc>
                  <a:txBody>
                    <a:bodyPr/>
                    <a:lstStyle/>
                    <a:p>
                      <a:r>
                        <a:rPr lang="en-US" altLang="zh-TW" sz="1600" dirty="0" smtClean="0">
                          <a:solidFill>
                            <a:schemeClr val="tx1"/>
                          </a:solidFill>
                          <a:hlinkClick r:id="rId3"/>
                        </a:rPr>
                        <a:t>http://www.ugsi2usr.nptu.edu.tw/files/11-1172-10169.php?Lang=zh-tw</a:t>
                      </a:r>
                      <a:endParaRPr lang="zh-TW" altLang="en-US" sz="1600" dirty="0">
                        <a:solidFill>
                          <a:schemeClr val="tx1"/>
                        </a:solidFill>
                      </a:endParaRPr>
                    </a:p>
                  </a:txBody>
                  <a:tcPr/>
                </a:tc>
                <a:extLst>
                  <a:ext uri="{0D108BD9-81ED-4DB2-BD59-A6C34878D82A}">
                    <a16:rowId xmlns:a16="http://schemas.microsoft.com/office/drawing/2014/main" val="3596991130"/>
                  </a:ext>
                </a:extLst>
              </a:tr>
            </a:tbl>
          </a:graphicData>
        </a:graphic>
      </p:graphicFrame>
      <p:sp>
        <p:nvSpPr>
          <p:cNvPr id="3" name="標題 1"/>
          <p:cNvSpPr>
            <a:spLocks noGrp="1"/>
          </p:cNvSpPr>
          <p:nvPr>
            <p:ph type="title"/>
          </p:nvPr>
        </p:nvSpPr>
        <p:spPr>
          <a:xfrm>
            <a:off x="457201" y="274638"/>
            <a:ext cx="3970784" cy="706090"/>
          </a:xfrm>
        </p:spPr>
        <p:txBody>
          <a:bodyPr>
            <a:normAutofit/>
          </a:bodyPr>
          <a:lstStyle/>
          <a:p>
            <a:pPr algn="l"/>
            <a:r>
              <a:rPr lang="en-US" altLang="zh-TW" sz="3600" b="1" dirty="0"/>
              <a:t>PBL</a:t>
            </a:r>
            <a:r>
              <a:rPr lang="zh-TW" altLang="en-US" sz="3600" b="1" dirty="0"/>
              <a:t>問題導向社群</a:t>
            </a:r>
          </a:p>
        </p:txBody>
      </p:sp>
      <p:sp>
        <p:nvSpPr>
          <p:cNvPr id="5" name="Google Shape;489;p39">
            <a:hlinkClick r:id="rId4" action="ppaction://hlinksldjump"/>
          </p:cNvPr>
          <p:cNvSpPr/>
          <p:nvPr/>
        </p:nvSpPr>
        <p:spPr>
          <a:xfrm>
            <a:off x="320884" y="6309320"/>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5</a:t>
            </a:fld>
            <a:endParaRPr lang="zh-TW" altLang="en-US"/>
          </a:p>
        </p:txBody>
      </p:sp>
    </p:spTree>
    <p:extLst>
      <p:ext uri="{BB962C8B-B14F-4D97-AF65-F5344CB8AC3E}">
        <p14:creationId xmlns:p14="http://schemas.microsoft.com/office/powerpoint/2010/main" val="22406156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4" name="矩形 3"/>
          <p:cNvSpPr/>
          <p:nvPr/>
        </p:nvSpPr>
        <p:spPr>
          <a:xfrm>
            <a:off x="0" y="-99392"/>
            <a:ext cx="9252520" cy="7128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sp>
        <p:nvSpPr>
          <p:cNvPr id="2" name="標題 1"/>
          <p:cNvSpPr>
            <a:spLocks noGrp="1"/>
          </p:cNvSpPr>
          <p:nvPr>
            <p:ph type="title"/>
          </p:nvPr>
        </p:nvSpPr>
        <p:spPr>
          <a:xfrm>
            <a:off x="539552" y="44630"/>
            <a:ext cx="4765596" cy="1325563"/>
          </a:xfrm>
        </p:spPr>
        <p:txBody>
          <a:bodyPr>
            <a:normAutofit fontScale="90000"/>
          </a:bodyPr>
          <a:lstStyle/>
          <a:p>
            <a:r>
              <a:rPr lang="zh-TW" altLang="en-US" b="1" dirty="0" smtClean="0"/>
              <a:t>教學空間與設備資源</a:t>
            </a:r>
            <a:endParaRPr lang="zh-TW" altLang="en-US" b="1" dirty="0"/>
          </a:p>
        </p:txBody>
      </p:sp>
      <p:sp>
        <p:nvSpPr>
          <p:cNvPr id="31" name="向左箭號 30"/>
          <p:cNvSpPr/>
          <p:nvPr/>
        </p:nvSpPr>
        <p:spPr>
          <a:xfrm rot="10800000">
            <a:off x="4273896" y="1788554"/>
            <a:ext cx="340610" cy="22573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17" name="Picture 2" descr="C:\Users\Administrator\AppData\Local\LINE\Cache\tmp\154684897448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2" y="1223688"/>
            <a:ext cx="1859405" cy="1679180"/>
          </a:xfrm>
          <a:prstGeom prst="rect">
            <a:avLst/>
          </a:prstGeom>
          <a:noFill/>
          <a:extLst>
            <a:ext uri="{909E8E84-426E-40DD-AFC4-6F175D3DCCD1}">
              <a14:hiddenFill xmlns:a14="http://schemas.microsoft.com/office/drawing/2010/main">
                <a:solidFill>
                  <a:srgbClr val="FFFFFF"/>
                </a:solidFill>
              </a14:hiddenFill>
            </a:ext>
          </a:extLst>
        </p:spPr>
      </p:pic>
      <p:sp>
        <p:nvSpPr>
          <p:cNvPr id="20" name="文字方塊 19"/>
          <p:cNvSpPr txBox="1"/>
          <p:nvPr/>
        </p:nvSpPr>
        <p:spPr>
          <a:xfrm>
            <a:off x="4614504" y="1693946"/>
            <a:ext cx="3976274" cy="738664"/>
          </a:xfrm>
          <a:prstGeom prst="rect">
            <a:avLst/>
          </a:prstGeom>
          <a:noFill/>
        </p:spPr>
        <p:txBody>
          <a:bodyPr wrap="square" rtlCol="0">
            <a:spAutoFit/>
          </a:bodyPr>
          <a:lstStyle/>
          <a:p>
            <a:r>
              <a:rPr lang="en-US" altLang="zh-TW" sz="2400" dirty="0"/>
              <a:t>IMAC</a:t>
            </a:r>
            <a:r>
              <a:rPr lang="zh-TW" altLang="en-US" sz="2400" dirty="0"/>
              <a:t>影音工坊</a:t>
            </a:r>
            <a:r>
              <a:rPr lang="en-US" altLang="zh-TW" sz="2400" dirty="0"/>
              <a:t>(</a:t>
            </a:r>
            <a:r>
              <a:rPr lang="zh-TW" altLang="en-US" sz="2400" dirty="0"/>
              <a:t>約容納</a:t>
            </a:r>
            <a:r>
              <a:rPr lang="en-US" altLang="zh-TW" sz="2400" dirty="0"/>
              <a:t>35</a:t>
            </a:r>
            <a:r>
              <a:rPr lang="zh-TW" altLang="en-US" sz="2400" dirty="0"/>
              <a:t>人</a:t>
            </a:r>
            <a:r>
              <a:rPr lang="en-US" altLang="zh-TW" sz="2400" dirty="0"/>
              <a:t>)</a:t>
            </a:r>
          </a:p>
          <a:p>
            <a:pPr algn="r"/>
            <a:r>
              <a:rPr lang="en-US" altLang="zh-TW" dirty="0">
                <a:solidFill>
                  <a:schemeClr val="accent2">
                    <a:lumMod val="50000"/>
                  </a:schemeClr>
                </a:solidFill>
              </a:rPr>
              <a:t>@</a:t>
            </a:r>
            <a:r>
              <a:rPr lang="zh-TW" altLang="en-US" dirty="0">
                <a:solidFill>
                  <a:schemeClr val="accent2">
                    <a:lumMod val="50000"/>
                  </a:schemeClr>
                </a:solidFill>
              </a:rPr>
              <a:t>民生校區教學科技館</a:t>
            </a:r>
            <a:r>
              <a:rPr lang="en-US" altLang="zh-TW" dirty="0">
                <a:solidFill>
                  <a:schemeClr val="accent2">
                    <a:lumMod val="50000"/>
                  </a:schemeClr>
                </a:solidFill>
              </a:rPr>
              <a:t>1F</a:t>
            </a:r>
            <a:endParaRPr lang="zh-TW" altLang="en-US" dirty="0">
              <a:solidFill>
                <a:schemeClr val="accent2">
                  <a:lumMod val="50000"/>
                </a:schemeClr>
              </a:solidFill>
            </a:endParaRPr>
          </a:p>
        </p:txBody>
      </p:sp>
      <p:sp>
        <p:nvSpPr>
          <p:cNvPr id="23" name="文字方塊 22"/>
          <p:cNvSpPr txBox="1"/>
          <p:nvPr/>
        </p:nvSpPr>
        <p:spPr>
          <a:xfrm>
            <a:off x="2291605" y="3161794"/>
            <a:ext cx="2712443" cy="1107996"/>
          </a:xfrm>
          <a:prstGeom prst="rect">
            <a:avLst/>
          </a:prstGeom>
          <a:noFill/>
        </p:spPr>
        <p:txBody>
          <a:bodyPr wrap="square" rtlCol="0">
            <a:spAutoFit/>
          </a:bodyPr>
          <a:lstStyle/>
          <a:p>
            <a:r>
              <a:rPr lang="zh-TW" altLang="en-US" sz="2400" dirty="0" smtClean="0"/>
              <a:t>電腦教室</a:t>
            </a:r>
            <a:r>
              <a:rPr lang="en-US" altLang="zh-TW" sz="2400" dirty="0" smtClean="0"/>
              <a:t>E</a:t>
            </a:r>
            <a:r>
              <a:rPr lang="en-US" altLang="zh-TW" sz="2400" dirty="0"/>
              <a:t/>
            </a:r>
            <a:br>
              <a:rPr lang="en-US" altLang="zh-TW" sz="2400" dirty="0"/>
            </a:br>
            <a:r>
              <a:rPr lang="en-US" altLang="zh-TW" sz="2400" dirty="0"/>
              <a:t>(</a:t>
            </a:r>
            <a:r>
              <a:rPr lang="zh-TW" altLang="en-US" sz="2400" dirty="0"/>
              <a:t>約容納</a:t>
            </a:r>
            <a:r>
              <a:rPr lang="en-US" altLang="zh-TW" sz="2400" dirty="0" smtClean="0"/>
              <a:t>56</a:t>
            </a:r>
            <a:r>
              <a:rPr lang="zh-TW" altLang="en-US" sz="2400" dirty="0" smtClean="0"/>
              <a:t>人</a:t>
            </a:r>
            <a:r>
              <a:rPr lang="en-US" altLang="zh-TW" sz="2400" dirty="0"/>
              <a:t>)</a:t>
            </a:r>
          </a:p>
          <a:p>
            <a:pPr algn="r"/>
            <a:r>
              <a:rPr lang="en-US" altLang="zh-TW" dirty="0">
                <a:solidFill>
                  <a:schemeClr val="accent2">
                    <a:lumMod val="50000"/>
                  </a:schemeClr>
                </a:solidFill>
              </a:rPr>
              <a:t>@</a:t>
            </a:r>
            <a:r>
              <a:rPr lang="zh-TW" altLang="en-US" dirty="0">
                <a:solidFill>
                  <a:schemeClr val="accent2">
                    <a:lumMod val="50000"/>
                  </a:schemeClr>
                </a:solidFill>
              </a:rPr>
              <a:t>民生校區五育樓</a:t>
            </a:r>
            <a:r>
              <a:rPr lang="en-US" altLang="zh-TW" dirty="0">
                <a:solidFill>
                  <a:schemeClr val="accent2">
                    <a:lumMod val="50000"/>
                  </a:schemeClr>
                </a:solidFill>
              </a:rPr>
              <a:t>B1</a:t>
            </a:r>
            <a:endParaRPr lang="zh-TW" altLang="en-US" dirty="0">
              <a:solidFill>
                <a:schemeClr val="accent2">
                  <a:lumMod val="50000"/>
                </a:schemeClr>
              </a:solidFill>
            </a:endParaRPr>
          </a:p>
        </p:txBody>
      </p:sp>
      <p:sp>
        <p:nvSpPr>
          <p:cNvPr id="3" name="文字方塊 2"/>
          <p:cNvSpPr txBox="1"/>
          <p:nvPr/>
        </p:nvSpPr>
        <p:spPr>
          <a:xfrm>
            <a:off x="347388" y="3192570"/>
            <a:ext cx="1812538" cy="1077218"/>
          </a:xfrm>
          <a:prstGeom prst="rect">
            <a:avLst/>
          </a:prstGeom>
          <a:noFill/>
        </p:spPr>
        <p:txBody>
          <a:bodyPr wrap="square" rtlCol="0">
            <a:spAutoFit/>
          </a:bodyPr>
          <a:lstStyle/>
          <a:p>
            <a:r>
              <a:rPr lang="zh-TW" altLang="en-US" sz="3200" b="1" dirty="0"/>
              <a:t>更多空間及設備</a:t>
            </a:r>
          </a:p>
        </p:txBody>
      </p:sp>
      <p:cxnSp>
        <p:nvCxnSpPr>
          <p:cNvPr id="5" name="直線接點 4"/>
          <p:cNvCxnSpPr/>
          <p:nvPr/>
        </p:nvCxnSpPr>
        <p:spPr>
          <a:xfrm>
            <a:off x="2159924" y="1412776"/>
            <a:ext cx="2" cy="4839238"/>
          </a:xfrm>
          <a:prstGeom prst="line">
            <a:avLst/>
          </a:prstGeom>
          <a:ln w="19050"/>
        </p:spPr>
        <p:style>
          <a:lnRef idx="1">
            <a:schemeClr val="dk1"/>
          </a:lnRef>
          <a:fillRef idx="0">
            <a:schemeClr val="dk1"/>
          </a:fillRef>
          <a:effectRef idx="0">
            <a:schemeClr val="dk1"/>
          </a:effectRef>
          <a:fontRef idx="minor">
            <a:schemeClr val="tx1"/>
          </a:fontRef>
        </p:style>
      </p:cxnSp>
      <p:sp>
        <p:nvSpPr>
          <p:cNvPr id="6" name="矩形 5"/>
          <p:cNvSpPr/>
          <p:nvPr/>
        </p:nvSpPr>
        <p:spPr>
          <a:xfrm>
            <a:off x="5228026" y="5248183"/>
            <a:ext cx="1688943" cy="707886"/>
          </a:xfrm>
          <a:prstGeom prst="rect">
            <a:avLst/>
          </a:prstGeom>
        </p:spPr>
        <p:txBody>
          <a:bodyPr wrap="square">
            <a:spAutoFit/>
          </a:bodyPr>
          <a:lstStyle/>
          <a:p>
            <a:r>
              <a:rPr lang="zh-TW" altLang="en-US" sz="2000" dirty="0"/>
              <a:t>IPAD*7台 </a:t>
            </a:r>
            <a:endParaRPr lang="en-US" altLang="zh-TW" sz="2000" dirty="0"/>
          </a:p>
          <a:p>
            <a:r>
              <a:rPr lang="zh-TW" altLang="en-US" sz="2000" dirty="0"/>
              <a:t>IPAD PRO*3台</a:t>
            </a:r>
          </a:p>
        </p:txBody>
      </p:sp>
      <p:pic>
        <p:nvPicPr>
          <p:cNvPr id="8" name="圖片 7"/>
          <p:cNvPicPr>
            <a:picLocks noChangeAspect="1"/>
          </p:cNvPicPr>
          <p:nvPr/>
        </p:nvPicPr>
        <p:blipFill rotWithShape="1">
          <a:blip r:embed="rId5"/>
          <a:srcRect r="1610" b="9466"/>
          <a:stretch/>
        </p:blipFill>
        <p:spPr>
          <a:xfrm>
            <a:off x="5140629" y="3906919"/>
            <a:ext cx="1362125" cy="1341262"/>
          </a:xfrm>
          <a:prstGeom prst="rect">
            <a:avLst/>
          </a:prstGeom>
        </p:spPr>
      </p:pic>
      <p:sp>
        <p:nvSpPr>
          <p:cNvPr id="27" name="矩形 26"/>
          <p:cNvSpPr/>
          <p:nvPr/>
        </p:nvSpPr>
        <p:spPr>
          <a:xfrm>
            <a:off x="7036868" y="5135888"/>
            <a:ext cx="1927620" cy="707886"/>
          </a:xfrm>
          <a:prstGeom prst="rect">
            <a:avLst/>
          </a:prstGeom>
        </p:spPr>
        <p:txBody>
          <a:bodyPr wrap="square">
            <a:spAutoFit/>
          </a:bodyPr>
          <a:lstStyle/>
          <a:p>
            <a:r>
              <a:rPr lang="zh-TW" altLang="en-US" sz="2000" dirty="0"/>
              <a:t>Surface GO 10吋平板筆電*15台</a:t>
            </a:r>
          </a:p>
        </p:txBody>
      </p:sp>
      <p:pic>
        <p:nvPicPr>
          <p:cNvPr id="3074" name="Picture 2" descr="C:\Users\Administrator\AppData\Local\LINE\Cache\tmp\154685408768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1744" y="4012068"/>
            <a:ext cx="1657393" cy="1047376"/>
          </a:xfrm>
          <a:prstGeom prst="rect">
            <a:avLst/>
          </a:prstGeom>
          <a:noFill/>
          <a:extLst>
            <a:ext uri="{909E8E84-426E-40DD-AFC4-6F175D3DCCD1}">
              <a14:hiddenFill xmlns:a14="http://schemas.microsoft.com/office/drawing/2010/main">
                <a:solidFill>
                  <a:srgbClr val="FFFFFF"/>
                </a:solidFill>
              </a14:hiddenFill>
            </a:ext>
          </a:extLst>
        </p:spPr>
      </p:pic>
      <p:sp>
        <p:nvSpPr>
          <p:cNvPr id="19" name="文字方塊 18"/>
          <p:cNvSpPr txBox="1"/>
          <p:nvPr/>
        </p:nvSpPr>
        <p:spPr>
          <a:xfrm>
            <a:off x="2309414" y="4269788"/>
            <a:ext cx="2694635" cy="1107996"/>
          </a:xfrm>
          <a:prstGeom prst="rect">
            <a:avLst/>
          </a:prstGeom>
          <a:noFill/>
        </p:spPr>
        <p:txBody>
          <a:bodyPr wrap="square" rtlCol="0">
            <a:spAutoFit/>
          </a:bodyPr>
          <a:lstStyle/>
          <a:p>
            <a:r>
              <a:rPr lang="zh-TW" altLang="en-US" sz="2400" dirty="0"/>
              <a:t>電腦</a:t>
            </a:r>
            <a:r>
              <a:rPr lang="en-US" altLang="zh-TW" sz="2400" dirty="0"/>
              <a:t>802</a:t>
            </a:r>
            <a:r>
              <a:rPr lang="zh-TW" altLang="en-US" sz="2400" dirty="0"/>
              <a:t>教室</a:t>
            </a:r>
            <a:r>
              <a:rPr lang="en-US" altLang="zh-TW" sz="2400" dirty="0"/>
              <a:t/>
            </a:r>
            <a:br>
              <a:rPr lang="en-US" altLang="zh-TW" sz="2400" dirty="0"/>
            </a:br>
            <a:r>
              <a:rPr lang="en-US" altLang="zh-TW" sz="2400" dirty="0"/>
              <a:t>(</a:t>
            </a:r>
            <a:r>
              <a:rPr lang="zh-TW" altLang="en-US" sz="2400" dirty="0"/>
              <a:t>約容納</a:t>
            </a:r>
            <a:r>
              <a:rPr lang="en-US" altLang="zh-TW" sz="2400" dirty="0"/>
              <a:t>61</a:t>
            </a:r>
            <a:r>
              <a:rPr lang="zh-TW" altLang="en-US" sz="2400" dirty="0"/>
              <a:t>人</a:t>
            </a:r>
            <a:r>
              <a:rPr lang="en-US" altLang="zh-TW" sz="2400" dirty="0"/>
              <a:t>)</a:t>
            </a:r>
          </a:p>
          <a:p>
            <a:pPr algn="r"/>
            <a:r>
              <a:rPr lang="en-US" altLang="zh-TW" dirty="0">
                <a:solidFill>
                  <a:schemeClr val="accent2">
                    <a:lumMod val="50000"/>
                  </a:schemeClr>
                </a:solidFill>
              </a:rPr>
              <a:t>@</a:t>
            </a:r>
            <a:r>
              <a:rPr lang="zh-TW" altLang="en-US" dirty="0">
                <a:solidFill>
                  <a:schemeClr val="accent2">
                    <a:lumMod val="50000"/>
                  </a:schemeClr>
                </a:solidFill>
              </a:rPr>
              <a:t>屏商校區圖書大樓</a:t>
            </a:r>
            <a:r>
              <a:rPr lang="en-US" altLang="zh-TW" dirty="0">
                <a:solidFill>
                  <a:schemeClr val="accent2">
                    <a:lumMod val="50000"/>
                  </a:schemeClr>
                </a:solidFill>
              </a:rPr>
              <a:t>8F</a:t>
            </a:r>
            <a:endParaRPr lang="zh-TW" altLang="en-US" dirty="0">
              <a:solidFill>
                <a:schemeClr val="accent2">
                  <a:lumMod val="50000"/>
                </a:schemeClr>
              </a:solidFill>
            </a:endParaRPr>
          </a:p>
        </p:txBody>
      </p:sp>
      <p:sp>
        <p:nvSpPr>
          <p:cNvPr id="21" name="文字方塊 20"/>
          <p:cNvSpPr txBox="1"/>
          <p:nvPr/>
        </p:nvSpPr>
        <p:spPr>
          <a:xfrm>
            <a:off x="2291605" y="5417348"/>
            <a:ext cx="2712443" cy="1107996"/>
          </a:xfrm>
          <a:prstGeom prst="rect">
            <a:avLst/>
          </a:prstGeom>
          <a:noFill/>
        </p:spPr>
        <p:txBody>
          <a:bodyPr wrap="square" rtlCol="0">
            <a:spAutoFit/>
          </a:bodyPr>
          <a:lstStyle/>
          <a:p>
            <a:r>
              <a:rPr lang="zh-TW" altLang="en-US" sz="2400" dirty="0"/>
              <a:t>蘋果程式工坊</a:t>
            </a:r>
            <a:r>
              <a:rPr lang="en-US" altLang="zh-TW" sz="2400" dirty="0"/>
              <a:t/>
            </a:r>
            <a:br>
              <a:rPr lang="en-US" altLang="zh-TW" sz="2400" dirty="0"/>
            </a:br>
            <a:r>
              <a:rPr lang="en-US" altLang="zh-TW" sz="2400" dirty="0"/>
              <a:t>(</a:t>
            </a:r>
            <a:r>
              <a:rPr lang="zh-TW" altLang="en-US" sz="2400" dirty="0"/>
              <a:t>約容納</a:t>
            </a:r>
            <a:r>
              <a:rPr lang="en-US" altLang="zh-TW" sz="2400" dirty="0"/>
              <a:t>35</a:t>
            </a:r>
            <a:r>
              <a:rPr lang="zh-TW" altLang="en-US" sz="2400" dirty="0"/>
              <a:t>人</a:t>
            </a:r>
            <a:r>
              <a:rPr lang="en-US" altLang="zh-TW" sz="2400" dirty="0"/>
              <a:t>)</a:t>
            </a:r>
          </a:p>
          <a:p>
            <a:pPr algn="r"/>
            <a:r>
              <a:rPr lang="en-US" altLang="zh-TW" dirty="0">
                <a:solidFill>
                  <a:schemeClr val="accent2">
                    <a:lumMod val="50000"/>
                  </a:schemeClr>
                </a:solidFill>
              </a:rPr>
              <a:t>@</a:t>
            </a:r>
            <a:r>
              <a:rPr lang="zh-TW" altLang="en-US" dirty="0">
                <a:solidFill>
                  <a:schemeClr val="accent2">
                    <a:lumMod val="50000"/>
                  </a:schemeClr>
                </a:solidFill>
              </a:rPr>
              <a:t>屏商校區行政大樓</a:t>
            </a:r>
            <a:r>
              <a:rPr lang="en-US" altLang="zh-TW" dirty="0">
                <a:solidFill>
                  <a:schemeClr val="accent2">
                    <a:lumMod val="50000"/>
                  </a:schemeClr>
                </a:solidFill>
              </a:rPr>
              <a:t>8F</a:t>
            </a:r>
            <a:endParaRPr lang="zh-TW" altLang="en-US" dirty="0">
              <a:solidFill>
                <a:schemeClr val="accent2">
                  <a:lumMod val="50000"/>
                </a:schemeClr>
              </a:solidFill>
            </a:endParaRPr>
          </a:p>
        </p:txBody>
      </p:sp>
      <p:sp>
        <p:nvSpPr>
          <p:cNvPr id="22" name="Google Shape;489;p39">
            <a:hlinkClick r:id="rId7" action="ppaction://hlinksldjump"/>
          </p:cNvPr>
          <p:cNvSpPr/>
          <p:nvPr/>
        </p:nvSpPr>
        <p:spPr>
          <a:xfrm>
            <a:off x="320884" y="6309320"/>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 name="投影片編號版面配置區 12"/>
          <p:cNvSpPr>
            <a:spLocks noGrp="1"/>
          </p:cNvSpPr>
          <p:nvPr>
            <p:ph type="sldNum" sz="quarter" idx="12"/>
          </p:nvPr>
        </p:nvSpPr>
        <p:spPr/>
        <p:txBody>
          <a:bodyPr/>
          <a:lstStyle/>
          <a:p>
            <a:fld id="{62C147BD-F43C-426F-A176-6F785A4ABD07}" type="slidenum">
              <a:rPr lang="zh-TW" altLang="en-US" smtClean="0"/>
              <a:t>50</a:t>
            </a:fld>
            <a:endParaRPr lang="zh-TW" altLang="en-US"/>
          </a:p>
        </p:txBody>
      </p:sp>
    </p:spTree>
    <p:extLst>
      <p:ext uri="{BB962C8B-B14F-4D97-AF65-F5344CB8AC3E}">
        <p14:creationId xmlns:p14="http://schemas.microsoft.com/office/powerpoint/2010/main" val="39383291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21;p36"/>
          <p:cNvSpPr txBox="1">
            <a:spLocks/>
          </p:cNvSpPr>
          <p:nvPr/>
        </p:nvSpPr>
        <p:spPr>
          <a:xfrm>
            <a:off x="1984492" y="1340768"/>
            <a:ext cx="5095875" cy="4257516"/>
          </a:xfrm>
          <a:prstGeom prst="rect">
            <a:avLst/>
          </a:prstGeom>
        </p:spPr>
        <p:txBody>
          <a:bodyPr spcFirstLastPara="1" vert="horz" wrap="square" lIns="121900" tIns="121900" rIns="121900" bIns="121900" rtlCol="0"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6600" b="1">
                <a:latin typeface="微軟正黑體" panose="020B0604030504040204" pitchFamily="34" charset="-120"/>
                <a:ea typeface="微軟正黑體" panose="020B0604030504040204" pitchFamily="34" charset="-120"/>
              </a:rPr>
              <a:t>簡報結束</a:t>
            </a:r>
            <a:r>
              <a:rPr lang="en-US" altLang="zh-TW" sz="6600" b="1">
                <a:latin typeface="微軟正黑體" panose="020B0604030504040204" pitchFamily="34" charset="-120"/>
                <a:ea typeface="微軟正黑體" panose="020B0604030504040204" pitchFamily="34" charset="-120"/>
              </a:rPr>
              <a:t>(Q&amp;A)</a:t>
            </a:r>
            <a:br>
              <a:rPr lang="en-US" altLang="zh-TW" sz="6600" b="1">
                <a:latin typeface="微軟正黑體" panose="020B0604030504040204" pitchFamily="34" charset="-120"/>
                <a:ea typeface="微軟正黑體" panose="020B0604030504040204" pitchFamily="34" charset="-120"/>
              </a:rPr>
            </a:br>
            <a:r>
              <a:rPr lang="zh-TW" altLang="en-US" sz="6600" b="1">
                <a:latin typeface="微軟正黑體" panose="020B0604030504040204" pitchFamily="34" charset="-120"/>
                <a:ea typeface="微軟正黑體" panose="020B0604030504040204" pitchFamily="34" charset="-120"/>
              </a:rPr>
              <a:t>                      </a:t>
            </a:r>
            <a:br>
              <a:rPr lang="zh-TW" altLang="en-US" sz="6600" b="1">
                <a:latin typeface="微軟正黑體" panose="020B0604030504040204" pitchFamily="34" charset="-120"/>
                <a:ea typeface="微軟正黑體" panose="020B0604030504040204" pitchFamily="34" charset="-120"/>
              </a:rPr>
            </a:br>
            <a:r>
              <a:rPr lang="zh-TW" altLang="en-US" sz="6600" b="1">
                <a:latin typeface="微軟正黑體" panose="020B0604030504040204" pitchFamily="34" charset="-120"/>
                <a:ea typeface="微軟正黑體" panose="020B0604030504040204" pitchFamily="34" charset="-120"/>
              </a:rPr>
              <a:t> </a:t>
            </a:r>
            <a:r>
              <a:rPr lang="zh-TW" altLang="en-US" sz="7200" b="1">
                <a:latin typeface="微軟正黑體" panose="020B0604030504040204" pitchFamily="34" charset="-120"/>
                <a:ea typeface="微軟正黑體" panose="020B0604030504040204" pitchFamily="34" charset="-120"/>
              </a:rPr>
              <a:t>感謝聆聽</a:t>
            </a:r>
            <a:endParaRPr lang="zh-TW" altLang="en-US" sz="7200" b="1" dirty="0">
              <a:latin typeface="微軟正黑體" panose="020B0604030504040204" pitchFamily="34" charset="-120"/>
              <a:ea typeface="微軟正黑體" panose="020B0604030504040204" pitchFamily="34" charset="-120"/>
            </a:endParaRPr>
          </a:p>
        </p:txBody>
      </p:sp>
      <p:sp>
        <p:nvSpPr>
          <p:cNvPr id="7" name="投影片編號版面配置區 6"/>
          <p:cNvSpPr>
            <a:spLocks noGrp="1"/>
          </p:cNvSpPr>
          <p:nvPr>
            <p:ph type="sldNum" sz="quarter" idx="12"/>
          </p:nvPr>
        </p:nvSpPr>
        <p:spPr/>
        <p:txBody>
          <a:bodyPr/>
          <a:lstStyle/>
          <a:p>
            <a:fld id="{62C147BD-F43C-426F-A176-6F785A4ABD07}" type="slidenum">
              <a:rPr lang="zh-TW" altLang="en-US" smtClean="0"/>
              <a:t>51</a:t>
            </a:fld>
            <a:endParaRPr lang="zh-TW" altLang="en-US"/>
          </a:p>
        </p:txBody>
      </p:sp>
    </p:spTree>
    <p:extLst>
      <p:ext uri="{BB962C8B-B14F-4D97-AF65-F5344CB8AC3E}">
        <p14:creationId xmlns:p14="http://schemas.microsoft.com/office/powerpoint/2010/main" val="650037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556429869"/>
              </p:ext>
            </p:extLst>
          </p:nvPr>
        </p:nvGraphicFramePr>
        <p:xfrm>
          <a:off x="467544" y="1124744"/>
          <a:ext cx="8229600" cy="3291840"/>
        </p:xfrm>
        <a:graphic>
          <a:graphicData uri="http://schemas.openxmlformats.org/drawingml/2006/table">
            <a:tbl>
              <a:tblPr firstRow="1" bandRow="1">
                <a:tableStyleId>{5C22544A-7EE6-4342-B048-85BDC9FD1C3A}</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54274">
                <a:tc>
                  <a:txBody>
                    <a:bodyPr/>
                    <a:lstStyle/>
                    <a:p>
                      <a:r>
                        <a:rPr lang="zh-TW" altLang="en-US" dirty="0" smtClean="0"/>
                        <a:t>計畫類別</a:t>
                      </a:r>
                      <a:endParaRPr lang="zh-TW" altLang="en-US" dirty="0"/>
                    </a:p>
                  </a:txBody>
                  <a:tcPr/>
                </a:tc>
                <a:tc>
                  <a:txBody>
                    <a:bodyPr/>
                    <a:lstStyle/>
                    <a:p>
                      <a:r>
                        <a:rPr lang="zh-TW" altLang="en-US" dirty="0" smtClean="0"/>
                        <a:t>師生專業社群</a:t>
                      </a:r>
                      <a:endParaRPr lang="zh-TW" altLang="en-US" dirty="0"/>
                    </a:p>
                  </a:txBody>
                  <a:tcPr/>
                </a:tc>
                <a:extLst>
                  <a:ext uri="{0D108BD9-81ED-4DB2-BD59-A6C34878D82A}">
                    <a16:rowId xmlns:a16="http://schemas.microsoft.com/office/drawing/2014/main" val="319405675"/>
                  </a:ext>
                </a:extLst>
              </a:tr>
              <a:tr h="354274">
                <a:tc>
                  <a:txBody>
                    <a:bodyPr/>
                    <a:lstStyle/>
                    <a:p>
                      <a:r>
                        <a:rPr lang="zh-TW" altLang="en-US" dirty="0" smtClean="0"/>
                        <a:t>計畫名稱</a:t>
                      </a:r>
                      <a:endParaRPr lang="zh-TW" altLang="en-US" dirty="0"/>
                    </a:p>
                  </a:txBody>
                  <a:tcPr/>
                </a:tc>
                <a:tc>
                  <a:txBody>
                    <a:bodyPr/>
                    <a:lstStyle/>
                    <a:p>
                      <a:r>
                        <a:rPr lang="zh-TW" altLang="en-US" dirty="0" smtClean="0"/>
                        <a:t>戶外教育結合課程議題社群</a:t>
                      </a:r>
                      <a:endParaRPr lang="zh-TW" altLang="en-US" dirty="0"/>
                    </a:p>
                  </a:txBody>
                  <a:tcPr/>
                </a:tc>
                <a:extLst>
                  <a:ext uri="{0D108BD9-81ED-4DB2-BD59-A6C34878D82A}">
                    <a16:rowId xmlns:a16="http://schemas.microsoft.com/office/drawing/2014/main" val="747342522"/>
                  </a:ext>
                </a:extLst>
              </a:tr>
              <a:tr h="1417095">
                <a:tc>
                  <a:txBody>
                    <a:bodyPr/>
                    <a:lstStyle/>
                    <a:p>
                      <a:r>
                        <a:rPr lang="zh-TW" altLang="en-US" dirty="0" smtClean="0"/>
                        <a:t>計畫目的</a:t>
                      </a:r>
                      <a:endParaRPr lang="zh-TW" altLang="en-US" dirty="0"/>
                    </a:p>
                  </a:txBody>
                  <a:tcPr/>
                </a:tc>
                <a:tc>
                  <a:txBody>
                    <a:bodyPr/>
                    <a:lstStyle/>
                    <a:p>
                      <a:r>
                        <a:rPr lang="zh-TW" altLang="en-US" sz="1800" b="0" i="0" kern="1200" dirty="0" smtClean="0">
                          <a:solidFill>
                            <a:schemeClr val="dk1"/>
                          </a:solidFill>
                          <a:effectLst/>
                          <a:latin typeface="+mn-lt"/>
                          <a:ea typeface="+mn-ea"/>
                          <a:cs typeface="+mn-cs"/>
                        </a:rPr>
                        <a:t>本社群鼓勵教師透過戶外教育，發展多領域整合學習，引導學生開展自我與他人、社會環境之互動能力；並以學習者為中心，融合環境教育進行體驗式學習，透過走讀、觀察、探索、互動、反思等歷程，結合五感體驗誘發學生的學習動機與熱情，以達活化學科領域的學習效果。</a:t>
                      </a:r>
                      <a:endParaRPr lang="zh-TW" altLang="en-US" dirty="0"/>
                    </a:p>
                  </a:txBody>
                  <a:tcPr/>
                </a:tc>
                <a:extLst>
                  <a:ext uri="{0D108BD9-81ED-4DB2-BD59-A6C34878D82A}">
                    <a16:rowId xmlns:a16="http://schemas.microsoft.com/office/drawing/2014/main" val="1872330513"/>
                  </a:ext>
                </a:extLst>
              </a:tr>
              <a:tr h="3542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申請對象</a:t>
                      </a:r>
                    </a:p>
                  </a:txBody>
                  <a:tcPr/>
                </a:tc>
                <a:tc>
                  <a:txBody>
                    <a:bodyPr/>
                    <a:lstStyle/>
                    <a:p>
                      <a:r>
                        <a:rPr lang="zh-TW" altLang="en-US" sz="1800" b="0" i="0" kern="1200" dirty="0" smtClean="0">
                          <a:solidFill>
                            <a:schemeClr val="dk1"/>
                          </a:solidFill>
                          <a:effectLst/>
                          <a:latin typeface="+mn-lt"/>
                          <a:ea typeface="+mn-ea"/>
                          <a:cs typeface="+mn-cs"/>
                        </a:rPr>
                        <a:t>教師</a:t>
                      </a:r>
                      <a:endParaRPr lang="zh-TW" altLang="en-US" dirty="0"/>
                    </a:p>
                  </a:txBody>
                  <a:tcPr/>
                </a:tc>
                <a:extLst>
                  <a:ext uri="{0D108BD9-81ED-4DB2-BD59-A6C34878D82A}">
                    <a16:rowId xmlns:a16="http://schemas.microsoft.com/office/drawing/2014/main" val="807780841"/>
                  </a:ext>
                </a:extLst>
              </a:tr>
              <a:tr h="354274">
                <a:tc>
                  <a:txBody>
                    <a:bodyPr/>
                    <a:lstStyle/>
                    <a:p>
                      <a:r>
                        <a:rPr lang="zh-TW" altLang="en-US" dirty="0" smtClean="0"/>
                        <a:t>經費補助</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上限</a:t>
                      </a:r>
                      <a:r>
                        <a:rPr lang="en-US" altLang="zh-TW" dirty="0" smtClean="0"/>
                        <a:t>3</a:t>
                      </a:r>
                      <a:r>
                        <a:rPr lang="zh-TW" altLang="en-US" dirty="0" smtClean="0"/>
                        <a:t>萬元</a:t>
                      </a:r>
                      <a:r>
                        <a:rPr lang="en-US" altLang="zh-TW" dirty="0" smtClean="0"/>
                        <a:t>(</a:t>
                      </a:r>
                      <a:r>
                        <a:rPr lang="zh-TW" altLang="zh-TW" sz="1800" kern="1200" dirty="0" smtClean="0">
                          <a:solidFill>
                            <a:schemeClr val="dk1"/>
                          </a:solidFill>
                          <a:effectLst/>
                          <a:latin typeface="+mn-lt"/>
                          <a:ea typeface="+mn-ea"/>
                          <a:cs typeface="+mn-cs"/>
                        </a:rPr>
                        <a:t>實際金額依審查結果核支</a:t>
                      </a:r>
                      <a:r>
                        <a:rPr lang="en-US" altLang="zh-TW" sz="1800" kern="1200" dirty="0" smtClean="0">
                          <a:solidFill>
                            <a:schemeClr val="dk1"/>
                          </a:solidFill>
                          <a:effectLst/>
                          <a:latin typeface="+mn-lt"/>
                          <a:ea typeface="+mn-ea"/>
                          <a:cs typeface="+mn-cs"/>
                        </a:rPr>
                        <a:t>)</a:t>
                      </a:r>
                      <a:endParaRPr lang="zh-TW" altLang="en-US" dirty="0" smtClean="0"/>
                    </a:p>
                  </a:txBody>
                  <a:tcPr/>
                </a:tc>
                <a:extLst>
                  <a:ext uri="{0D108BD9-81ED-4DB2-BD59-A6C34878D82A}">
                    <a16:rowId xmlns:a16="http://schemas.microsoft.com/office/drawing/2014/main" val="150003542"/>
                  </a:ext>
                </a:extLst>
              </a:tr>
              <a:tr h="354274">
                <a:tc>
                  <a:txBody>
                    <a:bodyPr/>
                    <a:lstStyle/>
                    <a:p>
                      <a:r>
                        <a:rPr lang="zh-TW" altLang="en-US" dirty="0" smtClean="0"/>
                        <a:t>補助項目</a:t>
                      </a:r>
                      <a:endParaRPr lang="zh-TW" altLang="en-US" dirty="0"/>
                    </a:p>
                  </a:txBody>
                  <a:tcPr/>
                </a:tc>
                <a:tc>
                  <a:txBody>
                    <a:bodyPr/>
                    <a:lstStyle/>
                    <a:p>
                      <a:r>
                        <a:rPr lang="zh-TW" altLang="en-US" sz="1800" b="0" i="0" kern="1200" dirty="0" smtClean="0">
                          <a:solidFill>
                            <a:schemeClr val="dk1"/>
                          </a:solidFill>
                          <a:effectLst/>
                          <a:latin typeface="+mn-lt"/>
                          <a:ea typeface="+mn-ea"/>
                          <a:cs typeface="+mn-cs"/>
                        </a:rPr>
                        <a:t>講座鐘點費、國內旅費、短程車資、運費、保險費、膳宿費、門票</a:t>
                      </a:r>
                      <a:endParaRPr lang="zh-TW" altLang="en-US" dirty="0"/>
                    </a:p>
                  </a:txBody>
                  <a:tcPr/>
                </a:tc>
                <a:extLst>
                  <a:ext uri="{0D108BD9-81ED-4DB2-BD59-A6C34878D82A}">
                    <a16:rowId xmlns:a16="http://schemas.microsoft.com/office/drawing/2014/main" val="2099592374"/>
                  </a:ext>
                </a:extLst>
              </a:tr>
            </a:tbl>
          </a:graphicData>
        </a:graphic>
      </p:graphicFrame>
      <p:sp>
        <p:nvSpPr>
          <p:cNvPr id="3" name="標題 1"/>
          <p:cNvSpPr>
            <a:spLocks noGrp="1"/>
          </p:cNvSpPr>
          <p:nvPr>
            <p:ph type="title"/>
          </p:nvPr>
        </p:nvSpPr>
        <p:spPr>
          <a:xfrm>
            <a:off x="457200" y="274638"/>
            <a:ext cx="5770984" cy="706090"/>
          </a:xfrm>
        </p:spPr>
        <p:txBody>
          <a:bodyPr>
            <a:noAutofit/>
          </a:bodyPr>
          <a:lstStyle/>
          <a:p>
            <a:pPr algn="l"/>
            <a:r>
              <a:rPr lang="zh-TW" altLang="en-US" sz="3600" b="1" dirty="0"/>
              <a:t>戶外教育結合課程議題社群</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6</a:t>
            </a:fld>
            <a:endParaRPr lang="zh-TW" altLang="en-US"/>
          </a:p>
        </p:txBody>
      </p:sp>
      <p:grpSp>
        <p:nvGrpSpPr>
          <p:cNvPr id="6" name="群組 5"/>
          <p:cNvGrpSpPr/>
          <p:nvPr/>
        </p:nvGrpSpPr>
        <p:grpSpPr>
          <a:xfrm>
            <a:off x="467544" y="5949280"/>
            <a:ext cx="802431" cy="680104"/>
            <a:chOff x="467544" y="5949280"/>
            <a:chExt cx="802431" cy="680104"/>
          </a:xfrm>
        </p:grpSpPr>
        <p:sp>
          <p:nvSpPr>
            <p:cNvPr id="7" name="文字方塊 6"/>
            <p:cNvSpPr txBox="1"/>
            <p:nvPr/>
          </p:nvSpPr>
          <p:spPr>
            <a:xfrm>
              <a:off x="467544" y="6165304"/>
              <a:ext cx="802431" cy="276999"/>
            </a:xfrm>
            <a:prstGeom prst="rect">
              <a:avLst/>
            </a:prstGeom>
            <a:noFill/>
            <a:ln>
              <a:noFill/>
            </a:ln>
          </p:spPr>
          <p:txBody>
            <a:bodyPr wrap="square" rtlCol="0">
              <a:spAutoFit/>
            </a:bodyPr>
            <a:lstStyle/>
            <a:p>
              <a:r>
                <a:rPr lang="zh-TW" altLang="en-US" sz="1200" b="1" dirty="0" smtClean="0">
                  <a:solidFill>
                    <a:schemeClr val="bg1">
                      <a:lumMod val="50000"/>
                    </a:schemeClr>
                  </a:solidFill>
                  <a:latin typeface="微軟正黑體" panose="020B0604030504040204" pitchFamily="34" charset="-120"/>
                  <a:ea typeface="微軟正黑體" panose="020B0604030504040204" pitchFamily="34" charset="-120"/>
                </a:rPr>
                <a:t>注意事</a:t>
              </a:r>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項</a:t>
              </a:r>
            </a:p>
          </p:txBody>
        </p:sp>
        <p:sp>
          <p:nvSpPr>
            <p:cNvPr id="9" name="橢圓形圖說文字 8"/>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763419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062150866"/>
              </p:ext>
            </p:extLst>
          </p:nvPr>
        </p:nvGraphicFramePr>
        <p:xfrm>
          <a:off x="467544" y="1124744"/>
          <a:ext cx="8229600" cy="4343400"/>
        </p:xfrm>
        <a:graphic>
          <a:graphicData uri="http://schemas.openxmlformats.org/drawingml/2006/table">
            <a:tbl>
              <a:tblPr firstRow="1" bandRow="1">
                <a:tableStyleId>{5C22544A-7EE6-4342-B048-85BDC9FD1C3A}</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14591">
                <a:tc>
                  <a:txBody>
                    <a:bodyPr/>
                    <a:lstStyle/>
                    <a:p>
                      <a:r>
                        <a:rPr lang="zh-TW" altLang="en-US" dirty="0" smtClean="0"/>
                        <a:t>計畫類別</a:t>
                      </a:r>
                      <a:endParaRPr lang="zh-TW" altLang="en-US" dirty="0"/>
                    </a:p>
                  </a:txBody>
                  <a:tcPr/>
                </a:tc>
                <a:tc>
                  <a:txBody>
                    <a:bodyPr/>
                    <a:lstStyle/>
                    <a:p>
                      <a:r>
                        <a:rPr lang="zh-TW" altLang="en-US" dirty="0" smtClean="0"/>
                        <a:t>師生專業社群</a:t>
                      </a:r>
                      <a:endParaRPr lang="zh-TW" altLang="en-US" dirty="0"/>
                    </a:p>
                  </a:txBody>
                  <a:tcPr/>
                </a:tc>
                <a:extLst>
                  <a:ext uri="{0D108BD9-81ED-4DB2-BD59-A6C34878D82A}">
                    <a16:rowId xmlns:a16="http://schemas.microsoft.com/office/drawing/2014/main" val="319405675"/>
                  </a:ext>
                </a:extLst>
              </a:tr>
              <a:tr h="314591">
                <a:tc>
                  <a:txBody>
                    <a:bodyPr/>
                    <a:lstStyle/>
                    <a:p>
                      <a:r>
                        <a:rPr lang="zh-TW" altLang="en-US" dirty="0" smtClean="0"/>
                        <a:t>計畫名稱</a:t>
                      </a:r>
                      <a:endParaRPr lang="zh-TW" altLang="en-US" dirty="0"/>
                    </a:p>
                  </a:txBody>
                  <a:tcPr/>
                </a:tc>
                <a:tc>
                  <a:txBody>
                    <a:bodyPr/>
                    <a:lstStyle/>
                    <a:p>
                      <a:r>
                        <a:rPr lang="zh-TW" altLang="en-US" dirty="0" smtClean="0"/>
                        <a:t>戶外教育結合課程議題社群</a:t>
                      </a:r>
                      <a:endParaRPr lang="zh-TW" altLang="en-US" dirty="0"/>
                    </a:p>
                  </a:txBody>
                  <a:tcPr/>
                </a:tc>
                <a:extLst>
                  <a:ext uri="{0D108BD9-81ED-4DB2-BD59-A6C34878D82A}">
                    <a16:rowId xmlns:a16="http://schemas.microsoft.com/office/drawing/2014/main" val="747342522"/>
                  </a:ext>
                </a:extLst>
              </a:tr>
              <a:tr h="17302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注意事項</a:t>
                      </a:r>
                    </a:p>
                    <a:p>
                      <a:endParaRPr lang="zh-TW" altLang="en-US" dirty="0"/>
                    </a:p>
                  </a:txBody>
                  <a:tcPr/>
                </a:tc>
                <a:tc>
                  <a:txBody>
                    <a:bodyPr/>
                    <a:lstStyle/>
                    <a:p>
                      <a:pPr marL="342900" marR="0" indent="-342900" algn="l" defTabSz="914400" rtl="0" eaLnBrk="1" fontAlgn="auto" latinLnBrk="0" hangingPunct="1">
                        <a:lnSpc>
                          <a:spcPct val="100000"/>
                        </a:lnSpc>
                        <a:spcBef>
                          <a:spcPts val="600"/>
                        </a:spcBef>
                        <a:spcAft>
                          <a:spcPts val="0"/>
                        </a:spcAft>
                        <a:buClrTx/>
                        <a:buSzTx/>
                        <a:buFont typeface="+mj-lt"/>
                        <a:buAutoNum type="arabicPeriod"/>
                        <a:tabLst/>
                        <a:defRPr/>
                      </a:pPr>
                      <a:r>
                        <a:rPr lang="zh-TW" altLang="zh-TW" sz="1800" kern="1200" dirty="0" smtClean="0">
                          <a:solidFill>
                            <a:schemeClr val="dk1"/>
                          </a:solidFill>
                          <a:effectLst/>
                          <a:latin typeface="+mn-lt"/>
                          <a:ea typeface="+mn-ea"/>
                          <a:cs typeface="+mn-cs"/>
                        </a:rPr>
                        <a:t>以</a:t>
                      </a:r>
                      <a:r>
                        <a:rPr lang="zh-TW" altLang="zh-TW" sz="1800" b="1" kern="1200" dirty="0" smtClean="0">
                          <a:solidFill>
                            <a:srgbClr val="3333FF"/>
                          </a:solidFill>
                          <a:effectLst/>
                          <a:latin typeface="+mn-lt"/>
                          <a:ea typeface="+mn-ea"/>
                          <a:cs typeface="+mn-cs"/>
                        </a:rPr>
                        <a:t>申請人之專業領域課程為基準</a:t>
                      </a:r>
                      <a:r>
                        <a:rPr lang="zh-TW" altLang="zh-TW" sz="1800" kern="1200" dirty="0" smtClean="0">
                          <a:solidFill>
                            <a:schemeClr val="dk1"/>
                          </a:solidFill>
                          <a:effectLst/>
                          <a:latin typeface="+mn-lt"/>
                          <a:ea typeface="+mn-ea"/>
                          <a:cs typeface="+mn-cs"/>
                        </a:rPr>
                        <a:t>，針對課程延伸之議題進行戶外教育，場域需與申請人之專業領域課程內容相關。</a:t>
                      </a:r>
                      <a:endParaRPr lang="en-US" altLang="zh-TW" sz="1800" kern="1200" dirty="0" smtClean="0">
                        <a:solidFill>
                          <a:schemeClr val="dk1"/>
                        </a:solidFill>
                        <a:effectLst/>
                        <a:latin typeface="+mn-lt"/>
                        <a:ea typeface="+mn-ea"/>
                        <a:cs typeface="+mn-cs"/>
                      </a:endParaRPr>
                    </a:p>
                    <a:p>
                      <a:pPr marL="342900" marR="0" indent="-342900" algn="l" defTabSz="914400" rtl="0" eaLnBrk="1" fontAlgn="auto" latinLnBrk="0" hangingPunct="1">
                        <a:lnSpc>
                          <a:spcPct val="100000"/>
                        </a:lnSpc>
                        <a:spcBef>
                          <a:spcPts val="600"/>
                        </a:spcBef>
                        <a:spcAft>
                          <a:spcPts val="0"/>
                        </a:spcAft>
                        <a:buClrTx/>
                        <a:buSzTx/>
                        <a:buFont typeface="+mj-lt"/>
                        <a:buAutoNum type="arabicPeriod"/>
                        <a:tabLst/>
                        <a:defRPr/>
                      </a:pPr>
                      <a:r>
                        <a:rPr lang="zh-TW" altLang="en-US" dirty="0" smtClean="0"/>
                        <a:t>每組社群至少</a:t>
                      </a:r>
                      <a:r>
                        <a:rPr lang="en-US" altLang="zh-TW" dirty="0" smtClean="0"/>
                        <a:t>1</a:t>
                      </a:r>
                      <a:r>
                        <a:rPr lang="zh-TW" altLang="en-US" dirty="0" smtClean="0"/>
                        <a:t>位校內教師（含社群召集人），及</a:t>
                      </a:r>
                      <a:r>
                        <a:rPr lang="en-US" altLang="zh-TW" dirty="0" smtClean="0"/>
                        <a:t>10</a:t>
                      </a:r>
                      <a:r>
                        <a:rPr lang="zh-TW" altLang="en-US" dirty="0" smtClean="0"/>
                        <a:t>位</a:t>
                      </a:r>
                      <a:r>
                        <a:rPr lang="en-US" altLang="zh-TW" dirty="0" smtClean="0"/>
                        <a:t>(</a:t>
                      </a:r>
                      <a:r>
                        <a:rPr lang="zh-TW" altLang="en-US" dirty="0" smtClean="0"/>
                        <a:t>含</a:t>
                      </a:r>
                      <a:r>
                        <a:rPr lang="en-US" altLang="zh-TW" dirty="0" smtClean="0"/>
                        <a:t>)</a:t>
                      </a:r>
                      <a:r>
                        <a:rPr lang="zh-TW" altLang="en-US" dirty="0" smtClean="0"/>
                        <a:t>以上學生成員。</a:t>
                      </a:r>
                      <a:endParaRPr lang="en-US" altLang="zh-TW" dirty="0" smtClean="0"/>
                    </a:p>
                    <a:p>
                      <a:pPr marL="342900" indent="-342900">
                        <a:spcBef>
                          <a:spcPts val="600"/>
                        </a:spcBef>
                        <a:buFont typeface="+mj-lt"/>
                        <a:buAutoNum type="arabicPeriod"/>
                      </a:pPr>
                      <a:r>
                        <a:rPr lang="zh-TW" altLang="zh-TW" sz="1800" kern="1200" dirty="0" smtClean="0">
                          <a:solidFill>
                            <a:schemeClr val="dk1"/>
                          </a:solidFill>
                          <a:effectLst/>
                          <a:latin typeface="+mn-lt"/>
                          <a:ea typeface="+mn-ea"/>
                          <a:cs typeface="+mn-cs"/>
                        </a:rPr>
                        <a:t>需於計畫期程內辦理</a:t>
                      </a:r>
                      <a:r>
                        <a:rPr lang="en-US" altLang="zh-TW" sz="1800" b="1" kern="1200" dirty="0" smtClean="0">
                          <a:solidFill>
                            <a:srgbClr val="FF0000"/>
                          </a:solidFill>
                          <a:effectLst/>
                          <a:latin typeface="+mn-lt"/>
                          <a:ea typeface="+mn-ea"/>
                          <a:cs typeface="+mn-cs"/>
                        </a:rPr>
                        <a:t>1</a:t>
                      </a:r>
                      <a:r>
                        <a:rPr lang="zh-TW" altLang="zh-TW" sz="1800" b="1" kern="1200" dirty="0" smtClean="0">
                          <a:solidFill>
                            <a:srgbClr val="FF0000"/>
                          </a:solidFill>
                          <a:effectLst/>
                          <a:latin typeface="+mn-lt"/>
                          <a:ea typeface="+mn-ea"/>
                          <a:cs typeface="+mn-cs"/>
                        </a:rPr>
                        <a:t>場</a:t>
                      </a:r>
                      <a:r>
                        <a:rPr lang="zh-TW" altLang="zh-TW" sz="1800" kern="1200" dirty="0" smtClean="0">
                          <a:solidFill>
                            <a:schemeClr val="dk1"/>
                          </a:solidFill>
                          <a:effectLst/>
                          <a:latin typeface="+mn-lt"/>
                          <a:ea typeface="+mn-ea"/>
                          <a:cs typeface="+mn-cs"/>
                        </a:rPr>
                        <a:t>之「一日戶外教育課程活動」，應避免流於以旅遊玩樂性質為主之活動。</a:t>
                      </a:r>
                      <a:endParaRPr lang="en-US" altLang="zh-TW" sz="1800" kern="1200" dirty="0" smtClean="0">
                        <a:solidFill>
                          <a:schemeClr val="dk1"/>
                        </a:solidFill>
                        <a:effectLst/>
                        <a:latin typeface="+mn-lt"/>
                        <a:ea typeface="+mn-ea"/>
                        <a:cs typeface="+mn-cs"/>
                      </a:endParaRPr>
                    </a:p>
                    <a:p>
                      <a:pPr marL="342900" indent="-342900">
                        <a:spcBef>
                          <a:spcPts val="600"/>
                        </a:spcBef>
                        <a:buFont typeface="+mj-lt"/>
                        <a:buAutoNum type="arabicPeriod"/>
                      </a:pPr>
                      <a:r>
                        <a:rPr lang="zh-TW" altLang="zh-TW" sz="1800" kern="1200" dirty="0" smtClean="0">
                          <a:solidFill>
                            <a:schemeClr val="dk1"/>
                          </a:solidFill>
                          <a:effectLst/>
                          <a:latin typeface="+mn-lt"/>
                          <a:ea typeface="+mn-ea"/>
                          <a:cs typeface="+mn-cs"/>
                        </a:rPr>
                        <a:t>若於課程時間進行戶外教育活動，請於</a:t>
                      </a:r>
                      <a:r>
                        <a:rPr lang="zh-TW" altLang="zh-TW" sz="1800" b="1" kern="1200" dirty="0" smtClean="0">
                          <a:solidFill>
                            <a:srgbClr val="FF0000"/>
                          </a:solidFill>
                          <a:effectLst/>
                          <a:latin typeface="+mn-lt"/>
                          <a:ea typeface="+mn-ea"/>
                          <a:cs typeface="+mn-cs"/>
                        </a:rPr>
                        <a:t>出發日前完成簽核程序</a:t>
                      </a:r>
                      <a:r>
                        <a:rPr lang="zh-TW" altLang="zh-TW" sz="1800" kern="1200" dirty="0" smtClean="0">
                          <a:solidFill>
                            <a:schemeClr val="dk1"/>
                          </a:solidFill>
                          <a:effectLst/>
                          <a:latin typeface="+mn-lt"/>
                          <a:ea typeface="+mn-ea"/>
                          <a:cs typeface="+mn-cs"/>
                        </a:rPr>
                        <a:t>送教務處課務組核備，並於需活動辦理前簽請核准。</a:t>
                      </a:r>
                    </a:p>
                  </a:txBody>
                  <a:tcPr/>
                </a:tc>
                <a:extLst>
                  <a:ext uri="{0D108BD9-81ED-4DB2-BD59-A6C34878D82A}">
                    <a16:rowId xmlns:a16="http://schemas.microsoft.com/office/drawing/2014/main" val="2185488193"/>
                  </a:ext>
                </a:extLst>
              </a:tr>
              <a:tr h="314591">
                <a:tc>
                  <a:txBody>
                    <a:bodyPr/>
                    <a:lstStyle/>
                    <a:p>
                      <a:r>
                        <a:rPr lang="zh-TW" altLang="en-US" dirty="0" smtClean="0"/>
                        <a:t>執行期程</a:t>
                      </a:r>
                      <a:endParaRPr lang="zh-TW" altLang="en-US" dirty="0"/>
                    </a:p>
                  </a:txBody>
                  <a:tcPr/>
                </a:tc>
                <a:tc>
                  <a:txBody>
                    <a:bodyPr/>
                    <a:lstStyle/>
                    <a:p>
                      <a:r>
                        <a:rPr lang="zh-TW" altLang="en-US" dirty="0" smtClean="0"/>
                        <a:t>自審核通過公布日起至</a:t>
                      </a:r>
                      <a:r>
                        <a:rPr lang="en-US" altLang="zh-TW" dirty="0" smtClean="0"/>
                        <a:t>109</a:t>
                      </a:r>
                      <a:r>
                        <a:rPr lang="zh-TW" altLang="en-US" dirty="0" smtClean="0"/>
                        <a:t>年</a:t>
                      </a:r>
                      <a:r>
                        <a:rPr lang="en-US" altLang="zh-TW" dirty="0" smtClean="0"/>
                        <a:t>12</a:t>
                      </a:r>
                      <a:r>
                        <a:rPr lang="zh-TW" altLang="en-US" dirty="0" smtClean="0"/>
                        <a:t>月</a:t>
                      </a:r>
                      <a:r>
                        <a:rPr lang="en-US" altLang="zh-TW" dirty="0" smtClean="0"/>
                        <a:t>10</a:t>
                      </a:r>
                      <a:r>
                        <a:rPr lang="zh-TW" altLang="en-US" dirty="0" smtClean="0"/>
                        <a:t>日止</a:t>
                      </a:r>
                      <a:endParaRPr lang="zh-TW" altLang="en-US" dirty="0"/>
                    </a:p>
                  </a:txBody>
                  <a:tcPr/>
                </a:tc>
                <a:extLst>
                  <a:ext uri="{0D108BD9-81ED-4DB2-BD59-A6C34878D82A}">
                    <a16:rowId xmlns:a16="http://schemas.microsoft.com/office/drawing/2014/main" val="10007"/>
                  </a:ext>
                </a:extLst>
              </a:tr>
              <a:tr h="314591">
                <a:tc>
                  <a:txBody>
                    <a:bodyPr/>
                    <a:lstStyle/>
                    <a:p>
                      <a:r>
                        <a:rPr lang="zh-TW" altLang="en-US" dirty="0" smtClean="0"/>
                        <a:t>徵件辦法</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hlinkClick r:id="rId2" action="ppaction://hlinkfile"/>
                        </a:rPr>
                        <a:t>戶外教育結合課程議題社群徵件辦法</a:t>
                      </a:r>
                      <a:endParaRPr lang="zh-TW" altLang="en-US" dirty="0" smtClean="0"/>
                    </a:p>
                  </a:txBody>
                  <a:tcPr/>
                </a:tc>
                <a:extLst>
                  <a:ext uri="{0D108BD9-81ED-4DB2-BD59-A6C34878D82A}">
                    <a16:rowId xmlns:a16="http://schemas.microsoft.com/office/drawing/2014/main" val="1391052385"/>
                  </a:ext>
                </a:extLst>
              </a:tr>
              <a:tr h="314591">
                <a:tc>
                  <a:txBody>
                    <a:bodyPr/>
                    <a:lstStyle/>
                    <a:p>
                      <a:r>
                        <a:rPr lang="zh-TW" altLang="en-US" dirty="0" smtClean="0"/>
                        <a:t>方案網頁</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hlinkClick r:id="rId3"/>
                        </a:rPr>
                        <a:t>http://www.ugsi2usr.nptu.edu.tw/files/11-1172-10171-1.php?Lang=zh-tw</a:t>
                      </a:r>
                      <a:r>
                        <a:rPr lang="zh-TW" altLang="en-US" sz="1600" dirty="0" smtClean="0"/>
                        <a:t> </a:t>
                      </a:r>
                      <a:endParaRPr lang="zh-TW" altLang="en-US" sz="1600" dirty="0"/>
                    </a:p>
                  </a:txBody>
                  <a:tcPr anchor="ctr"/>
                </a:tc>
                <a:extLst>
                  <a:ext uri="{0D108BD9-81ED-4DB2-BD59-A6C34878D82A}">
                    <a16:rowId xmlns:a16="http://schemas.microsoft.com/office/drawing/2014/main" val="3596991130"/>
                  </a:ext>
                </a:extLst>
              </a:tr>
            </a:tbl>
          </a:graphicData>
        </a:graphic>
      </p:graphicFrame>
      <p:sp>
        <p:nvSpPr>
          <p:cNvPr id="6" name="標題 1"/>
          <p:cNvSpPr>
            <a:spLocks noGrp="1"/>
          </p:cNvSpPr>
          <p:nvPr>
            <p:ph type="title"/>
          </p:nvPr>
        </p:nvSpPr>
        <p:spPr>
          <a:xfrm>
            <a:off x="457200" y="274638"/>
            <a:ext cx="5770984" cy="706090"/>
          </a:xfrm>
        </p:spPr>
        <p:txBody>
          <a:bodyPr>
            <a:noAutofit/>
          </a:bodyPr>
          <a:lstStyle/>
          <a:p>
            <a:pPr algn="l"/>
            <a:r>
              <a:rPr lang="zh-TW" altLang="en-US" sz="3600" b="1" dirty="0"/>
              <a:t>戶外教育結合課程議題社群</a:t>
            </a:r>
          </a:p>
        </p:txBody>
      </p:sp>
      <p:sp>
        <p:nvSpPr>
          <p:cNvPr id="7" name="Google Shape;489;p39">
            <a:hlinkClick r:id="rId4" action="ppaction://hlinksldjump"/>
          </p:cNvPr>
          <p:cNvSpPr/>
          <p:nvPr/>
        </p:nvSpPr>
        <p:spPr>
          <a:xfrm>
            <a:off x="320884" y="6309320"/>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7</a:t>
            </a:fld>
            <a:endParaRPr lang="zh-TW" altLang="en-US"/>
          </a:p>
        </p:txBody>
      </p:sp>
    </p:spTree>
    <p:extLst>
      <p:ext uri="{BB962C8B-B14F-4D97-AF65-F5344CB8AC3E}">
        <p14:creationId xmlns:p14="http://schemas.microsoft.com/office/powerpoint/2010/main" val="3028636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04362152"/>
              </p:ext>
            </p:extLst>
          </p:nvPr>
        </p:nvGraphicFramePr>
        <p:xfrm>
          <a:off x="446856" y="1124744"/>
          <a:ext cx="8229600" cy="4464496"/>
        </p:xfrm>
        <a:graphic>
          <a:graphicData uri="http://schemas.openxmlformats.org/drawingml/2006/table">
            <a:tbl>
              <a:tblPr firstRow="1" bandRow="1">
                <a:tableStyleId>{5C22544A-7EE6-4342-B048-85BDC9FD1C3A}</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0">
                <a:tc>
                  <a:txBody>
                    <a:bodyPr/>
                    <a:lstStyle/>
                    <a:p>
                      <a:r>
                        <a:rPr lang="zh-TW" altLang="en-US" dirty="0" smtClean="0"/>
                        <a:t>計畫類別</a:t>
                      </a:r>
                      <a:endParaRPr lang="zh-TW" altLang="en-US" dirty="0"/>
                    </a:p>
                  </a:txBody>
                  <a:tcPr/>
                </a:tc>
                <a:tc>
                  <a:txBody>
                    <a:bodyPr/>
                    <a:lstStyle/>
                    <a:p>
                      <a:r>
                        <a:rPr lang="zh-TW" altLang="en-US" dirty="0" smtClean="0"/>
                        <a:t>師生專業社群</a:t>
                      </a:r>
                      <a:endParaRPr lang="zh-TW" altLang="en-US" dirty="0"/>
                    </a:p>
                  </a:txBody>
                  <a:tcPr/>
                </a:tc>
                <a:extLst>
                  <a:ext uri="{0D108BD9-81ED-4DB2-BD59-A6C34878D82A}">
                    <a16:rowId xmlns:a16="http://schemas.microsoft.com/office/drawing/2014/main" val="319405675"/>
                  </a:ext>
                </a:extLst>
              </a:tr>
              <a:tr h="370840">
                <a:tc>
                  <a:txBody>
                    <a:bodyPr/>
                    <a:lstStyle/>
                    <a:p>
                      <a:r>
                        <a:rPr lang="zh-TW" altLang="en-US" dirty="0" smtClean="0"/>
                        <a:t>計畫名稱</a:t>
                      </a:r>
                      <a:endParaRPr lang="zh-TW" altLang="en-US" dirty="0"/>
                    </a:p>
                  </a:txBody>
                  <a:tcPr/>
                </a:tc>
                <a:tc>
                  <a:txBody>
                    <a:bodyPr/>
                    <a:lstStyle/>
                    <a:p>
                      <a:r>
                        <a:rPr lang="zh-TW" altLang="en-US" dirty="0" smtClean="0"/>
                        <a:t>增能輔導型社群</a:t>
                      </a:r>
                      <a:endParaRPr lang="zh-TW" altLang="en-US" dirty="0"/>
                    </a:p>
                  </a:txBody>
                  <a:tcPr/>
                </a:tc>
                <a:extLst>
                  <a:ext uri="{0D108BD9-81ED-4DB2-BD59-A6C34878D82A}">
                    <a16:rowId xmlns:a16="http://schemas.microsoft.com/office/drawing/2014/main" val="747342522"/>
                  </a:ext>
                </a:extLst>
              </a:tr>
              <a:tr h="370840">
                <a:tc>
                  <a:txBody>
                    <a:bodyPr/>
                    <a:lstStyle/>
                    <a:p>
                      <a:r>
                        <a:rPr lang="zh-TW" altLang="en-US" dirty="0" smtClean="0"/>
                        <a:t>計畫目的</a:t>
                      </a:r>
                      <a:endParaRPr lang="zh-TW" altLang="en-US" dirty="0"/>
                    </a:p>
                  </a:txBody>
                  <a:tcPr/>
                </a:tc>
                <a:tc>
                  <a:txBody>
                    <a:bodyPr/>
                    <a:lstStyle/>
                    <a:p>
                      <a:r>
                        <a:rPr lang="zh-TW" altLang="zh-TW" sz="1800" kern="1200" dirty="0" smtClean="0">
                          <a:solidFill>
                            <a:schemeClr val="dk1"/>
                          </a:solidFill>
                          <a:effectLst/>
                          <a:latin typeface="+mn-lt"/>
                          <a:ea typeface="+mn-ea"/>
                          <a:cs typeface="+mn-cs"/>
                        </a:rPr>
                        <a:t>鼓勵本校學生積極參與各類專業證照考試及校內外各項競賽活動累積參賽經驗，透過師生共學方式進行計畫性的學習，以精進教師專業知能連帶提升學生專業能力，增強未來就業競爭力。</a:t>
                      </a:r>
                      <a:endParaRPr lang="zh-TW" altLang="en-US" dirty="0"/>
                    </a:p>
                  </a:txBody>
                  <a:tcPr/>
                </a:tc>
                <a:extLst>
                  <a:ext uri="{0D108BD9-81ED-4DB2-BD59-A6C34878D82A}">
                    <a16:rowId xmlns:a16="http://schemas.microsoft.com/office/drawing/2014/main" val="187233051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申請對象</a:t>
                      </a:r>
                    </a:p>
                  </a:txBody>
                  <a:tcPr/>
                </a:tc>
                <a:tc>
                  <a:txBody>
                    <a:bodyPr/>
                    <a:lstStyle/>
                    <a:p>
                      <a:r>
                        <a:rPr lang="zh-TW" altLang="en-US" sz="1800" b="0" i="0" kern="1200" dirty="0" smtClean="0">
                          <a:solidFill>
                            <a:schemeClr val="dk1"/>
                          </a:solidFill>
                          <a:effectLst/>
                          <a:latin typeface="+mn-lt"/>
                          <a:ea typeface="+mn-ea"/>
                          <a:cs typeface="+mn-cs"/>
                        </a:rPr>
                        <a:t>教師</a:t>
                      </a:r>
                      <a:endParaRPr lang="zh-TW" altLang="en-US" dirty="0"/>
                    </a:p>
                  </a:txBody>
                  <a:tcPr/>
                </a:tc>
                <a:extLst>
                  <a:ext uri="{0D108BD9-81ED-4DB2-BD59-A6C34878D82A}">
                    <a16:rowId xmlns:a16="http://schemas.microsoft.com/office/drawing/2014/main" val="807780841"/>
                  </a:ext>
                </a:extLst>
              </a:tr>
              <a:tr h="370840">
                <a:tc>
                  <a:txBody>
                    <a:bodyPr/>
                    <a:lstStyle/>
                    <a:p>
                      <a:r>
                        <a:rPr lang="zh-TW" altLang="en-US" dirty="0" smtClean="0"/>
                        <a:t>經費補助</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上限</a:t>
                      </a:r>
                      <a:r>
                        <a:rPr lang="en-US" altLang="zh-TW" dirty="0" smtClean="0"/>
                        <a:t>6</a:t>
                      </a:r>
                      <a:r>
                        <a:rPr lang="zh-TW" altLang="en-US" dirty="0" smtClean="0"/>
                        <a:t>萬元</a:t>
                      </a:r>
                      <a:r>
                        <a:rPr lang="en-US" altLang="zh-TW" dirty="0" smtClean="0"/>
                        <a:t>(</a:t>
                      </a:r>
                      <a:r>
                        <a:rPr lang="zh-TW" altLang="zh-TW" sz="1800" kern="1200" dirty="0" smtClean="0">
                          <a:solidFill>
                            <a:schemeClr val="dk1"/>
                          </a:solidFill>
                          <a:effectLst/>
                          <a:latin typeface="+mn-lt"/>
                          <a:ea typeface="+mn-ea"/>
                          <a:cs typeface="+mn-cs"/>
                        </a:rPr>
                        <a:t>實際金額依審查結果核支</a:t>
                      </a:r>
                      <a:r>
                        <a:rPr lang="en-US" altLang="zh-TW" sz="1800" kern="1200" dirty="0" smtClean="0">
                          <a:solidFill>
                            <a:schemeClr val="dk1"/>
                          </a:solidFill>
                          <a:effectLst/>
                          <a:latin typeface="+mn-lt"/>
                          <a:ea typeface="+mn-ea"/>
                          <a:cs typeface="+mn-cs"/>
                        </a:rPr>
                        <a:t>)</a:t>
                      </a:r>
                      <a:endParaRPr lang="zh-TW" altLang="en-US" dirty="0" smtClean="0"/>
                    </a:p>
                  </a:txBody>
                  <a:tcPr/>
                </a:tc>
                <a:extLst>
                  <a:ext uri="{0D108BD9-81ED-4DB2-BD59-A6C34878D82A}">
                    <a16:rowId xmlns:a16="http://schemas.microsoft.com/office/drawing/2014/main" val="150003542"/>
                  </a:ext>
                </a:extLst>
              </a:tr>
              <a:tr h="370840">
                <a:tc>
                  <a:txBody>
                    <a:bodyPr/>
                    <a:lstStyle/>
                    <a:p>
                      <a:r>
                        <a:rPr lang="zh-TW" altLang="en-US" dirty="0" smtClean="0"/>
                        <a:t>補助項目</a:t>
                      </a:r>
                      <a:endParaRPr lang="zh-TW" altLang="en-US" dirty="0"/>
                    </a:p>
                  </a:txBody>
                  <a:tcPr/>
                </a:tc>
                <a:tc>
                  <a:txBody>
                    <a:bodyPr/>
                    <a:lstStyle/>
                    <a:p>
                      <a:r>
                        <a:rPr lang="zh-TW" altLang="en-US" sz="1800" b="0" i="0" kern="1200" dirty="0" smtClean="0">
                          <a:solidFill>
                            <a:schemeClr val="dk1"/>
                          </a:solidFill>
                          <a:effectLst/>
                          <a:latin typeface="+mn-lt"/>
                          <a:ea typeface="+mn-ea"/>
                          <a:cs typeface="+mn-cs"/>
                        </a:rPr>
                        <a:t>雜支、國內旅費、短程車資、運費、膳宿費、報名費</a:t>
                      </a:r>
                      <a:endParaRPr lang="zh-TW" altLang="en-US" dirty="0"/>
                    </a:p>
                  </a:txBody>
                  <a:tcPr/>
                </a:tc>
                <a:extLst>
                  <a:ext uri="{0D108BD9-81ED-4DB2-BD59-A6C34878D82A}">
                    <a16:rowId xmlns:a16="http://schemas.microsoft.com/office/drawing/2014/main" val="2099592374"/>
                  </a:ext>
                </a:extLst>
              </a:tr>
              <a:tr h="1700976">
                <a:tc>
                  <a:txBody>
                    <a:bodyPr/>
                    <a:lstStyle/>
                    <a:p>
                      <a:r>
                        <a:rPr lang="zh-TW" altLang="en-US" dirty="0" smtClean="0"/>
                        <a:t>注意事項</a:t>
                      </a:r>
                    </a:p>
                    <a:p>
                      <a:endParaRPr lang="zh-TW" altLang="en-US" dirty="0"/>
                    </a:p>
                  </a:txBody>
                  <a:tcPr/>
                </a:tc>
                <a:tc>
                  <a:txBody>
                    <a:bodyPr/>
                    <a:lstStyle/>
                    <a:p>
                      <a:pPr marL="342900" indent="-342900">
                        <a:buFont typeface="+mj-lt"/>
                        <a:buAutoNum type="arabicPeriod"/>
                      </a:pPr>
                      <a:r>
                        <a:rPr lang="zh-TW" altLang="en-US" dirty="0" smtClean="0"/>
                        <a:t>申請教師需選定一門專業領域課程提出申請，社群成員應為該課程選課學生，並</a:t>
                      </a:r>
                      <a:r>
                        <a:rPr lang="zh-TW" altLang="en-US" sz="1800" b="1" kern="1200" dirty="0" smtClean="0">
                          <a:solidFill>
                            <a:srgbClr val="FF0000"/>
                          </a:solidFill>
                          <a:latin typeface="+mn-lt"/>
                          <a:ea typeface="+mn-ea"/>
                          <a:cs typeface="+mn-cs"/>
                        </a:rPr>
                        <a:t>針對</a:t>
                      </a:r>
                      <a:r>
                        <a:rPr lang="zh-TW" altLang="en-US" b="1" dirty="0" smtClean="0">
                          <a:solidFill>
                            <a:srgbClr val="FF0000"/>
                          </a:solidFill>
                        </a:rPr>
                        <a:t>課程延伸之證照或競賽進行輔導</a:t>
                      </a:r>
                      <a:r>
                        <a:rPr lang="zh-TW" altLang="en-US" dirty="0" smtClean="0"/>
                        <a:t>，輔導時間應為</a:t>
                      </a:r>
                      <a:r>
                        <a:rPr lang="zh-TW" altLang="en-US" sz="1800" b="1" kern="1200" dirty="0" smtClean="0">
                          <a:solidFill>
                            <a:srgbClr val="FF0000"/>
                          </a:solidFill>
                          <a:latin typeface="+mn-lt"/>
                          <a:ea typeface="+mn-ea"/>
                          <a:cs typeface="+mn-cs"/>
                        </a:rPr>
                        <a:t>課餘時間</a:t>
                      </a:r>
                      <a:r>
                        <a:rPr lang="zh-TW" altLang="en-US" dirty="0" smtClean="0"/>
                        <a:t>。若課程與輔導項目並無直接關聯性，請檢附</a:t>
                      </a:r>
                      <a:r>
                        <a:rPr lang="zh-TW" altLang="en-US" b="1" dirty="0" smtClean="0">
                          <a:solidFill>
                            <a:srgbClr val="3333FF"/>
                          </a:solidFill>
                        </a:rPr>
                        <a:t>課程地圖或課程架構圖</a:t>
                      </a:r>
                      <a:r>
                        <a:rPr lang="zh-TW" altLang="en-US" dirty="0" smtClean="0"/>
                        <a:t>等任何可證明該課程與輔導考照及輔導競賽相關的佐證文件資料。</a:t>
                      </a:r>
                    </a:p>
                  </a:txBody>
                  <a:tcPr/>
                </a:tc>
                <a:extLst>
                  <a:ext uri="{0D108BD9-81ED-4DB2-BD59-A6C34878D82A}">
                    <a16:rowId xmlns:a16="http://schemas.microsoft.com/office/drawing/2014/main" val="10006"/>
                  </a:ext>
                </a:extLst>
              </a:tr>
            </a:tbl>
          </a:graphicData>
        </a:graphic>
      </p:graphicFrame>
      <p:sp>
        <p:nvSpPr>
          <p:cNvPr id="5" name="標題 1"/>
          <p:cNvSpPr>
            <a:spLocks noGrp="1"/>
          </p:cNvSpPr>
          <p:nvPr>
            <p:ph type="title"/>
          </p:nvPr>
        </p:nvSpPr>
        <p:spPr>
          <a:xfrm>
            <a:off x="467544" y="260648"/>
            <a:ext cx="5770984" cy="706090"/>
          </a:xfrm>
        </p:spPr>
        <p:txBody>
          <a:bodyPr>
            <a:noAutofit/>
          </a:bodyPr>
          <a:lstStyle/>
          <a:p>
            <a:pPr algn="l"/>
            <a:r>
              <a:rPr lang="zh-TW" altLang="en-US" sz="3600" b="1" dirty="0"/>
              <a:t>增能輔導型社群</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8</a:t>
            </a:fld>
            <a:endParaRPr lang="zh-TW" altLang="en-US"/>
          </a:p>
        </p:txBody>
      </p:sp>
      <p:grpSp>
        <p:nvGrpSpPr>
          <p:cNvPr id="7" name="群組 6"/>
          <p:cNvGrpSpPr/>
          <p:nvPr/>
        </p:nvGrpSpPr>
        <p:grpSpPr>
          <a:xfrm>
            <a:off x="467544" y="5949280"/>
            <a:ext cx="802431" cy="680104"/>
            <a:chOff x="467544" y="5949280"/>
            <a:chExt cx="802431" cy="680104"/>
          </a:xfrm>
        </p:grpSpPr>
        <p:sp>
          <p:nvSpPr>
            <p:cNvPr id="9" name="文字方塊 8"/>
            <p:cNvSpPr txBox="1"/>
            <p:nvPr/>
          </p:nvSpPr>
          <p:spPr>
            <a:xfrm>
              <a:off x="467544" y="6165304"/>
              <a:ext cx="802431" cy="276999"/>
            </a:xfrm>
            <a:prstGeom prst="rect">
              <a:avLst/>
            </a:prstGeom>
            <a:noFill/>
            <a:ln>
              <a:noFill/>
            </a:ln>
          </p:spPr>
          <p:txBody>
            <a:bodyPr wrap="square" rtlCol="0">
              <a:spAutoFit/>
            </a:bodyPr>
            <a:lstStyle/>
            <a:p>
              <a:r>
                <a:rPr lang="zh-TW" altLang="en-US" sz="1200" b="1" dirty="0" smtClean="0">
                  <a:solidFill>
                    <a:schemeClr val="bg1">
                      <a:lumMod val="50000"/>
                    </a:schemeClr>
                  </a:solidFill>
                  <a:latin typeface="微軟正黑體" panose="020B0604030504040204" pitchFamily="34" charset="-120"/>
                  <a:ea typeface="微軟正黑體" panose="020B0604030504040204" pitchFamily="34" charset="-120"/>
                </a:rPr>
                <a:t>注意事</a:t>
              </a:r>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項</a:t>
              </a:r>
            </a:p>
          </p:txBody>
        </p:sp>
        <p:sp>
          <p:nvSpPr>
            <p:cNvPr id="10" name="橢圓形圖說文字 9"/>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642245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70456141"/>
              </p:ext>
            </p:extLst>
          </p:nvPr>
        </p:nvGraphicFramePr>
        <p:xfrm>
          <a:off x="450574" y="1130136"/>
          <a:ext cx="8229600" cy="4765040"/>
        </p:xfrm>
        <a:graphic>
          <a:graphicData uri="http://schemas.openxmlformats.org/drawingml/2006/table">
            <a:tbl>
              <a:tblPr firstRow="1" bandRow="1">
                <a:tableStyleId>{5C22544A-7EE6-4342-B048-85BDC9FD1C3A}</a:tableStyleId>
              </a:tblPr>
              <a:tblGrid>
                <a:gridCol w="1234480">
                  <a:extLst>
                    <a:ext uri="{9D8B030D-6E8A-4147-A177-3AD203B41FA5}">
                      <a16:colId xmlns:a16="http://schemas.microsoft.com/office/drawing/2014/main" val="1783243338"/>
                    </a:ext>
                  </a:extLst>
                </a:gridCol>
                <a:gridCol w="6995120">
                  <a:extLst>
                    <a:ext uri="{9D8B030D-6E8A-4147-A177-3AD203B41FA5}">
                      <a16:colId xmlns:a16="http://schemas.microsoft.com/office/drawing/2014/main" val="889044132"/>
                    </a:ext>
                  </a:extLst>
                </a:gridCol>
              </a:tblGrid>
              <a:tr h="370840">
                <a:tc>
                  <a:txBody>
                    <a:bodyPr/>
                    <a:lstStyle/>
                    <a:p>
                      <a:r>
                        <a:rPr lang="zh-TW" altLang="en-US" dirty="0" smtClean="0"/>
                        <a:t>計畫類別</a:t>
                      </a:r>
                      <a:endParaRPr lang="zh-TW" altLang="en-US" dirty="0"/>
                    </a:p>
                  </a:txBody>
                  <a:tcPr/>
                </a:tc>
                <a:tc>
                  <a:txBody>
                    <a:bodyPr/>
                    <a:lstStyle/>
                    <a:p>
                      <a:r>
                        <a:rPr lang="zh-TW" altLang="en-US" dirty="0" smtClean="0"/>
                        <a:t>師生專業社群</a:t>
                      </a:r>
                      <a:endParaRPr lang="zh-TW" altLang="en-US" dirty="0"/>
                    </a:p>
                  </a:txBody>
                  <a:tcPr/>
                </a:tc>
                <a:extLst>
                  <a:ext uri="{0D108BD9-81ED-4DB2-BD59-A6C34878D82A}">
                    <a16:rowId xmlns:a16="http://schemas.microsoft.com/office/drawing/2014/main" val="319405675"/>
                  </a:ext>
                </a:extLst>
              </a:tr>
              <a:tr h="370840">
                <a:tc>
                  <a:txBody>
                    <a:bodyPr/>
                    <a:lstStyle/>
                    <a:p>
                      <a:r>
                        <a:rPr lang="zh-TW" altLang="en-US" dirty="0" smtClean="0"/>
                        <a:t>計畫名稱</a:t>
                      </a:r>
                      <a:endParaRPr lang="zh-TW" altLang="en-US" dirty="0"/>
                    </a:p>
                  </a:txBody>
                  <a:tcPr/>
                </a:tc>
                <a:tc>
                  <a:txBody>
                    <a:bodyPr/>
                    <a:lstStyle/>
                    <a:p>
                      <a:r>
                        <a:rPr lang="zh-TW" altLang="en-US" dirty="0" smtClean="0"/>
                        <a:t>增能輔導型社群</a:t>
                      </a:r>
                      <a:endParaRPr lang="zh-TW" altLang="en-US" dirty="0"/>
                    </a:p>
                  </a:txBody>
                  <a:tcPr/>
                </a:tc>
                <a:extLst>
                  <a:ext uri="{0D108BD9-81ED-4DB2-BD59-A6C34878D82A}">
                    <a16:rowId xmlns:a16="http://schemas.microsoft.com/office/drawing/2014/main" val="74734252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注意事項</a:t>
                      </a:r>
                    </a:p>
                    <a:p>
                      <a:endParaRPr lang="zh-TW" altLang="en-US" dirty="0"/>
                    </a:p>
                  </a:txBody>
                  <a:tcPr/>
                </a:tc>
                <a:tc>
                  <a:txBody>
                    <a:bodyPr/>
                    <a:lstStyle/>
                    <a:p>
                      <a:pPr marL="342900" lvl="0" indent="-342900">
                        <a:buFont typeface="+mj-lt"/>
                        <a:buAutoNum type="arabicPeriod" startAt="2"/>
                      </a:pPr>
                      <a:r>
                        <a:rPr lang="zh-TW" altLang="en-US" sz="1800" kern="1200" dirty="0" smtClean="0">
                          <a:solidFill>
                            <a:schemeClr val="dk1"/>
                          </a:solidFill>
                          <a:effectLst/>
                          <a:latin typeface="+mn-lt"/>
                          <a:ea typeface="+mn-ea"/>
                          <a:cs typeface="+mn-cs"/>
                        </a:rPr>
                        <a:t>類型</a:t>
                      </a:r>
                      <a:endParaRPr lang="en-US" altLang="zh-TW" sz="1800" kern="1200" dirty="0" smtClean="0">
                        <a:solidFill>
                          <a:schemeClr val="dk1"/>
                        </a:solidFill>
                        <a:effectLst/>
                        <a:latin typeface="+mn-lt"/>
                        <a:ea typeface="+mn-ea"/>
                        <a:cs typeface="+mn-cs"/>
                      </a:endParaRPr>
                    </a:p>
                    <a:p>
                      <a:pPr marL="457200" lvl="1" indent="0">
                        <a:spcBef>
                          <a:spcPts val="0"/>
                        </a:spcBef>
                        <a:buFont typeface="+mj-lt"/>
                        <a:buNone/>
                      </a:pPr>
                      <a:r>
                        <a:rPr lang="en-US" altLang="zh-TW" sz="1800" kern="1200" dirty="0" smtClean="0">
                          <a:solidFill>
                            <a:schemeClr val="dk1"/>
                          </a:solidFill>
                          <a:effectLst/>
                          <a:latin typeface="+mn-lt"/>
                          <a:ea typeface="+mn-ea"/>
                          <a:cs typeface="+mn-cs"/>
                        </a:rPr>
                        <a:t>(1)</a:t>
                      </a:r>
                      <a:r>
                        <a:rPr lang="zh-TW" altLang="en-US" sz="1800" kern="1200" dirty="0" smtClean="0">
                          <a:solidFill>
                            <a:schemeClr val="dk1"/>
                          </a:solidFill>
                          <a:effectLst/>
                          <a:latin typeface="+mn-lt"/>
                          <a:ea typeface="+mn-ea"/>
                          <a:cs typeface="+mn-cs"/>
                        </a:rPr>
                        <a:t>輔導考照型：</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1800" kern="1200" dirty="0" smtClean="0">
                          <a:solidFill>
                            <a:schemeClr val="dk1"/>
                          </a:solidFill>
                          <a:effectLst/>
                          <a:latin typeface="+mn-lt"/>
                          <a:ea typeface="+mn-ea"/>
                          <a:cs typeface="+mn-cs"/>
                        </a:rPr>
                        <a:t>輔導考照型至少</a:t>
                      </a:r>
                      <a:r>
                        <a:rPr lang="en-US" altLang="zh-TW" sz="1800" kern="1200" dirty="0" smtClean="0">
                          <a:solidFill>
                            <a:schemeClr val="dk1"/>
                          </a:solidFill>
                          <a:effectLst/>
                          <a:latin typeface="+mn-lt"/>
                          <a:ea typeface="+mn-ea"/>
                          <a:cs typeface="+mn-cs"/>
                        </a:rPr>
                        <a:t>1</a:t>
                      </a:r>
                      <a:r>
                        <a:rPr lang="zh-TW" altLang="en-US" sz="1800" kern="1200" dirty="0" smtClean="0">
                          <a:solidFill>
                            <a:schemeClr val="dk1"/>
                          </a:solidFill>
                          <a:effectLst/>
                          <a:latin typeface="+mn-lt"/>
                          <a:ea typeface="+mn-ea"/>
                          <a:cs typeface="+mn-cs"/>
                        </a:rPr>
                        <a:t>位校內教師</a:t>
                      </a:r>
                      <a:r>
                        <a:rPr lang="en-US" altLang="zh-TW" sz="1800" kern="1200" dirty="0" smtClean="0">
                          <a:solidFill>
                            <a:schemeClr val="dk1"/>
                          </a:solidFill>
                          <a:effectLst/>
                          <a:latin typeface="+mn-lt"/>
                          <a:ea typeface="+mn-ea"/>
                          <a:cs typeface="+mn-cs"/>
                        </a:rPr>
                        <a:t>(</a:t>
                      </a:r>
                      <a:r>
                        <a:rPr lang="zh-TW" altLang="en-US" sz="1800" kern="1200" dirty="0" smtClean="0">
                          <a:solidFill>
                            <a:schemeClr val="dk1"/>
                          </a:solidFill>
                          <a:effectLst/>
                          <a:latin typeface="+mn-lt"/>
                          <a:ea typeface="+mn-ea"/>
                          <a:cs typeface="+mn-cs"/>
                        </a:rPr>
                        <a:t>含社群召集人</a:t>
                      </a:r>
                      <a:r>
                        <a:rPr lang="en-US" altLang="zh-TW" sz="1800" kern="1200" dirty="0" smtClean="0">
                          <a:solidFill>
                            <a:schemeClr val="dk1"/>
                          </a:solidFill>
                          <a:effectLst/>
                          <a:latin typeface="+mn-lt"/>
                          <a:ea typeface="+mn-ea"/>
                          <a:cs typeface="+mn-cs"/>
                        </a:rPr>
                        <a:t>)</a:t>
                      </a:r>
                      <a:r>
                        <a:rPr lang="zh-TW" altLang="en-US" sz="1800" kern="1200" dirty="0" smtClean="0">
                          <a:solidFill>
                            <a:schemeClr val="dk1"/>
                          </a:solidFill>
                          <a:effectLst/>
                          <a:latin typeface="+mn-lt"/>
                          <a:ea typeface="+mn-ea"/>
                          <a:cs typeface="+mn-cs"/>
                        </a:rPr>
                        <a:t> 。</a:t>
                      </a:r>
                      <a:endParaRPr lang="en-US" altLang="zh-TW" sz="1800" kern="1200" dirty="0" smtClean="0">
                        <a:solidFill>
                          <a:schemeClr val="dk1"/>
                        </a:solidFill>
                        <a:effectLst/>
                        <a:latin typeface="+mn-lt"/>
                        <a:ea typeface="+mn-ea"/>
                        <a:cs typeface="+mn-cs"/>
                      </a:endParaRPr>
                    </a:p>
                    <a:p>
                      <a:pPr marL="742950" lvl="1" indent="-285750">
                        <a:spcBef>
                          <a:spcPts val="0"/>
                        </a:spcBef>
                        <a:buFont typeface="Arial" pitchFamily="34" charset="0"/>
                        <a:buChar char="•"/>
                      </a:pPr>
                      <a:r>
                        <a:rPr lang="zh-TW" altLang="en-US" sz="1800" kern="1200" dirty="0" smtClean="0">
                          <a:solidFill>
                            <a:schemeClr val="dk1"/>
                          </a:solidFill>
                          <a:effectLst/>
                          <a:latin typeface="+mn-lt"/>
                          <a:ea typeface="+mn-ea"/>
                          <a:cs typeface="+mn-cs"/>
                        </a:rPr>
                        <a:t>學生成員至少</a:t>
                      </a:r>
                      <a:r>
                        <a:rPr lang="en-US" altLang="zh-TW" sz="1800" b="1" kern="1200" dirty="0" smtClean="0">
                          <a:solidFill>
                            <a:srgbClr val="3333FF"/>
                          </a:solidFill>
                          <a:effectLst/>
                          <a:latin typeface="+mn-lt"/>
                          <a:ea typeface="+mn-ea"/>
                          <a:cs typeface="+mn-cs"/>
                        </a:rPr>
                        <a:t>10</a:t>
                      </a:r>
                      <a:r>
                        <a:rPr lang="zh-TW" altLang="en-US" sz="1800" b="1" kern="1200" dirty="0" smtClean="0">
                          <a:solidFill>
                            <a:srgbClr val="3333FF"/>
                          </a:solidFill>
                          <a:effectLst/>
                          <a:latin typeface="+mn-lt"/>
                          <a:ea typeface="+mn-ea"/>
                          <a:cs typeface="+mn-cs"/>
                        </a:rPr>
                        <a:t>位</a:t>
                      </a:r>
                      <a:r>
                        <a:rPr lang="en-US" altLang="zh-TW" sz="1800" kern="1200" dirty="0" smtClean="0">
                          <a:solidFill>
                            <a:schemeClr val="dk1"/>
                          </a:solidFill>
                          <a:effectLst/>
                          <a:latin typeface="+mn-lt"/>
                          <a:ea typeface="+mn-ea"/>
                          <a:cs typeface="+mn-cs"/>
                        </a:rPr>
                        <a:t>(</a:t>
                      </a:r>
                      <a:r>
                        <a:rPr lang="zh-TW" altLang="en-US" sz="1800" kern="1200" dirty="0" smtClean="0">
                          <a:solidFill>
                            <a:schemeClr val="dk1"/>
                          </a:solidFill>
                          <a:effectLst/>
                          <a:latin typeface="+mn-lt"/>
                          <a:ea typeface="+mn-ea"/>
                          <a:cs typeface="+mn-cs"/>
                        </a:rPr>
                        <a:t>含</a:t>
                      </a:r>
                      <a:r>
                        <a:rPr lang="en-US" altLang="zh-TW" sz="1800" kern="1200" dirty="0" smtClean="0">
                          <a:solidFill>
                            <a:schemeClr val="dk1"/>
                          </a:solidFill>
                          <a:effectLst/>
                          <a:latin typeface="+mn-lt"/>
                          <a:ea typeface="+mn-ea"/>
                          <a:cs typeface="+mn-cs"/>
                        </a:rPr>
                        <a:t>)</a:t>
                      </a:r>
                      <a:r>
                        <a:rPr lang="zh-TW" altLang="en-US" sz="1800" kern="1200" dirty="0" smtClean="0">
                          <a:solidFill>
                            <a:schemeClr val="dk1"/>
                          </a:solidFill>
                          <a:effectLst/>
                          <a:latin typeface="+mn-lt"/>
                          <a:ea typeface="+mn-ea"/>
                          <a:cs typeface="+mn-cs"/>
                        </a:rPr>
                        <a:t>以上。</a:t>
                      </a:r>
                    </a:p>
                    <a:p>
                      <a:pPr marL="742950" lvl="1" indent="-285750">
                        <a:spcBef>
                          <a:spcPts val="0"/>
                        </a:spcBef>
                        <a:buFont typeface="Arial" pitchFamily="34" charset="0"/>
                        <a:buChar char="•"/>
                      </a:pPr>
                      <a:r>
                        <a:rPr lang="zh-TW" altLang="en-US" sz="1800" kern="1200" dirty="0" smtClean="0">
                          <a:solidFill>
                            <a:schemeClr val="dk1"/>
                          </a:solidFill>
                          <a:effectLst/>
                          <a:latin typeface="+mn-lt"/>
                          <a:ea typeface="+mn-ea"/>
                          <a:cs typeface="+mn-cs"/>
                        </a:rPr>
                        <a:t>類型可為資訊證照、語言證照、專業證照。</a:t>
                      </a:r>
                      <a:endParaRPr lang="zh-TW" altLang="en-US" sz="1000" kern="1200" dirty="0" smtClean="0">
                        <a:solidFill>
                          <a:schemeClr val="dk1"/>
                        </a:solidFill>
                        <a:effectLst/>
                        <a:latin typeface="+mn-lt"/>
                        <a:ea typeface="+mn-ea"/>
                        <a:cs typeface="+mn-cs"/>
                      </a:endParaRPr>
                    </a:p>
                    <a:p>
                      <a:pPr marL="457200" lvl="1" indent="0">
                        <a:spcBef>
                          <a:spcPts val="600"/>
                        </a:spcBef>
                        <a:buFont typeface="+mj-lt"/>
                        <a:buNone/>
                      </a:pPr>
                      <a:r>
                        <a:rPr lang="en-US" altLang="zh-TW" sz="1800" kern="1200" dirty="0" smtClean="0">
                          <a:solidFill>
                            <a:schemeClr val="dk1"/>
                          </a:solidFill>
                          <a:effectLst/>
                          <a:latin typeface="+mn-lt"/>
                          <a:ea typeface="+mn-ea"/>
                          <a:cs typeface="+mn-cs"/>
                        </a:rPr>
                        <a:t>(2)</a:t>
                      </a:r>
                      <a:r>
                        <a:rPr lang="zh-TW" altLang="en-US" sz="1800" kern="1200" dirty="0" smtClean="0">
                          <a:solidFill>
                            <a:schemeClr val="dk1"/>
                          </a:solidFill>
                          <a:effectLst/>
                          <a:latin typeface="+mn-lt"/>
                          <a:ea typeface="+mn-ea"/>
                          <a:cs typeface="+mn-cs"/>
                        </a:rPr>
                        <a:t>輔導競賽型：</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1800" kern="1200" dirty="0" smtClean="0">
                          <a:solidFill>
                            <a:schemeClr val="dk1"/>
                          </a:solidFill>
                          <a:effectLst/>
                          <a:latin typeface="+mn-lt"/>
                          <a:ea typeface="+mn-ea"/>
                          <a:cs typeface="+mn-cs"/>
                        </a:rPr>
                        <a:t>輔導競賽型至少</a:t>
                      </a:r>
                      <a:r>
                        <a:rPr lang="en-US" altLang="zh-TW" sz="1800" kern="1200" dirty="0" smtClean="0">
                          <a:solidFill>
                            <a:schemeClr val="dk1"/>
                          </a:solidFill>
                          <a:effectLst/>
                          <a:latin typeface="+mn-lt"/>
                          <a:ea typeface="+mn-ea"/>
                          <a:cs typeface="+mn-cs"/>
                        </a:rPr>
                        <a:t>1</a:t>
                      </a:r>
                      <a:r>
                        <a:rPr lang="zh-TW" altLang="en-US" sz="1800" kern="1200" dirty="0" smtClean="0">
                          <a:solidFill>
                            <a:schemeClr val="dk1"/>
                          </a:solidFill>
                          <a:effectLst/>
                          <a:latin typeface="+mn-lt"/>
                          <a:ea typeface="+mn-ea"/>
                          <a:cs typeface="+mn-cs"/>
                        </a:rPr>
                        <a:t>位校內教師</a:t>
                      </a:r>
                      <a:r>
                        <a:rPr lang="en-US" altLang="zh-TW" sz="1800" kern="1200" dirty="0" smtClean="0">
                          <a:solidFill>
                            <a:schemeClr val="dk1"/>
                          </a:solidFill>
                          <a:effectLst/>
                          <a:latin typeface="+mn-lt"/>
                          <a:ea typeface="+mn-ea"/>
                          <a:cs typeface="+mn-cs"/>
                        </a:rPr>
                        <a:t>(</a:t>
                      </a:r>
                      <a:r>
                        <a:rPr lang="zh-TW" altLang="en-US" sz="1800" kern="1200" dirty="0" smtClean="0">
                          <a:solidFill>
                            <a:schemeClr val="dk1"/>
                          </a:solidFill>
                          <a:effectLst/>
                          <a:latin typeface="+mn-lt"/>
                          <a:ea typeface="+mn-ea"/>
                          <a:cs typeface="+mn-cs"/>
                        </a:rPr>
                        <a:t>含社群召集人</a:t>
                      </a:r>
                      <a:r>
                        <a:rPr lang="en-US" altLang="zh-TW" sz="1800" kern="1200" dirty="0" smtClean="0">
                          <a:solidFill>
                            <a:schemeClr val="dk1"/>
                          </a:solidFill>
                          <a:effectLst/>
                          <a:latin typeface="+mn-lt"/>
                          <a:ea typeface="+mn-ea"/>
                          <a:cs typeface="+mn-cs"/>
                        </a:rPr>
                        <a:t>)</a:t>
                      </a:r>
                      <a:r>
                        <a:rPr lang="zh-TW" altLang="en-US" sz="1800" kern="1200" dirty="0" smtClean="0">
                          <a:solidFill>
                            <a:schemeClr val="dk1"/>
                          </a:solidFill>
                          <a:effectLst/>
                          <a:latin typeface="+mn-lt"/>
                          <a:ea typeface="+mn-ea"/>
                          <a:cs typeface="+mn-cs"/>
                        </a:rPr>
                        <a:t> 。</a:t>
                      </a:r>
                      <a:endParaRPr lang="en-US" altLang="zh-TW" sz="1800" kern="1200" dirty="0" smtClean="0">
                        <a:solidFill>
                          <a:schemeClr val="dk1"/>
                        </a:solidFill>
                        <a:effectLst/>
                        <a:latin typeface="+mn-lt"/>
                        <a:ea typeface="+mn-ea"/>
                        <a:cs typeface="+mn-cs"/>
                      </a:endParaRPr>
                    </a:p>
                    <a:p>
                      <a:pPr marL="742950" lvl="1" indent="-285750">
                        <a:spcBef>
                          <a:spcPts val="0"/>
                        </a:spcBef>
                        <a:buFont typeface="Arial" pitchFamily="34" charset="0"/>
                        <a:buChar char="•"/>
                      </a:pPr>
                      <a:r>
                        <a:rPr lang="zh-TW" altLang="en-US" sz="1800" kern="1200" dirty="0" smtClean="0">
                          <a:solidFill>
                            <a:schemeClr val="dk1"/>
                          </a:solidFill>
                          <a:effectLst/>
                          <a:latin typeface="+mn-lt"/>
                          <a:ea typeface="+mn-ea"/>
                          <a:cs typeface="+mn-cs"/>
                        </a:rPr>
                        <a:t>學生成員至少</a:t>
                      </a:r>
                      <a:r>
                        <a:rPr lang="en-US" altLang="zh-TW" sz="1800" b="1" kern="1200" dirty="0" smtClean="0">
                          <a:solidFill>
                            <a:srgbClr val="3333FF"/>
                          </a:solidFill>
                          <a:effectLst/>
                          <a:latin typeface="+mn-lt"/>
                          <a:ea typeface="+mn-ea"/>
                          <a:cs typeface="+mn-cs"/>
                        </a:rPr>
                        <a:t>5</a:t>
                      </a:r>
                      <a:r>
                        <a:rPr lang="zh-TW" altLang="en-US" sz="1800" b="1" kern="1200" dirty="0" smtClean="0">
                          <a:solidFill>
                            <a:srgbClr val="3333FF"/>
                          </a:solidFill>
                          <a:effectLst/>
                          <a:latin typeface="+mn-lt"/>
                          <a:ea typeface="+mn-ea"/>
                          <a:cs typeface="+mn-cs"/>
                        </a:rPr>
                        <a:t>位</a:t>
                      </a:r>
                      <a:r>
                        <a:rPr lang="en-US" altLang="zh-TW" sz="1800" kern="1200" dirty="0" smtClean="0">
                          <a:solidFill>
                            <a:schemeClr val="dk1"/>
                          </a:solidFill>
                          <a:effectLst/>
                          <a:latin typeface="+mn-lt"/>
                          <a:ea typeface="+mn-ea"/>
                          <a:cs typeface="+mn-cs"/>
                        </a:rPr>
                        <a:t>(</a:t>
                      </a:r>
                      <a:r>
                        <a:rPr lang="zh-TW" altLang="en-US" sz="1800" kern="1200" dirty="0" smtClean="0">
                          <a:solidFill>
                            <a:schemeClr val="dk1"/>
                          </a:solidFill>
                          <a:effectLst/>
                          <a:latin typeface="+mn-lt"/>
                          <a:ea typeface="+mn-ea"/>
                          <a:cs typeface="+mn-cs"/>
                        </a:rPr>
                        <a:t>含</a:t>
                      </a:r>
                      <a:r>
                        <a:rPr lang="en-US" altLang="zh-TW" sz="1800" kern="1200" dirty="0" smtClean="0">
                          <a:solidFill>
                            <a:schemeClr val="dk1"/>
                          </a:solidFill>
                          <a:effectLst/>
                          <a:latin typeface="+mn-lt"/>
                          <a:ea typeface="+mn-ea"/>
                          <a:cs typeface="+mn-cs"/>
                        </a:rPr>
                        <a:t>)</a:t>
                      </a:r>
                      <a:r>
                        <a:rPr lang="zh-TW" altLang="en-US" sz="1800" kern="1200" dirty="0" smtClean="0">
                          <a:solidFill>
                            <a:schemeClr val="dk1"/>
                          </a:solidFill>
                          <a:effectLst/>
                          <a:latin typeface="+mn-lt"/>
                          <a:ea typeface="+mn-ea"/>
                          <a:cs typeface="+mn-cs"/>
                        </a:rPr>
                        <a:t>以上。</a:t>
                      </a:r>
                    </a:p>
                    <a:p>
                      <a:pPr marL="742950" lvl="1" indent="-285750">
                        <a:spcBef>
                          <a:spcPts val="0"/>
                        </a:spcBef>
                        <a:buFont typeface="Arial" pitchFamily="34" charset="0"/>
                        <a:buChar char="•"/>
                      </a:pPr>
                      <a:r>
                        <a:rPr lang="zh-TW" altLang="en-US" sz="1800" kern="1200" dirty="0" smtClean="0">
                          <a:solidFill>
                            <a:schemeClr val="dk1"/>
                          </a:solidFill>
                          <a:effectLst/>
                          <a:latin typeface="+mn-lt"/>
                          <a:ea typeface="+mn-ea"/>
                          <a:cs typeface="+mn-cs"/>
                        </a:rPr>
                        <a:t>參與之競賽需至少為本校校內院級</a:t>
                      </a:r>
                      <a:r>
                        <a:rPr lang="en-US" altLang="zh-TW" sz="1800" kern="1200" dirty="0" smtClean="0">
                          <a:solidFill>
                            <a:schemeClr val="dk1"/>
                          </a:solidFill>
                          <a:effectLst/>
                          <a:latin typeface="+mn-lt"/>
                          <a:ea typeface="+mn-ea"/>
                          <a:cs typeface="+mn-cs"/>
                        </a:rPr>
                        <a:t>(</a:t>
                      </a:r>
                      <a:r>
                        <a:rPr lang="zh-TW" altLang="en-US" sz="1800" kern="1200" dirty="0" smtClean="0">
                          <a:solidFill>
                            <a:schemeClr val="dk1"/>
                          </a:solidFill>
                          <a:effectLst/>
                          <a:latin typeface="+mn-lt"/>
                          <a:ea typeface="+mn-ea"/>
                          <a:cs typeface="+mn-cs"/>
                        </a:rPr>
                        <a:t>含</a:t>
                      </a:r>
                      <a:r>
                        <a:rPr lang="en-US" altLang="zh-TW" sz="1800" kern="1200" dirty="0" smtClean="0">
                          <a:solidFill>
                            <a:schemeClr val="dk1"/>
                          </a:solidFill>
                          <a:effectLst/>
                          <a:latin typeface="+mn-lt"/>
                          <a:ea typeface="+mn-ea"/>
                          <a:cs typeface="+mn-cs"/>
                        </a:rPr>
                        <a:t>)</a:t>
                      </a:r>
                      <a:r>
                        <a:rPr lang="zh-TW" altLang="en-US" sz="1800" kern="1200" dirty="0" smtClean="0">
                          <a:solidFill>
                            <a:schemeClr val="dk1"/>
                          </a:solidFill>
                          <a:effectLst/>
                          <a:latin typeface="+mn-lt"/>
                          <a:ea typeface="+mn-ea"/>
                          <a:cs typeface="+mn-cs"/>
                        </a:rPr>
                        <a:t>以上之單位或校外機關團體辦理之競賽，參賽隊伍需</a:t>
                      </a:r>
                      <a:r>
                        <a:rPr lang="en-US" altLang="zh-TW" sz="1800" b="1" kern="1200" dirty="0" smtClean="0">
                          <a:solidFill>
                            <a:srgbClr val="3333FF"/>
                          </a:solidFill>
                          <a:effectLst/>
                          <a:latin typeface="+mn-lt"/>
                          <a:ea typeface="+mn-ea"/>
                          <a:cs typeface="+mn-cs"/>
                        </a:rPr>
                        <a:t>5</a:t>
                      </a:r>
                      <a:r>
                        <a:rPr lang="zh-TW" altLang="en-US" sz="1800" b="1" kern="1200" dirty="0" smtClean="0">
                          <a:solidFill>
                            <a:srgbClr val="3333FF"/>
                          </a:solidFill>
                          <a:effectLst/>
                          <a:latin typeface="+mn-lt"/>
                          <a:ea typeface="+mn-ea"/>
                          <a:cs typeface="+mn-cs"/>
                        </a:rPr>
                        <a:t>隊</a:t>
                      </a:r>
                      <a:r>
                        <a:rPr lang="zh-TW" altLang="en-US" sz="1800" kern="1200" dirty="0" smtClean="0">
                          <a:solidFill>
                            <a:schemeClr val="dk1"/>
                          </a:solidFill>
                          <a:effectLst/>
                          <a:latin typeface="+mn-lt"/>
                          <a:ea typeface="+mn-ea"/>
                          <a:cs typeface="+mn-cs"/>
                        </a:rPr>
                        <a:t>以上。</a:t>
                      </a:r>
                    </a:p>
                  </a:txBody>
                  <a:tcPr/>
                </a:tc>
                <a:extLst>
                  <a:ext uri="{0D108BD9-81ED-4DB2-BD59-A6C34878D82A}">
                    <a16:rowId xmlns:a16="http://schemas.microsoft.com/office/drawing/2014/main" val="10002"/>
                  </a:ext>
                </a:extLst>
              </a:tr>
              <a:tr h="370840">
                <a:tc>
                  <a:txBody>
                    <a:bodyPr/>
                    <a:lstStyle/>
                    <a:p>
                      <a:r>
                        <a:rPr lang="zh-TW" altLang="en-US" dirty="0" smtClean="0"/>
                        <a:t>執行期程</a:t>
                      </a:r>
                      <a:endParaRPr lang="zh-TW" altLang="en-US" dirty="0"/>
                    </a:p>
                  </a:txBody>
                  <a:tcPr/>
                </a:tc>
                <a:tc>
                  <a:txBody>
                    <a:bodyPr/>
                    <a:lstStyle/>
                    <a:p>
                      <a:r>
                        <a:rPr lang="zh-TW" altLang="en-US" dirty="0" smtClean="0"/>
                        <a:t>自審核通過公告日起至</a:t>
                      </a:r>
                      <a:r>
                        <a:rPr lang="en-US" altLang="zh-TW" dirty="0" smtClean="0"/>
                        <a:t>109</a:t>
                      </a:r>
                      <a:r>
                        <a:rPr lang="zh-TW" altLang="en-US" dirty="0" smtClean="0"/>
                        <a:t>年</a:t>
                      </a:r>
                      <a:r>
                        <a:rPr lang="en-US" altLang="zh-TW" dirty="0" smtClean="0"/>
                        <a:t>12</a:t>
                      </a:r>
                      <a:r>
                        <a:rPr lang="zh-TW" altLang="en-US" dirty="0" smtClean="0"/>
                        <a:t>月</a:t>
                      </a:r>
                      <a:r>
                        <a:rPr lang="en-US" altLang="zh-TW" dirty="0" smtClean="0"/>
                        <a:t>10</a:t>
                      </a:r>
                      <a:r>
                        <a:rPr lang="zh-TW" altLang="en-US" dirty="0" smtClean="0"/>
                        <a:t>日止</a:t>
                      </a:r>
                      <a:endParaRPr lang="zh-TW" altLang="en-US" dirty="0"/>
                    </a:p>
                  </a:txBody>
                  <a:tcPr/>
                </a:tc>
                <a:extLst>
                  <a:ext uri="{0D108BD9-81ED-4DB2-BD59-A6C34878D82A}">
                    <a16:rowId xmlns:a16="http://schemas.microsoft.com/office/drawing/2014/main" val="10003"/>
                  </a:ext>
                </a:extLst>
              </a:tr>
              <a:tr h="370840">
                <a:tc>
                  <a:txBody>
                    <a:bodyPr/>
                    <a:lstStyle/>
                    <a:p>
                      <a:r>
                        <a:rPr lang="zh-TW" altLang="en-US" dirty="0" smtClean="0"/>
                        <a:t>徵件辦法</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hlinkClick r:id="rId2" action="ppaction://hlinkfile"/>
                        </a:rPr>
                        <a:t>增能輔導型社群徵件辦法</a:t>
                      </a:r>
                      <a:endParaRPr lang="zh-TW" altLang="en-US" dirty="0" smtClean="0"/>
                    </a:p>
                  </a:txBody>
                  <a:tcPr/>
                </a:tc>
                <a:extLst>
                  <a:ext uri="{0D108BD9-81ED-4DB2-BD59-A6C34878D82A}">
                    <a16:rowId xmlns:a16="http://schemas.microsoft.com/office/drawing/2014/main" val="1391052385"/>
                  </a:ext>
                </a:extLst>
              </a:tr>
              <a:tr h="370840">
                <a:tc>
                  <a:txBody>
                    <a:bodyPr/>
                    <a:lstStyle/>
                    <a:p>
                      <a:r>
                        <a:rPr lang="zh-TW" altLang="en-US" dirty="0" smtClean="0"/>
                        <a:t>方案網頁</a:t>
                      </a:r>
                      <a:endParaRPr lang="zh-TW" altLang="en-US" dirty="0"/>
                    </a:p>
                  </a:txBody>
                  <a:tcPr/>
                </a:tc>
                <a:tc>
                  <a:txBody>
                    <a:bodyPr/>
                    <a:lstStyle/>
                    <a:p>
                      <a:r>
                        <a:rPr lang="en-US" altLang="zh-TW" sz="1600" dirty="0" smtClean="0">
                          <a:hlinkClick r:id="rId3"/>
                        </a:rPr>
                        <a:t>http://www.ugsi2usr.nptu.edu.tw/files/11-1172-10172-1.php?Lang=zh-tw</a:t>
                      </a:r>
                      <a:r>
                        <a:rPr lang="zh-TW" altLang="en-US" sz="1600" dirty="0" smtClean="0"/>
                        <a:t> </a:t>
                      </a:r>
                      <a:endParaRPr lang="zh-TW" altLang="en-US" sz="1600" dirty="0"/>
                    </a:p>
                  </a:txBody>
                  <a:tcPr/>
                </a:tc>
                <a:extLst>
                  <a:ext uri="{0D108BD9-81ED-4DB2-BD59-A6C34878D82A}">
                    <a16:rowId xmlns:a16="http://schemas.microsoft.com/office/drawing/2014/main" val="3596991130"/>
                  </a:ext>
                </a:extLst>
              </a:tr>
            </a:tbl>
          </a:graphicData>
        </a:graphic>
      </p:graphicFrame>
      <p:sp>
        <p:nvSpPr>
          <p:cNvPr id="5" name="標題 1"/>
          <p:cNvSpPr>
            <a:spLocks noGrp="1"/>
          </p:cNvSpPr>
          <p:nvPr>
            <p:ph type="title"/>
          </p:nvPr>
        </p:nvSpPr>
        <p:spPr>
          <a:xfrm>
            <a:off x="467544" y="260648"/>
            <a:ext cx="5770984" cy="706090"/>
          </a:xfrm>
        </p:spPr>
        <p:txBody>
          <a:bodyPr>
            <a:noAutofit/>
          </a:bodyPr>
          <a:lstStyle/>
          <a:p>
            <a:pPr algn="l"/>
            <a:r>
              <a:rPr lang="zh-TW" altLang="en-US" sz="3600" b="1" dirty="0"/>
              <a:t>增能輔導型社群</a:t>
            </a:r>
          </a:p>
        </p:txBody>
      </p:sp>
      <p:sp>
        <p:nvSpPr>
          <p:cNvPr id="6" name="Google Shape;489;p39">
            <a:hlinkClick r:id="rId4" action="ppaction://hlinksldjump"/>
          </p:cNvPr>
          <p:cNvSpPr/>
          <p:nvPr/>
        </p:nvSpPr>
        <p:spPr>
          <a:xfrm>
            <a:off x="320884" y="6309320"/>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9</a:t>
            </a:fld>
            <a:endParaRPr lang="zh-TW" altLang="en-US"/>
          </a:p>
        </p:txBody>
      </p:sp>
    </p:spTree>
    <p:extLst>
      <p:ext uri="{BB962C8B-B14F-4D97-AF65-F5344CB8AC3E}">
        <p14:creationId xmlns:p14="http://schemas.microsoft.com/office/powerpoint/2010/main" val="2422219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自訂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7365D"/>
      </a:hlink>
      <a:folHlink>
        <a:srgbClr val="3F004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2794</TotalTime>
  <Words>6534</Words>
  <Application>Microsoft Office PowerPoint</Application>
  <PresentationFormat>如螢幕大小 (4:3)</PresentationFormat>
  <Paragraphs>824</Paragraphs>
  <Slides>51</Slides>
  <Notes>6</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51</vt:i4>
      </vt:variant>
    </vt:vector>
  </HeadingPairs>
  <TitlesOfParts>
    <vt:vector size="59" baseType="lpstr">
      <vt:lpstr>微軟正黑體</vt:lpstr>
      <vt:lpstr>新細明體</vt:lpstr>
      <vt:lpstr>標楷體</vt:lpstr>
      <vt:lpstr>Arial</vt:lpstr>
      <vt:lpstr>Calibri</vt:lpstr>
      <vt:lpstr>Times New Roman</vt:lpstr>
      <vt:lpstr>Wingdings</vt:lpstr>
      <vt:lpstr>Office 佈景主題</vt:lpstr>
      <vt:lpstr>https://reurl.cc/EK1lyv</vt:lpstr>
      <vt:lpstr>高教深耕計畫子計畫1：「五力全開」創新教學計畫徵件說明會</vt:lpstr>
      <vt:lpstr>PowerPoint 簡報</vt:lpstr>
      <vt:lpstr>PBL問題導向社群</vt:lpstr>
      <vt:lpstr>PBL問題導向社群</vt:lpstr>
      <vt:lpstr>戶外教育結合課程議題社群</vt:lpstr>
      <vt:lpstr>戶外教育結合課程議題社群</vt:lpstr>
      <vt:lpstr>增能輔導型社群</vt:lpstr>
      <vt:lpstr>增能輔導型社群</vt:lpstr>
      <vt:lpstr>師生專業外語社群</vt:lpstr>
      <vt:lpstr>師生專業外語社群</vt:lpstr>
      <vt:lpstr>職能導向課程社群</vt:lpstr>
      <vt:lpstr>職能導向課程社群</vt:lpstr>
      <vt:lpstr>教師專業社群</vt:lpstr>
      <vt:lpstr>教師專業社群</vt:lpstr>
      <vt:lpstr>PowerPoint 簡報</vt:lpstr>
      <vt:lpstr>微學分課程</vt:lpstr>
      <vt:lpstr>微學分課程</vt:lpstr>
      <vt:lpstr>微型課程</vt:lpstr>
      <vt:lpstr>微型課程</vt:lpstr>
      <vt:lpstr>跨領域共授課程</vt:lpstr>
      <vt:lpstr>跨領域共授課程</vt:lpstr>
      <vt:lpstr>總整課程</vt:lpstr>
      <vt:lpstr>總整課程</vt:lpstr>
      <vt:lpstr>深碗課程</vt:lpstr>
      <vt:lpstr>深碗課程</vt:lpstr>
      <vt:lpstr>VAR教學應用課程</vt:lpstr>
      <vt:lpstr>VAR教學應用課程</vt:lpstr>
      <vt:lpstr>境外移地教學</vt:lpstr>
      <vt:lpstr>境外移地教學</vt:lpstr>
      <vt:lpstr>磨課師課程</vt:lpstr>
      <vt:lpstr>磨課師課程</vt:lpstr>
      <vt:lpstr>PowerPoint 簡報</vt:lpstr>
      <vt:lpstr>業界專家協同教學</vt:lpstr>
      <vt:lpstr>業界專家協同教學</vt:lpstr>
      <vt:lpstr>師生產業實務研習</vt:lpstr>
      <vt:lpstr>師生產業實務研習</vt:lpstr>
      <vt:lpstr>PowerPoint 簡報</vt:lpstr>
      <vt:lpstr>高中職創新專題指導計畫</vt:lpstr>
      <vt:lpstr>高中職創新專題指導計畫</vt:lpstr>
      <vt:lpstr>國際學術交流社群</vt:lpstr>
      <vt:lpstr>國際學術交流社群</vt:lpstr>
      <vt:lpstr>PowerPoint 簡報</vt:lpstr>
      <vt:lpstr>辦理跨領域競賽補助計畫</vt:lpstr>
      <vt:lpstr>辦理跨領域競賽補助計畫</vt:lpstr>
      <vt:lpstr>申請件注意事項</vt:lpstr>
      <vt:lpstr>申請件注意事項(配合課程之方案)</vt:lpstr>
      <vt:lpstr>結案與義務</vt:lpstr>
      <vt:lpstr>教學空間與設備資源</vt:lpstr>
      <vt:lpstr>教學空間與設備資源</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154</cp:revision>
  <dcterms:created xsi:type="dcterms:W3CDTF">2015-06-26T07:04:42Z</dcterms:created>
  <dcterms:modified xsi:type="dcterms:W3CDTF">2019-10-29T01:08:27Z</dcterms:modified>
</cp:coreProperties>
</file>