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56" r:id="rId2"/>
    <p:sldId id="337" r:id="rId3"/>
    <p:sldId id="304" r:id="rId4"/>
    <p:sldId id="282" r:id="rId5"/>
    <p:sldId id="259" r:id="rId6"/>
    <p:sldId id="261" r:id="rId7"/>
    <p:sldId id="283" r:id="rId8"/>
    <p:sldId id="262" r:id="rId9"/>
    <p:sldId id="263" r:id="rId10"/>
    <p:sldId id="257" r:id="rId11"/>
    <p:sldId id="293" r:id="rId12"/>
    <p:sldId id="279" r:id="rId13"/>
    <p:sldId id="290" r:id="rId14"/>
    <p:sldId id="311" r:id="rId15"/>
    <p:sldId id="312" r:id="rId16"/>
    <p:sldId id="343" r:id="rId17"/>
    <p:sldId id="269" r:id="rId18"/>
    <p:sldId id="270" r:id="rId19"/>
    <p:sldId id="268" r:id="rId20"/>
    <p:sldId id="291" r:id="rId21"/>
    <p:sldId id="274" r:id="rId22"/>
    <p:sldId id="296" r:id="rId23"/>
    <p:sldId id="275" r:id="rId24"/>
    <p:sldId id="297" r:id="rId25"/>
    <p:sldId id="276" r:id="rId26"/>
    <p:sldId id="287" r:id="rId27"/>
    <p:sldId id="280" r:id="rId28"/>
    <p:sldId id="288" r:id="rId29"/>
    <p:sldId id="313" r:id="rId30"/>
    <p:sldId id="314" r:id="rId31"/>
    <p:sldId id="341" r:id="rId32"/>
    <p:sldId id="264" r:id="rId33"/>
    <p:sldId id="294" r:id="rId34"/>
    <p:sldId id="342" r:id="rId35"/>
    <p:sldId id="315" r:id="rId36"/>
    <p:sldId id="316" r:id="rId37"/>
    <p:sldId id="344" r:id="rId38"/>
    <p:sldId id="265" r:id="rId39"/>
    <p:sldId id="266" r:id="rId40"/>
    <p:sldId id="267" r:id="rId41"/>
    <p:sldId id="295" r:id="rId42"/>
    <p:sldId id="345" r:id="rId43"/>
    <p:sldId id="278" r:id="rId44"/>
    <p:sldId id="285" r:id="rId45"/>
    <p:sldId id="277" r:id="rId46"/>
    <p:sldId id="286" r:id="rId47"/>
    <p:sldId id="346" r:id="rId48"/>
    <p:sldId id="317" r:id="rId49"/>
    <p:sldId id="260" r:id="rId50"/>
    <p:sldId id="284" r:id="rId51"/>
    <p:sldId id="340" r:id="rId52"/>
    <p:sldId id="347" r:id="rId53"/>
    <p:sldId id="326" r:id="rId54"/>
    <p:sldId id="327" r:id="rId55"/>
    <p:sldId id="328" r:id="rId56"/>
    <p:sldId id="329" r:id="rId57"/>
    <p:sldId id="258" r:id="rId58"/>
    <p:sldId id="325" r:id="rId59"/>
    <p:sldId id="319" r:id="rId60"/>
    <p:sldId id="323" r:id="rId61"/>
    <p:sldId id="305" r:id="rId62"/>
    <p:sldId id="334" r:id="rId63"/>
    <p:sldId id="310" r:id="rId64"/>
    <p:sldId id="303" r:id="rId65"/>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D0D8E8"/>
    <a:srgbClr val="E9EDF4"/>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0" autoAdjust="0"/>
    <p:restoredTop sz="95128" autoAdjust="0"/>
  </p:normalViewPr>
  <p:slideViewPr>
    <p:cSldViewPr>
      <p:cViewPr varScale="1">
        <p:scale>
          <a:sx n="80" d="100"/>
          <a:sy n="80" d="100"/>
        </p:scale>
        <p:origin x="-1301" y="-77"/>
      </p:cViewPr>
      <p:guideLst>
        <p:guide orient="horz" pos="2160"/>
        <p:guide pos="2880"/>
      </p:guideLst>
    </p:cSldViewPr>
  </p:slideViewPr>
  <p:outlineViewPr>
    <p:cViewPr>
      <p:scale>
        <a:sx n="33" d="100"/>
        <a:sy n="33" d="100"/>
      </p:scale>
      <p:origin x="0" y="-8076"/>
    </p:cViewPr>
    <p:sldLst>
      <p:sld r:id="rId1" collapse="1"/>
      <p:sld r:id="rId2" collapse="1"/>
    </p:sldLst>
  </p:outlin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553A0FE1-C169-4A51-8F2E-06F13C61CC52}" type="datetimeFigureOut">
              <a:rPr lang="zh-TW" altLang="en-US" smtClean="0"/>
              <a:t>2020/5/8</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FE824EE-0AEF-4CAF-9134-28FE621F39E2}" type="slidenum">
              <a:rPr lang="zh-TW" altLang="en-US" smtClean="0"/>
              <a:t>‹#›</a:t>
            </a:fld>
            <a:endParaRPr lang="zh-TW" altLang="en-US"/>
          </a:p>
        </p:txBody>
      </p:sp>
    </p:spTree>
    <p:extLst>
      <p:ext uri="{BB962C8B-B14F-4D97-AF65-F5344CB8AC3E}">
        <p14:creationId xmlns:p14="http://schemas.microsoft.com/office/powerpoint/2010/main" val="61828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585D1B3-5CCB-41C7-8506-1CDED82D289F}" type="datetimeFigureOut">
              <a:rPr lang="zh-TW" altLang="en-US" smtClean="0"/>
              <a:t>2020/5/8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0A7322F-E5C4-494C-8341-C912A0B4B8D1}" type="slidenum">
              <a:rPr lang="zh-TW" altLang="en-US" smtClean="0"/>
              <a:t>‹#›</a:t>
            </a:fld>
            <a:endParaRPr lang="zh-TW" altLang="en-US"/>
          </a:p>
        </p:txBody>
      </p:sp>
    </p:spTree>
    <p:extLst>
      <p:ext uri="{BB962C8B-B14F-4D97-AF65-F5344CB8AC3E}">
        <p14:creationId xmlns:p14="http://schemas.microsoft.com/office/powerpoint/2010/main" val="426604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3</a:t>
            </a:fld>
            <a:endParaRPr lang="zh-TW" altLang="en-US"/>
          </a:p>
        </p:txBody>
      </p:sp>
    </p:spTree>
    <p:extLst>
      <p:ext uri="{BB962C8B-B14F-4D97-AF65-F5344CB8AC3E}">
        <p14:creationId xmlns:p14="http://schemas.microsoft.com/office/powerpoint/2010/main" val="391525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A7322F-E5C4-494C-8341-C912A0B4B8D1}" type="slidenum">
              <a:rPr lang="zh-TW" altLang="en-US" smtClean="0"/>
              <a:t>55</a:t>
            </a:fld>
            <a:endParaRPr lang="zh-TW" altLang="en-US"/>
          </a:p>
        </p:txBody>
      </p:sp>
    </p:spTree>
    <p:extLst>
      <p:ext uri="{BB962C8B-B14F-4D97-AF65-F5344CB8AC3E}">
        <p14:creationId xmlns:p14="http://schemas.microsoft.com/office/powerpoint/2010/main" val="185306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A7322F-E5C4-494C-8341-C912A0B4B8D1}" type="slidenum">
              <a:rPr lang="zh-TW" altLang="en-US" smtClean="0"/>
              <a:t>56</a:t>
            </a:fld>
            <a:endParaRPr lang="zh-TW" altLang="en-US"/>
          </a:p>
        </p:txBody>
      </p:sp>
    </p:spTree>
    <p:extLst>
      <p:ext uri="{BB962C8B-B14F-4D97-AF65-F5344CB8AC3E}">
        <p14:creationId xmlns:p14="http://schemas.microsoft.com/office/powerpoint/2010/main" val="2486201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A7322F-E5C4-494C-8341-C912A0B4B8D1}" type="slidenum">
              <a:rPr lang="zh-TW" altLang="en-US" smtClean="0"/>
              <a:t>57</a:t>
            </a:fld>
            <a:endParaRPr lang="zh-TW" altLang="en-US"/>
          </a:p>
        </p:txBody>
      </p:sp>
    </p:spTree>
    <p:extLst>
      <p:ext uri="{BB962C8B-B14F-4D97-AF65-F5344CB8AC3E}">
        <p14:creationId xmlns:p14="http://schemas.microsoft.com/office/powerpoint/2010/main" val="2226173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A7322F-E5C4-494C-8341-C912A0B4B8D1}" type="slidenum">
              <a:rPr lang="zh-TW" altLang="en-US" smtClean="0"/>
              <a:t>60</a:t>
            </a:fld>
            <a:endParaRPr lang="zh-TW" altLang="en-US"/>
          </a:p>
        </p:txBody>
      </p:sp>
    </p:spTree>
    <p:extLst>
      <p:ext uri="{BB962C8B-B14F-4D97-AF65-F5344CB8AC3E}">
        <p14:creationId xmlns:p14="http://schemas.microsoft.com/office/powerpoint/2010/main" val="2542461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61</a:t>
            </a:fld>
            <a:endParaRPr lang="zh-TW" altLang="en-US"/>
          </a:p>
        </p:txBody>
      </p:sp>
    </p:spTree>
    <p:extLst>
      <p:ext uri="{BB962C8B-B14F-4D97-AF65-F5344CB8AC3E}">
        <p14:creationId xmlns:p14="http://schemas.microsoft.com/office/powerpoint/2010/main" val="30421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16</a:t>
            </a:fld>
            <a:endParaRPr lang="zh-TW" altLang="en-US"/>
          </a:p>
        </p:txBody>
      </p:sp>
    </p:spTree>
    <p:extLst>
      <p:ext uri="{BB962C8B-B14F-4D97-AF65-F5344CB8AC3E}">
        <p14:creationId xmlns:p14="http://schemas.microsoft.com/office/powerpoint/2010/main" val="318850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A7322F-E5C4-494C-8341-C912A0B4B8D1}" type="slidenum">
              <a:rPr lang="zh-TW" altLang="en-US" smtClean="0"/>
              <a:t>17</a:t>
            </a:fld>
            <a:endParaRPr lang="zh-TW" altLang="en-US"/>
          </a:p>
        </p:txBody>
      </p:sp>
    </p:spTree>
    <p:extLst>
      <p:ext uri="{BB962C8B-B14F-4D97-AF65-F5344CB8AC3E}">
        <p14:creationId xmlns:p14="http://schemas.microsoft.com/office/powerpoint/2010/main" val="113914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37</a:t>
            </a:fld>
            <a:endParaRPr lang="zh-TW" altLang="en-US"/>
          </a:p>
        </p:txBody>
      </p:sp>
    </p:spTree>
    <p:extLst>
      <p:ext uri="{BB962C8B-B14F-4D97-AF65-F5344CB8AC3E}">
        <p14:creationId xmlns:p14="http://schemas.microsoft.com/office/powerpoint/2010/main" val="332520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42</a:t>
            </a:fld>
            <a:endParaRPr lang="zh-TW" altLang="en-US"/>
          </a:p>
        </p:txBody>
      </p:sp>
    </p:spTree>
    <p:extLst>
      <p:ext uri="{BB962C8B-B14F-4D97-AF65-F5344CB8AC3E}">
        <p14:creationId xmlns:p14="http://schemas.microsoft.com/office/powerpoint/2010/main" val="253058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47</a:t>
            </a:fld>
            <a:endParaRPr lang="zh-TW" altLang="en-US"/>
          </a:p>
        </p:txBody>
      </p:sp>
    </p:spTree>
    <p:extLst>
      <p:ext uri="{BB962C8B-B14F-4D97-AF65-F5344CB8AC3E}">
        <p14:creationId xmlns:p14="http://schemas.microsoft.com/office/powerpoint/2010/main" val="3593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587535-7E46-4353-AEAC-48A5D01B6896}" type="slidenum">
              <a:rPr lang="zh-TW" altLang="en-US" smtClean="0"/>
              <a:t>52</a:t>
            </a:fld>
            <a:endParaRPr lang="zh-TW" altLang="en-US"/>
          </a:p>
        </p:txBody>
      </p:sp>
    </p:spTree>
    <p:extLst>
      <p:ext uri="{BB962C8B-B14F-4D97-AF65-F5344CB8AC3E}">
        <p14:creationId xmlns:p14="http://schemas.microsoft.com/office/powerpoint/2010/main" val="2442859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A7322F-E5C4-494C-8341-C912A0B4B8D1}" type="slidenum">
              <a:rPr lang="zh-TW" altLang="en-US" smtClean="0"/>
              <a:t>53</a:t>
            </a:fld>
            <a:endParaRPr lang="zh-TW" altLang="en-US"/>
          </a:p>
        </p:txBody>
      </p:sp>
    </p:spTree>
    <p:extLst>
      <p:ext uri="{BB962C8B-B14F-4D97-AF65-F5344CB8AC3E}">
        <p14:creationId xmlns:p14="http://schemas.microsoft.com/office/powerpoint/2010/main" val="312775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A7322F-E5C4-494C-8341-C912A0B4B8D1}" type="slidenum">
              <a:rPr lang="zh-TW" altLang="en-US" smtClean="0"/>
              <a:t>54</a:t>
            </a:fld>
            <a:endParaRPr lang="zh-TW" altLang="en-US"/>
          </a:p>
        </p:txBody>
      </p:sp>
    </p:spTree>
    <p:extLst>
      <p:ext uri="{BB962C8B-B14F-4D97-AF65-F5344CB8AC3E}">
        <p14:creationId xmlns:p14="http://schemas.microsoft.com/office/powerpoint/2010/main" val="2797231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ctrTitle"/>
          </p:nvPr>
        </p:nvSpPr>
        <p:spPr>
          <a:xfrm>
            <a:off x="685800" y="213043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B11068B-D682-4134-A495-8F048D551BCC}" type="datetime1">
              <a:rPr lang="zh-TW" altLang="en-US" smtClean="0"/>
              <a:t>2020/5/8</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23016776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直排標題 1"/>
          <p:cNvSpPr>
            <a:spLocks noGrp="1"/>
          </p:cNvSpPr>
          <p:nvPr>
            <p:ph type="title" orient="vert"/>
          </p:nvPr>
        </p:nvSpPr>
        <p:spPr>
          <a:xfrm>
            <a:off x="6629400" y="27464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B326FC5-EF25-4736-BF7D-20139718159B}" type="datetime1">
              <a:rPr lang="zh-TW" altLang="en-US" smtClean="0"/>
              <a:t>2020/5/8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179419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86FD6CC-DCBF-4336-88DB-098DE9D53C64}" type="datetime1">
              <a:rPr lang="zh-TW" altLang="en-US" smtClean="0"/>
              <a:t>2020/5/8</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40276877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a:xfrm>
            <a:off x="722313" y="440691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2B44F41-1460-44EE-94DD-25D8D9E37C60}" type="datetime1">
              <a:rPr lang="zh-TW" altLang="en-US" smtClean="0"/>
              <a:t>2020/5/8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1875895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D479086-E038-4F3D-B65C-F605AD5CB591}" type="datetime1">
              <a:rPr lang="zh-TW" altLang="en-US" smtClean="0"/>
              <a:t>2020/5/8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31620555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0"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14CEEEF-B92A-438E-BBB9-5C5AD9711ECE}" type="datetime1">
              <a:rPr lang="zh-TW" altLang="en-US" smtClean="0"/>
              <a:t>2020/5/8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115032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1C02639-77FB-4DFF-8E9F-D8EF0F39DFFE}" type="datetime1">
              <a:rPr lang="zh-TW" altLang="en-US" smtClean="0"/>
              <a:t>2020/5/8</a:t>
            </a:fld>
            <a:endParaRPr lang="zh-TW" altLang="en-US"/>
          </a:p>
        </p:txBody>
      </p:sp>
      <p:sp>
        <p:nvSpPr>
          <p:cNvPr id="4" name="頁尾版面配置區 3"/>
          <p:cNvSpPr>
            <a:spLocks noGrp="1"/>
          </p:cNvSpPr>
          <p:nvPr>
            <p:ph type="ftr" sz="quarter" idx="11"/>
          </p:nvPr>
        </p:nvSpPr>
        <p:spPr/>
        <p:txBody>
          <a:bodyPr/>
          <a:lstStyle/>
          <a:p>
            <a:endParaRPr lang="zh-TW" altLang="en-US" dirty="0"/>
          </a:p>
        </p:txBody>
      </p:sp>
      <p:sp>
        <p:nvSpPr>
          <p:cNvPr id="5" name="投影片編號版面配置區 4"/>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42322042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5133159-6A9C-4DC5-B33C-7D12135240C6}" type="datetime1">
              <a:rPr lang="zh-TW" altLang="en-US" smtClean="0"/>
              <a:t>2020/5/8</a:t>
            </a:fld>
            <a:endParaRPr lang="zh-TW" altLang="en-US"/>
          </a:p>
        </p:txBody>
      </p:sp>
      <p:sp>
        <p:nvSpPr>
          <p:cNvPr id="6" name="頁尾版面配置區 5"/>
          <p:cNvSpPr>
            <a:spLocks noGrp="1"/>
          </p:cNvSpPr>
          <p:nvPr>
            <p:ph type="ftr" sz="quarter" idx="11"/>
          </p:nvPr>
        </p:nvSpPr>
        <p:spPr/>
        <p:txBody>
          <a:bodyPr/>
          <a:lstStyle/>
          <a:p>
            <a:endParaRPr lang="zh-TW" altLang="en-US" dirty="0"/>
          </a:p>
        </p:txBody>
      </p:sp>
      <p:sp>
        <p:nvSpPr>
          <p:cNvPr id="7" name="投影片編號版面配置區 6"/>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41744249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4280BA2-A2EE-4E8D-BFD6-90295F588793}" type="datetime1">
              <a:rPr lang="zh-TW" altLang="en-US" smtClean="0"/>
              <a:t>2020/5/8</a:t>
            </a:fld>
            <a:endParaRPr lang="zh-TW" altLang="en-US"/>
          </a:p>
        </p:txBody>
      </p:sp>
      <p:sp>
        <p:nvSpPr>
          <p:cNvPr id="6" name="頁尾版面配置區 5"/>
          <p:cNvSpPr>
            <a:spLocks noGrp="1"/>
          </p:cNvSpPr>
          <p:nvPr>
            <p:ph type="ftr" sz="quarter" idx="11"/>
          </p:nvPr>
        </p:nvSpPr>
        <p:spPr/>
        <p:txBody>
          <a:bodyPr/>
          <a:lstStyle/>
          <a:p>
            <a:endParaRPr lang="zh-TW" altLang="en-US" dirty="0"/>
          </a:p>
        </p:txBody>
      </p:sp>
      <p:sp>
        <p:nvSpPr>
          <p:cNvPr id="7" name="投影片編號版面配置區 6"/>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23156684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3324CAD-AB3A-4F76-8691-1EA98BA122F6}" type="datetime1">
              <a:rPr lang="zh-TW" altLang="en-US" smtClean="0"/>
              <a:t>2020/5/8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141988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0F7BE-3834-4834-90F4-67120E66F4B8}" type="datetime1">
              <a:rPr lang="zh-TW" altLang="en-US" smtClean="0"/>
              <a:t>2020/5/8</a:t>
            </a:fld>
            <a:endParaRPr lang="zh-TW" altLang="en-US"/>
          </a:p>
        </p:txBody>
      </p:sp>
      <p:sp>
        <p:nvSpPr>
          <p:cNvPr id="5" name="頁尾版面配置區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147BD-F43C-426F-A176-6F785A4ABD07}" type="slidenum">
              <a:rPr lang="zh-TW" altLang="en-US" smtClean="0"/>
              <a:t>‹#›</a:t>
            </a:fld>
            <a:endParaRPr lang="zh-TW" altLang="en-US"/>
          </a:p>
        </p:txBody>
      </p:sp>
    </p:spTree>
    <p:extLst>
      <p:ext uri="{BB962C8B-B14F-4D97-AF65-F5344CB8AC3E}">
        <p14:creationId xmlns:p14="http://schemas.microsoft.com/office/powerpoint/2010/main" val="2077067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iming>
    <p:tnLst>
      <p:par>
        <p:cTn id="1" dur="indefinite" restart="never" nodeType="tmRoot"/>
      </p:par>
    </p:tnLst>
  </p:timing>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ugsi2usr.nptu.edu.tw/files/11-1172-10720-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ugsi2usr.nptu.edu.tw/files/11-1172-10722-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ugsi2usr.nptu.edu.tw/files/11-1172-10767-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29.xml"/><Relationship Id="rId18" Type="http://schemas.openxmlformats.org/officeDocument/2006/relationships/slide" Target="slide27.xml"/><Relationship Id="rId3" Type="http://schemas.openxmlformats.org/officeDocument/2006/relationships/slide" Target="slide6.xml"/><Relationship Id="rId21" Type="http://schemas.openxmlformats.org/officeDocument/2006/relationships/slide" Target="slide1.xml"/><Relationship Id="rId7" Type="http://schemas.openxmlformats.org/officeDocument/2006/relationships/slide" Target="slide48.xml"/><Relationship Id="rId12" Type="http://schemas.openxmlformats.org/officeDocument/2006/relationships/slide" Target="slide19.xml"/><Relationship Id="rId17" Type="http://schemas.openxmlformats.org/officeDocument/2006/relationships/slide" Target="slide25.xml"/><Relationship Id="rId25"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23.xml"/><Relationship Id="rId20" Type="http://schemas.openxmlformats.org/officeDocument/2006/relationships/slide" Target="slide53.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4.xml"/><Relationship Id="rId24" Type="http://schemas.openxmlformats.org/officeDocument/2006/relationships/slide" Target="slide38.xml"/><Relationship Id="rId5" Type="http://schemas.openxmlformats.org/officeDocument/2006/relationships/slide" Target="slide10.xml"/><Relationship Id="rId15" Type="http://schemas.openxmlformats.org/officeDocument/2006/relationships/slide" Target="slide21.xml"/><Relationship Id="rId23" Type="http://schemas.openxmlformats.org/officeDocument/2006/relationships/slide" Target="slide40.xml"/><Relationship Id="rId10" Type="http://schemas.openxmlformats.org/officeDocument/2006/relationships/slide" Target="slide59.xml"/><Relationship Id="rId19"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45.xml"/><Relationship Id="rId14" Type="http://schemas.openxmlformats.org/officeDocument/2006/relationships/slide" Target="slide35.xml"/><Relationship Id="rId22" Type="http://schemas.openxmlformats.org/officeDocument/2006/relationships/slide" Target="slide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gsi2usr.nptu.edu.tw/files/11-1172-10727-1.php?Lang=zh-tw" TargetMode="External"/><Relationship Id="rId2" Type="http://schemas.openxmlformats.org/officeDocument/2006/relationships/hyperlink" Target="08.&#24494;&#23416;&#20998;&#35506;&#31243;/&#38468;&#20214;1-&#22283;&#31435;&#23631;&#26481;&#22823;&#23416;&#24494;&#23416;&#20998;&#35506;&#31243;&#23526;&#26045;&#35201;&#40670;109.04.16.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07.&#24494;&#22411;&#35506;&#31243;/&#38468;&#20214;2-&#22283;&#31435;&#23631;&#26481;&#22823;&#23416;&#26989;&#30028;&#23560;&#23478;&#21332;&#21516;&#25945;&#23416;&#23526;&#26045;&#35201;&#40670;.pdf" TargetMode="External"/><Relationship Id="rId2" Type="http://schemas.openxmlformats.org/officeDocument/2006/relationships/hyperlink" Target="07.&#24494;&#22411;&#35506;&#31243;/&#38468;&#20214;1-&#22283;&#31435;&#23631;&#26481;&#22823;&#23416;&#24494;&#22411;&#35506;&#31243;&#23526;&#26045;&#35201;&#40670;109.04.16.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6.xml"/><Relationship Id="rId4" Type="http://schemas.openxmlformats.org/officeDocument/2006/relationships/hyperlink" Target="http://www.ugsi2usr.nptu.edu.tw/files/11-1172-10726-1.php?Lang=zh-tw"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ugsi2usr.nptu.edu.tw/files/11-1172-10730-1.php?Lang=zh-tw" TargetMode="External"/><Relationship Id="rId2" Type="http://schemas.openxmlformats.org/officeDocument/2006/relationships/hyperlink" Target="09.&#28145;&#30871;&#35506;&#31243;/01.&#12304;&#27861;&#35215;&#12305;&#22283;&#31435;&#23631;&#26481;&#22823;&#23416;&#28145;&#30871;&#35506;&#31243;&#23526;&#26045;&#35201;&#40670;.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gsi2usr.nptu.edu.tw/files/11-1172-10731-1.php?Lang=zh-tw" TargetMode="External"/><Relationship Id="rId2" Type="http://schemas.openxmlformats.org/officeDocument/2006/relationships/hyperlink" Target="10.VAR&#35506;&#31243;/01.&#26657;&#32026;&#30332;&#23637;&#29305;&#33394;&#21450;&#20154;&#25165;&#22521;&#32946;&#25512;&#21205;&#38917;&#30446;.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hyperlink" Target="http://www.ugsi2usr.nptu.edu.tw/files/11-1172-10732-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hyperlink" Target="http://www.ugsi2usr.nptu.edu.tw/files/11-1172-10733-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29.xml"/><Relationship Id="rId18" Type="http://schemas.openxmlformats.org/officeDocument/2006/relationships/slide" Target="slide27.xml"/><Relationship Id="rId26" Type="http://schemas.openxmlformats.org/officeDocument/2006/relationships/image" Target="../media/image4.png"/><Relationship Id="rId3" Type="http://schemas.openxmlformats.org/officeDocument/2006/relationships/slide" Target="slide6.xml"/><Relationship Id="rId21" Type="http://schemas.openxmlformats.org/officeDocument/2006/relationships/slide" Target="slide14.xml"/><Relationship Id="rId7" Type="http://schemas.openxmlformats.org/officeDocument/2006/relationships/slide" Target="slide48.xml"/><Relationship Id="rId12" Type="http://schemas.openxmlformats.org/officeDocument/2006/relationships/slide" Target="slide19.xml"/><Relationship Id="rId17" Type="http://schemas.openxmlformats.org/officeDocument/2006/relationships/slide" Target="slide25.xml"/><Relationship Id="rId25" Type="http://schemas.openxmlformats.org/officeDocument/2006/relationships/slide" Target="slide1.xml"/><Relationship Id="rId2" Type="http://schemas.openxmlformats.org/officeDocument/2006/relationships/notesSlide" Target="../notesSlides/notesSlide1.xml"/><Relationship Id="rId16" Type="http://schemas.openxmlformats.org/officeDocument/2006/relationships/slide" Target="slide23.xml"/><Relationship Id="rId20" Type="http://schemas.openxmlformats.org/officeDocument/2006/relationships/slide" Target="slide53.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4.xml"/><Relationship Id="rId24" Type="http://schemas.openxmlformats.org/officeDocument/2006/relationships/slide" Target="slide31.xml"/><Relationship Id="rId5" Type="http://schemas.openxmlformats.org/officeDocument/2006/relationships/slide" Target="slide10.xml"/><Relationship Id="rId15" Type="http://schemas.openxmlformats.org/officeDocument/2006/relationships/slide" Target="slide21.xml"/><Relationship Id="rId23" Type="http://schemas.openxmlformats.org/officeDocument/2006/relationships/slide" Target="slide38.xml"/><Relationship Id="rId10" Type="http://schemas.openxmlformats.org/officeDocument/2006/relationships/slide" Target="slide59.xml"/><Relationship Id="rId19"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45.xml"/><Relationship Id="rId14" Type="http://schemas.openxmlformats.org/officeDocument/2006/relationships/slide" Target="slide35.xml"/><Relationship Id="rId22" Type="http://schemas.openxmlformats.org/officeDocument/2006/relationships/slide" Target="slide40.xml"/></Relationships>
</file>

<file path=ppt/slides/_rels/slide3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hyperlink" Target="http://www.ugsi2usr.nptu.edu.tw/files/11-1172-10763-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news.ltn.com.tw/news/life/paper/1368596?utm_medium=P"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iro.nptu.edu.tw/files/40-1161-2365.php?Lang=zh-tw" TargetMode="Externa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hyperlink" Target="http://www.ugsi2usr.nptu.edu.tw/files/11-1172-10764-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hyperlink" Target="http://www.ugsi2usr.nptu.edu.tw/files/11-1172-10742-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29.xml"/><Relationship Id="rId18" Type="http://schemas.openxmlformats.org/officeDocument/2006/relationships/slide" Target="slide27.xml"/><Relationship Id="rId3" Type="http://schemas.openxmlformats.org/officeDocument/2006/relationships/slide" Target="slide6.xml"/><Relationship Id="rId21" Type="http://schemas.openxmlformats.org/officeDocument/2006/relationships/slide" Target="slide1.xml"/><Relationship Id="rId7" Type="http://schemas.openxmlformats.org/officeDocument/2006/relationships/slide" Target="slide48.xml"/><Relationship Id="rId12" Type="http://schemas.openxmlformats.org/officeDocument/2006/relationships/slide" Target="slide19.xml"/><Relationship Id="rId17" Type="http://schemas.openxmlformats.org/officeDocument/2006/relationships/slide" Target="slide25.xml"/><Relationship Id="rId25" Type="http://schemas.openxmlformats.org/officeDocument/2006/relationships/slide" Target="slide31.xml"/><Relationship Id="rId2" Type="http://schemas.openxmlformats.org/officeDocument/2006/relationships/notesSlide" Target="../notesSlides/notesSlide4.xml"/><Relationship Id="rId16" Type="http://schemas.openxmlformats.org/officeDocument/2006/relationships/slide" Target="slide23.xml"/><Relationship Id="rId20" Type="http://schemas.openxmlformats.org/officeDocument/2006/relationships/slide" Target="slide53.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4.xml"/><Relationship Id="rId24" Type="http://schemas.openxmlformats.org/officeDocument/2006/relationships/slide" Target="slide38.xml"/><Relationship Id="rId5" Type="http://schemas.openxmlformats.org/officeDocument/2006/relationships/slide" Target="slide10.xml"/><Relationship Id="rId15" Type="http://schemas.openxmlformats.org/officeDocument/2006/relationships/slide" Target="slide21.xml"/><Relationship Id="rId23" Type="http://schemas.openxmlformats.org/officeDocument/2006/relationships/slide" Target="slide40.xml"/><Relationship Id="rId10" Type="http://schemas.openxmlformats.org/officeDocument/2006/relationships/slide" Target="slide59.xml"/><Relationship Id="rId19"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45.xml"/><Relationship Id="rId14" Type="http://schemas.openxmlformats.org/officeDocument/2006/relationships/slide" Target="slide35.xml"/><Relationship Id="rId22" Type="http://schemas.openxmlformats.org/officeDocument/2006/relationships/slide" Target="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ugsi2usr.nptu.edu.tw/files/11-1172-10723-1.php?Lang=zh-tw" TargetMode="External"/><Relationship Id="rId2" Type="http://schemas.openxmlformats.org/officeDocument/2006/relationships/hyperlink" Target="16.&#29986;&#23416;&#21512;&#20316;-&#26989;&#30028;&#23560;&#23478;&#21332;&#21516;&#25945;&#23416;/1-&#24501;&#20214;&#36774;&#27861;&#33287;&#38468;&#20214;/&#38468;&#20214;1-&#22283;&#31435;&#23631;&#26481;&#22823;&#23416;&#26989;&#30028;&#23560;&#23478;&#21332;&#21516;&#25945;&#23416;&#23526;&#26045;&#35201;&#40670;108.06.13.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hyperlink" Target="http://www.ugsi2usr.nptu.edu.tw/files/11-1172-10724-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29.xml"/><Relationship Id="rId18" Type="http://schemas.openxmlformats.org/officeDocument/2006/relationships/slide" Target="slide27.xml"/><Relationship Id="rId3" Type="http://schemas.openxmlformats.org/officeDocument/2006/relationships/slide" Target="slide6.xml"/><Relationship Id="rId21" Type="http://schemas.openxmlformats.org/officeDocument/2006/relationships/slide" Target="slide1.xml"/><Relationship Id="rId7" Type="http://schemas.openxmlformats.org/officeDocument/2006/relationships/slide" Target="slide48.xml"/><Relationship Id="rId12" Type="http://schemas.openxmlformats.org/officeDocument/2006/relationships/slide" Target="slide19.xml"/><Relationship Id="rId17" Type="http://schemas.openxmlformats.org/officeDocument/2006/relationships/slide" Target="slide25.xml"/><Relationship Id="rId25" Type="http://schemas.openxmlformats.org/officeDocument/2006/relationships/slide" Target="slide31.xml"/><Relationship Id="rId2" Type="http://schemas.openxmlformats.org/officeDocument/2006/relationships/notesSlide" Target="../notesSlides/notesSlide5.xml"/><Relationship Id="rId16" Type="http://schemas.openxmlformats.org/officeDocument/2006/relationships/slide" Target="slide23.xml"/><Relationship Id="rId20" Type="http://schemas.openxmlformats.org/officeDocument/2006/relationships/slide" Target="slide53.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4.xml"/><Relationship Id="rId24" Type="http://schemas.openxmlformats.org/officeDocument/2006/relationships/slide" Target="slide38.xml"/><Relationship Id="rId5" Type="http://schemas.openxmlformats.org/officeDocument/2006/relationships/slide" Target="slide10.xml"/><Relationship Id="rId15" Type="http://schemas.openxmlformats.org/officeDocument/2006/relationships/slide" Target="slide21.xml"/><Relationship Id="rId23" Type="http://schemas.openxmlformats.org/officeDocument/2006/relationships/slide" Target="slide40.xml"/><Relationship Id="rId10" Type="http://schemas.openxmlformats.org/officeDocument/2006/relationships/slide" Target="slide59.xml"/><Relationship Id="rId19"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45.xml"/><Relationship Id="rId14" Type="http://schemas.openxmlformats.org/officeDocument/2006/relationships/slide" Target="slide35.xml"/><Relationship Id="rId22" Type="http://schemas.openxmlformats.org/officeDocument/2006/relationships/slide" Target="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hyperlink" Target="http://www.ugsi2usr.nptu.edu.tw/files/11-1172-10738-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hyperlink" Target="https://tpr.moe.edu.tw/newsDetail/4b1141f270482487017051b641c4007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hyperlink" Target="http://www.ugsi2usr.nptu.edu.tw/files/11-1172-10741-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29.xml"/><Relationship Id="rId18" Type="http://schemas.openxmlformats.org/officeDocument/2006/relationships/slide" Target="slide27.xml"/><Relationship Id="rId3" Type="http://schemas.openxmlformats.org/officeDocument/2006/relationships/slide" Target="slide6.xml"/><Relationship Id="rId21" Type="http://schemas.openxmlformats.org/officeDocument/2006/relationships/slide" Target="slide1.xml"/><Relationship Id="rId7" Type="http://schemas.openxmlformats.org/officeDocument/2006/relationships/slide" Target="slide48.xml"/><Relationship Id="rId12" Type="http://schemas.openxmlformats.org/officeDocument/2006/relationships/slide" Target="slide19.xml"/><Relationship Id="rId17" Type="http://schemas.openxmlformats.org/officeDocument/2006/relationships/slide" Target="slide25.xml"/><Relationship Id="rId25" Type="http://schemas.openxmlformats.org/officeDocument/2006/relationships/slide" Target="slide31.xml"/><Relationship Id="rId2" Type="http://schemas.openxmlformats.org/officeDocument/2006/relationships/notesSlide" Target="../notesSlides/notesSlide6.xml"/><Relationship Id="rId16" Type="http://schemas.openxmlformats.org/officeDocument/2006/relationships/slide" Target="slide23.xml"/><Relationship Id="rId20" Type="http://schemas.openxmlformats.org/officeDocument/2006/relationships/slide" Target="slide53.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4.xml"/><Relationship Id="rId24" Type="http://schemas.openxmlformats.org/officeDocument/2006/relationships/slide" Target="slide38.xml"/><Relationship Id="rId5" Type="http://schemas.openxmlformats.org/officeDocument/2006/relationships/slide" Target="slide10.xml"/><Relationship Id="rId15" Type="http://schemas.openxmlformats.org/officeDocument/2006/relationships/slide" Target="slide21.xml"/><Relationship Id="rId23" Type="http://schemas.openxmlformats.org/officeDocument/2006/relationships/slide" Target="slide40.xml"/><Relationship Id="rId10" Type="http://schemas.openxmlformats.org/officeDocument/2006/relationships/slide" Target="slide59.xml"/><Relationship Id="rId19"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45.xml"/><Relationship Id="rId14" Type="http://schemas.openxmlformats.org/officeDocument/2006/relationships/slide" Target="slide35.xml"/><Relationship Id="rId22" Type="http://schemas.openxmlformats.org/officeDocument/2006/relationships/slide" Target="slide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ugsi2usr.nptu.edu.tw/files/11-1172-10716-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hyperlink" Target="http://www.ugsi2usr.nptu.edu.tw/files/11-1172-10735-1.php?Lang=zh-tw"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29.xml"/><Relationship Id="rId18" Type="http://schemas.openxmlformats.org/officeDocument/2006/relationships/slide" Target="slide27.xml"/><Relationship Id="rId3" Type="http://schemas.openxmlformats.org/officeDocument/2006/relationships/slide" Target="slide6.xml"/><Relationship Id="rId21" Type="http://schemas.openxmlformats.org/officeDocument/2006/relationships/slide" Target="slide1.xml"/><Relationship Id="rId7" Type="http://schemas.openxmlformats.org/officeDocument/2006/relationships/slide" Target="slide48.xml"/><Relationship Id="rId12" Type="http://schemas.openxmlformats.org/officeDocument/2006/relationships/slide" Target="slide19.xml"/><Relationship Id="rId17" Type="http://schemas.openxmlformats.org/officeDocument/2006/relationships/slide" Target="slide25.xml"/><Relationship Id="rId25" Type="http://schemas.openxmlformats.org/officeDocument/2006/relationships/slide" Target="slide31.xml"/><Relationship Id="rId2" Type="http://schemas.openxmlformats.org/officeDocument/2006/relationships/notesSlide" Target="../notesSlides/notesSlide7.xml"/><Relationship Id="rId16" Type="http://schemas.openxmlformats.org/officeDocument/2006/relationships/slide" Target="slide23.xml"/><Relationship Id="rId20" Type="http://schemas.openxmlformats.org/officeDocument/2006/relationships/slide" Target="slide53.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4.xml"/><Relationship Id="rId24" Type="http://schemas.openxmlformats.org/officeDocument/2006/relationships/slide" Target="slide38.xml"/><Relationship Id="rId5" Type="http://schemas.openxmlformats.org/officeDocument/2006/relationships/slide" Target="slide10.xml"/><Relationship Id="rId15" Type="http://schemas.openxmlformats.org/officeDocument/2006/relationships/slide" Target="slide21.xml"/><Relationship Id="rId23" Type="http://schemas.openxmlformats.org/officeDocument/2006/relationships/slide" Target="slide40.xml"/><Relationship Id="rId10" Type="http://schemas.openxmlformats.org/officeDocument/2006/relationships/slide" Target="slide59.xml"/><Relationship Id="rId19"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45.xml"/><Relationship Id="rId14" Type="http://schemas.openxmlformats.org/officeDocument/2006/relationships/slide" Target="slide35.xml"/><Relationship Id="rId22" Type="http://schemas.openxmlformats.org/officeDocument/2006/relationships/slide" Target="slide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hyperlink" Target="http://www.tld.nptu.edu.tw/files/11-1074-6245.php?Lang=zh-tw"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tld.nptu.edu.tw/ezfiles/74/1074/img/1892/106734772.pdf"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tld.nptu.edu.tw/ezfiles/74/1074/img/1892/485585800.pdf" TargetMode="External"/><Relationship Id="rId3" Type="http://schemas.openxmlformats.org/officeDocument/2006/relationships/image" Target="../media/image12.jpe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tld.nptu.edu.tw/files/11-1074-6245.php?Lang=zh-tw" TargetMode="External"/><Relationship Id="rId10" Type="http://schemas.openxmlformats.org/officeDocument/2006/relationships/hyperlink" Target="http://www.tld.nptu.edu.tw/ezfiles/74/1074/img/1892/112690811.pdf" TargetMode="External"/><Relationship Id="rId4" Type="http://schemas.openxmlformats.org/officeDocument/2006/relationships/image" Target="../media/image13.jpeg"/><Relationship Id="rId9" Type="http://schemas.openxmlformats.org/officeDocument/2006/relationships/hyperlink" Target="http://www.tld.nptu.edu.tw/ezfiles/74/1074/img/1892/113048959.pdf"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ugsi2usr.nptu.edu.tw/files/11-1172-10717-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ugsi2usr.nptu.edu.tw/files/11-1172-10719-1.php?Lang=zh-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36" y="1628800"/>
            <a:ext cx="8276456" cy="2016224"/>
          </a:xfrm>
        </p:spPr>
        <p:txBody>
          <a:bodyPr>
            <a:noAutofit/>
          </a:bodyPr>
          <a:lstStyle/>
          <a:p>
            <a:r>
              <a:rPr lang="zh-TW" altLang="en-US" sz="5400" b="1" dirty="0">
                <a:latin typeface="標楷體" panose="03000509000000000000" pitchFamily="65" charset="-120"/>
                <a:ea typeface="標楷體" panose="03000509000000000000" pitchFamily="65" charset="-120"/>
              </a:rPr>
              <a:t>「</a:t>
            </a:r>
            <a:r>
              <a:rPr lang="en-US" altLang="zh-TW" sz="5400" b="1" dirty="0">
                <a:latin typeface="Calibri" panose="020F0502020204030204" pitchFamily="34" charset="0"/>
                <a:ea typeface="標楷體" panose="03000509000000000000" pitchFamily="65" charset="-120"/>
                <a:cs typeface="Times New Roman" panose="02020603050405020304" pitchFamily="18" charset="0"/>
              </a:rPr>
              <a:t>SPIRIT</a:t>
            </a:r>
            <a:r>
              <a:rPr lang="zh-TW" altLang="en-US" sz="5400" b="1" dirty="0">
                <a:latin typeface="Times New Roman" panose="02020603050405020304" pitchFamily="18" charset="0"/>
                <a:ea typeface="標楷體" panose="03000509000000000000" pitchFamily="65" charset="-120"/>
                <a:cs typeface="Times New Roman" panose="02020603050405020304" pitchFamily="18" charset="0"/>
              </a:rPr>
              <a:t>課程研創</a:t>
            </a:r>
            <a:r>
              <a:rPr lang="zh-TW" altLang="en-US" sz="5400" b="1" dirty="0">
                <a:latin typeface="標楷體" panose="03000509000000000000" pitchFamily="65" charset="-120"/>
                <a:ea typeface="標楷體" panose="03000509000000000000" pitchFamily="65" charset="-120"/>
              </a:rPr>
              <a:t>」計畫</a:t>
            </a:r>
            <a:r>
              <a:rPr lang="en-US" altLang="zh-TW" sz="5400" b="1" dirty="0">
                <a:latin typeface="標楷體" panose="03000509000000000000" pitchFamily="65" charset="-120"/>
                <a:ea typeface="標楷體" panose="03000509000000000000" pitchFamily="65" charset="-120"/>
              </a:rPr>
              <a:t/>
            </a:r>
            <a:br>
              <a:rPr lang="en-US" altLang="zh-TW" sz="5400" b="1" dirty="0">
                <a:latin typeface="標楷體" panose="03000509000000000000" pitchFamily="65" charset="-120"/>
                <a:ea typeface="標楷體" panose="03000509000000000000" pitchFamily="65" charset="-120"/>
              </a:rPr>
            </a:br>
            <a:r>
              <a:rPr lang="zh-TW" altLang="en-US" sz="5400" b="1" dirty="0" smtClean="0">
                <a:latin typeface="標楷體" panose="03000509000000000000" pitchFamily="65" charset="-120"/>
                <a:ea typeface="標楷體" panose="03000509000000000000" pitchFamily="65" charset="-120"/>
              </a:rPr>
              <a:t>第二階</a:t>
            </a:r>
            <a:r>
              <a:rPr lang="zh-TW" altLang="en-US" sz="5400" b="1" dirty="0">
                <a:latin typeface="標楷體" panose="03000509000000000000" pitchFamily="65" charset="-120"/>
                <a:ea typeface="標楷體" panose="03000509000000000000" pitchFamily="65" charset="-120"/>
              </a:rPr>
              <a:t>段</a:t>
            </a:r>
            <a:r>
              <a:rPr lang="zh-TW" altLang="en-US" sz="5400" b="1" dirty="0" smtClean="0">
                <a:latin typeface="標楷體" panose="03000509000000000000" pitchFamily="65" charset="-120"/>
                <a:ea typeface="標楷體" panose="03000509000000000000" pitchFamily="65" charset="-120"/>
              </a:rPr>
              <a:t>徵件說明</a:t>
            </a:r>
            <a:r>
              <a:rPr lang="zh-TW" altLang="en-US" sz="5400" b="1" dirty="0">
                <a:latin typeface="標楷體" panose="03000509000000000000" pitchFamily="65" charset="-120"/>
                <a:ea typeface="標楷體" panose="03000509000000000000" pitchFamily="65" charset="-120"/>
              </a:rPr>
              <a:t>會</a:t>
            </a:r>
            <a:endParaRPr lang="zh-TW" altLang="en-US" sz="5400" dirty="0">
              <a:latin typeface="標楷體" panose="03000509000000000000" pitchFamily="65" charset="-120"/>
              <a:ea typeface="標楷體" panose="03000509000000000000" pitchFamily="65" charset="-120"/>
            </a:endParaRPr>
          </a:p>
        </p:txBody>
      </p:sp>
      <p:sp>
        <p:nvSpPr>
          <p:cNvPr id="4" name="標題 1"/>
          <p:cNvSpPr txBox="1">
            <a:spLocks/>
          </p:cNvSpPr>
          <p:nvPr/>
        </p:nvSpPr>
        <p:spPr>
          <a:xfrm>
            <a:off x="701571" y="764704"/>
            <a:ext cx="5292588"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000" b="1" dirty="0">
                <a:latin typeface="標楷體" panose="03000509000000000000" pitchFamily="65" charset="-120"/>
                <a:ea typeface="標楷體" panose="03000509000000000000" pitchFamily="65" charset="-120"/>
              </a:rPr>
              <a:t>高教深耕計畫子計畫一</a:t>
            </a:r>
            <a:endParaRPr lang="zh-TW" altLang="en-US" sz="4800" dirty="0">
              <a:latin typeface="標楷體" panose="03000509000000000000" pitchFamily="65" charset="-120"/>
              <a:ea typeface="標楷體" panose="03000509000000000000" pitchFamily="65" charset="-120"/>
            </a:endParaRPr>
          </a:p>
        </p:txBody>
      </p:sp>
      <p:sp>
        <p:nvSpPr>
          <p:cNvPr id="6" name="文字方塊 5"/>
          <p:cNvSpPr txBox="1"/>
          <p:nvPr/>
        </p:nvSpPr>
        <p:spPr>
          <a:xfrm>
            <a:off x="3635896" y="5301208"/>
            <a:ext cx="5904656" cy="1723549"/>
          </a:xfrm>
          <a:prstGeom prst="rect">
            <a:avLst/>
          </a:prstGeom>
          <a:noFill/>
        </p:spPr>
        <p:txBody>
          <a:bodyPr wrap="square" rtlCol="0">
            <a:spAutoFit/>
          </a:bodyPr>
          <a:lstStyle/>
          <a:p>
            <a:pPr>
              <a:spcBef>
                <a:spcPts val="576"/>
              </a:spcBef>
            </a:pP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主講人：歐陽彥晶 副教務長暨中心主任</a:t>
            </a:r>
          </a:p>
          <a:p>
            <a:pPr>
              <a:spcBef>
                <a:spcPts val="576"/>
              </a:spcBef>
            </a:pP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單　位：教學資源中心</a:t>
            </a:r>
          </a:p>
          <a:p>
            <a:pPr>
              <a:spcBef>
                <a:spcPts val="576"/>
              </a:spcBef>
            </a:pP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日　期：</a:t>
            </a:r>
            <a:r>
              <a:rPr lang="en-US" altLang="zh-TW"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04</a:t>
            </a: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日</a:t>
            </a:r>
          </a:p>
          <a:p>
            <a:endParaRPr lang="zh-TW" altLang="en-US" sz="2400" dirty="0"/>
          </a:p>
        </p:txBody>
      </p:sp>
    </p:spTree>
    <p:extLst>
      <p:ext uri="{BB962C8B-B14F-4D97-AF65-F5344CB8AC3E}">
        <p14:creationId xmlns:p14="http://schemas.microsoft.com/office/powerpoint/2010/main" val="7901555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44370132"/>
              </p:ext>
            </p:extLst>
          </p:nvPr>
        </p:nvGraphicFramePr>
        <p:xfrm>
          <a:off x="467544" y="1124744"/>
          <a:ext cx="8229600" cy="386080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師生專業外語社群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94488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本社群鼓勵具有教學熱忱之教師，以建構優質脈絡化外語及文化學習為基礎，增進學生語言溝通能力和專業知識技能，培育學生成為兼具理性思維及良好外語溝通能力之國際專業人才。</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6604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講座鐘點費、交通費、教學材料費、印刷費、</a:t>
                      </a:r>
                      <a:r>
                        <a:rPr lang="zh-TW" altLang="zh-TW" dirty="0" smtClean="0">
                          <a:latin typeface="標楷體" panose="03000509000000000000" pitchFamily="65" charset="-120"/>
                          <a:ea typeface="標楷體" panose="03000509000000000000" pitchFamily="65" charset="-120"/>
                        </a:rPr>
                        <a:t>膳</a:t>
                      </a:r>
                      <a:r>
                        <a:rPr lang="zh-TW" altLang="en-US" dirty="0" smtClean="0">
                          <a:latin typeface="標楷體" panose="03000509000000000000" pitchFamily="65" charset="-120"/>
                          <a:ea typeface="標楷體" panose="03000509000000000000" pitchFamily="65" charset="-120"/>
                        </a:rPr>
                        <a:t>宿</a:t>
                      </a:r>
                      <a:r>
                        <a:rPr lang="zh-TW" altLang="zh-TW" dirty="0" smtClean="0">
                          <a:latin typeface="標楷體" panose="03000509000000000000" pitchFamily="65" charset="-120"/>
                          <a:ea typeface="標楷體" panose="03000509000000000000" pitchFamily="65" charset="-120"/>
                        </a:rPr>
                        <a:t>費</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latin typeface="標楷體" panose="03000509000000000000" pitchFamily="65" charset="-120"/>
                          <a:ea typeface="標楷體" panose="03000509000000000000" pitchFamily="65" charset="-120"/>
                        </a:rPr>
                        <a:t>國內旅費、短程車資、運費</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保險費</a:t>
                      </a:r>
                      <a:r>
                        <a:rPr lang="zh-TW" altLang="en-US" dirty="0" smtClean="0">
                          <a:latin typeface="標楷體" panose="03000509000000000000" pitchFamily="65" charset="-120"/>
                          <a:ea typeface="標楷體" panose="03000509000000000000" pitchFamily="65" charset="-120"/>
                        </a:rPr>
                        <a:t>、雜支</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、工讀費</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812045229"/>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76968663"/>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師生專業外語社群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10</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1521765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99513652"/>
              </p:ext>
            </p:extLst>
          </p:nvPr>
        </p:nvGraphicFramePr>
        <p:xfrm>
          <a:off x="467544" y="1124744"/>
          <a:ext cx="8229600" cy="514604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師生專業外語社群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320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社群召集人</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本校專任</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案</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教師</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社群成員</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具本校在學身分之學生</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名</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以上</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社群</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執行：</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800089" lvl="1" indent="-342900">
                        <a:spcBef>
                          <a:spcPts val="600"/>
                        </a:spcBef>
                        <a:buFont typeface="Arial" panose="020B0604020202020204" pitchFamily="34" charset="0"/>
                        <a:buChar cha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須為教師當學期課程的延伸或具相關聯性質</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800089" lvl="1" indent="-342900">
                        <a:spcBef>
                          <a:spcPts val="600"/>
                        </a:spcBef>
                        <a:buFont typeface="Arial" panose="020B0604020202020204" pitchFamily="34" charset="0"/>
                        <a:buChar cha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須於計畫期程內至少完成</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場</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活動或討論會議</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800089" lvl="1" indent="-342900">
                        <a:spcBef>
                          <a:spcPts val="600"/>
                        </a:spcBef>
                        <a:buFont typeface="Arial" panose="020B0604020202020204" pitchFamily="34" charset="0"/>
                        <a:buChar cha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以外語及異地文化深度學習為基礎，建立單一或系列專業主題如法、商、理、工、生、化等不同領域科目</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800089" lvl="1" indent="-342900">
                        <a:spcBef>
                          <a:spcPts val="600"/>
                        </a:spcBef>
                        <a:buFont typeface="Arial" panose="020B0604020202020204" pitchFamily="34" charset="0"/>
                        <a:buChar cha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可另邀請校內</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校外教師或業界專家進行協助輔導，社群召集人亦須全程參與</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800089" lvl="1" indent="-342900">
                        <a:spcBef>
                          <a:spcPts val="600"/>
                        </a:spcBef>
                        <a:buFont typeface="Arial" panose="020B0604020202020204" pitchFamily="34" charset="0"/>
                        <a:buChar cha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社群執行</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不得占用原正式課程時間</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，亦不可將原正式課程活動作為社群活動成果。</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林桂禎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11607)</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2"/>
                        </a:rPr>
                        <a:t>http://www.ugsi2usr.nptu.edu.tw/files/11-1172-10720-1.php?Lang=zh-tw</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師生專業外語社群</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11</a:t>
            </a:fld>
            <a:endParaRPr lang="zh-TW" altLang="en-US"/>
          </a:p>
        </p:txBody>
      </p:sp>
      <p:pic>
        <p:nvPicPr>
          <p:cNvPr id="6" name="圖片 5">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35745001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129008058"/>
              </p:ext>
            </p:extLst>
          </p:nvPr>
        </p:nvGraphicFramePr>
        <p:xfrm>
          <a:off x="467544" y="1124747"/>
          <a:ext cx="8424936" cy="3823813"/>
        </p:xfrm>
        <a:graphic>
          <a:graphicData uri="http://schemas.openxmlformats.org/drawingml/2006/table">
            <a:tbl>
              <a:tblPr firstRow="1" bandRow="1">
                <a:tableStyleId>{5C22544A-7EE6-4342-B048-85BDC9FD1C3A}</a:tableStyleId>
              </a:tblPr>
              <a:tblGrid>
                <a:gridCol w="1263781">
                  <a:extLst>
                    <a:ext uri="{9D8B030D-6E8A-4147-A177-3AD203B41FA5}">
                      <a16:colId xmlns:a16="http://schemas.microsoft.com/office/drawing/2014/main" xmlns="" val="1783243338"/>
                    </a:ext>
                  </a:extLst>
                </a:gridCol>
                <a:gridCol w="7161155">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教師專業社群</a:t>
                      </a:r>
                      <a:r>
                        <a:rPr lang="en-US" altLang="zh-TW" sz="1800" b="1"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亦稱教師教學研究社群</a:t>
                      </a:r>
                      <a:r>
                        <a:rPr lang="en-US" altLang="zh-TW" sz="1800" b="1"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192373">
                <a:tc>
                  <a:txBody>
                    <a:bodyPr/>
                    <a:lstStyle/>
                    <a:p>
                      <a:pPr>
                        <a:lnSpc>
                          <a:spcPts val="2500"/>
                        </a:lnSpc>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500"/>
                        </a:lnSpc>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為使各領域教師，以追求教學專業提升作為目標，互相交流彼此的教學理念與實踐，並聚焦於提升學生學習成效，希冀能有效地解決教學實務問題，鼓勵教師組成</a:t>
                      </a:r>
                      <a:r>
                        <a:rPr lang="zh-TW" altLang="en-US" sz="1800" b="1"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教學研究社群</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印刷費、雜支、講座鐘點費、國內差旅費、膳宿費、工讀費</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日止，隨到隨審</a:t>
                      </a:r>
                    </a:p>
                  </a:txBody>
                  <a:tcPr/>
                </a:tc>
                <a:extLst>
                  <a:ext uri="{0D108BD9-81ED-4DB2-BD59-A6C34878D82A}">
                    <a16:rowId xmlns:a16="http://schemas.microsoft.com/office/drawing/2014/main" xmlns="" val="3657134657"/>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588902717"/>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教師專業社群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12</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5475783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94316280"/>
              </p:ext>
            </p:extLst>
          </p:nvPr>
        </p:nvGraphicFramePr>
        <p:xfrm>
          <a:off x="467544" y="1124744"/>
          <a:ext cx="8424936" cy="5000312"/>
        </p:xfrm>
        <a:graphic>
          <a:graphicData uri="http://schemas.openxmlformats.org/drawingml/2006/table">
            <a:tbl>
              <a:tblPr firstRow="1" bandRow="1">
                <a:tableStyleId>{5C22544A-7EE6-4342-B048-85BDC9FD1C3A}</a:tableStyleId>
              </a:tblPr>
              <a:tblGrid>
                <a:gridCol w="1263781">
                  <a:extLst>
                    <a:ext uri="{9D8B030D-6E8A-4147-A177-3AD203B41FA5}">
                      <a16:colId xmlns:a16="http://schemas.microsoft.com/office/drawing/2014/main" xmlns="" val="1783243338"/>
                    </a:ext>
                  </a:extLst>
                </a:gridCol>
                <a:gridCol w="7161155">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教師專業社群</a:t>
                      </a:r>
                      <a:r>
                        <a:rPr lang="en-US" altLang="zh-TW" sz="1800" b="1"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亦稱教師教學研究社群</a:t>
                      </a:r>
                      <a:r>
                        <a:rPr lang="en-US" altLang="zh-TW" sz="1800" b="1"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3496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社群類型</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742950" lvl="1" indent="-285750">
                        <a:buFont typeface="Arial" panose="020B0604020202020204" pitchFamily="34" charset="0"/>
                        <a:buChar char="•"/>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創新教學研究</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跨領域專業研究</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在地鏈結與社會參與研究</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教學發展與實踐研究</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社群主持人：由本校專任教師擔任。</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社群成員：本校專任</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案</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、兼任教師或校外教師</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至少</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含社群召集人</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計畫期程內需辦理</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3~5</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場</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以上之活動聚會與討論。</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可</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邀請業</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界專家</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協助輔導</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，申辦流程請依</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國立屏東大學業界專家協同教學實施要點</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辦理。</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759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承辦人員</a:t>
                      </a:r>
                      <a:endPar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楊雅淇 </a:t>
                      </a:r>
                      <a:r>
                        <a:rPr kumimoji="0" lang="en-US" altLang="zh-TW"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分機</a:t>
                      </a:r>
                      <a:r>
                        <a:rPr kumimoji="0" lang="en-US" altLang="zh-TW"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11601</a:t>
                      </a:r>
                      <a:r>
                        <a:rPr kumimoji="0" lang="en-US" altLang="zh-TW"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latin typeface="Calibri" panose="020F0502020204030204" pitchFamily="34" charset="0"/>
                          <a:ea typeface="標楷體" panose="03000509000000000000" pitchFamily="65" charset="-120"/>
                          <a:cs typeface="Times New Roman" panose="02020603050405020304" pitchFamily="18" charset="0"/>
                          <a:hlinkClick r:id="rId2"/>
                        </a:rPr>
                        <a:t>http://www.ugsi2usr.nptu.edu.tw/files/11-1172-10722-1.php?Lang=zh-tw</a:t>
                      </a:r>
                      <a:endParaRPr lang="zh-TW" altLang="en-US" sz="1600" dirty="0">
                        <a:latin typeface="Calibri" panose="020F0502020204030204" pitchFamily="34"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教師專業社群</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13</a:t>
            </a:fld>
            <a:endParaRPr lang="zh-TW" altLang="en-US"/>
          </a:p>
        </p:txBody>
      </p:sp>
      <p:pic>
        <p:nvPicPr>
          <p:cNvPr id="10" name="圖片 9">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31632015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767902764"/>
              </p:ext>
            </p:extLst>
          </p:nvPr>
        </p:nvGraphicFramePr>
        <p:xfrm>
          <a:off x="467544" y="1124748"/>
          <a:ext cx="8424936" cy="4546717"/>
        </p:xfrm>
        <a:graphic>
          <a:graphicData uri="http://schemas.openxmlformats.org/drawingml/2006/table">
            <a:tbl>
              <a:tblPr firstRow="1" bandRow="1">
                <a:tableStyleId>{5C22544A-7EE6-4342-B048-85BDC9FD1C3A}</a:tableStyleId>
              </a:tblPr>
              <a:tblGrid>
                <a:gridCol w="1263781">
                  <a:extLst>
                    <a:ext uri="{9D8B030D-6E8A-4147-A177-3AD203B41FA5}">
                      <a16:colId xmlns:a16="http://schemas.microsoft.com/office/drawing/2014/main" xmlns="" val="1783243338"/>
                    </a:ext>
                  </a:extLst>
                </a:gridCol>
                <a:gridCol w="7161155">
                  <a:extLst>
                    <a:ext uri="{9D8B030D-6E8A-4147-A177-3AD203B41FA5}">
                      <a16:colId xmlns:a16="http://schemas.microsoft.com/office/drawing/2014/main" xmlns="" val="889044132"/>
                    </a:ext>
                  </a:extLst>
                </a:gridCol>
              </a:tblGrid>
              <a:tr h="365799">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65799">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學生自主學習社群</a:t>
                      </a:r>
                      <a:endParaRPr lang="zh-TW" altLang="en-US" sz="1800" b="1"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286087">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500"/>
                        </a:lnSpc>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為培育學生自主學習風氣，提升自我學習成效，鼓勵學生透過同儕知識交流與合作學習方式組織學習社群，發展多元學習議題或主題，開拓不同專業領域潛能與培養團隊合作能力，強化或補足專業知識，營造校園自主學習氛圍。</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65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b="1" i="0"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學生</a:t>
                      </a:r>
                      <a:endParaRPr lang="zh-TW" altLang="en-US" sz="1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1286087">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zh-TW" altLang="en-US"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依社群類別補助</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marR="0" indent="-2857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zh-TW" altLang="en-US"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社會實踐社群</a:t>
                      </a:r>
                      <a:r>
                        <a:rPr lang="en-US" altLang="zh-TW"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15,000</a:t>
                      </a:r>
                      <a:r>
                        <a:rPr lang="zh-TW" altLang="en-US"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marR="0" indent="-2857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zh-TW" altLang="en-US"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學術探討社群</a:t>
                      </a:r>
                      <a:r>
                        <a:rPr lang="en-US" altLang="zh-TW"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10,000</a:t>
                      </a:r>
                      <a:r>
                        <a:rPr lang="zh-TW" altLang="en-US"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5750" marR="0" indent="-2857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zh-TW" altLang="en-US"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創新實作社群</a:t>
                      </a:r>
                      <a:r>
                        <a:rPr lang="en-US" altLang="zh-TW"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20,000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元</a:t>
                      </a:r>
                    </a:p>
                  </a:txBody>
                  <a:tcPr/>
                </a:tc>
                <a:extLst>
                  <a:ext uri="{0D108BD9-81ED-4DB2-BD59-A6C34878D82A}">
                    <a16:rowId xmlns:a16="http://schemas.microsoft.com/office/drawing/2014/main" xmlns="" val="150003542"/>
                  </a:ext>
                </a:extLst>
              </a:tr>
              <a:tr h="720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500"/>
                        </a:lnSpc>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講座鐘點費、交通費、教學材料費、印刷費、國內差旅費、膳食費、保險費、報名費</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學生自主學習社群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14</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0941839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80108872"/>
              </p:ext>
            </p:extLst>
          </p:nvPr>
        </p:nvGraphicFramePr>
        <p:xfrm>
          <a:off x="467544" y="1124744"/>
          <a:ext cx="8424936" cy="4847416"/>
        </p:xfrm>
        <a:graphic>
          <a:graphicData uri="http://schemas.openxmlformats.org/drawingml/2006/table">
            <a:tbl>
              <a:tblPr firstRow="1" bandRow="1">
                <a:tableStyleId>{5C22544A-7EE6-4342-B048-85BDC9FD1C3A}</a:tableStyleId>
              </a:tblPr>
              <a:tblGrid>
                <a:gridCol w="1263781">
                  <a:extLst>
                    <a:ext uri="{9D8B030D-6E8A-4147-A177-3AD203B41FA5}">
                      <a16:colId xmlns:a16="http://schemas.microsoft.com/office/drawing/2014/main" xmlns="" val="1783243338"/>
                    </a:ext>
                  </a:extLst>
                </a:gridCol>
                <a:gridCol w="7161155">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60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學生自主學習社群</a:t>
                      </a:r>
                      <a:endParaRPr lang="zh-TW" altLang="en-US" sz="1800" b="1"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26426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社群成員：具本校在學身分之學生</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名</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以上</a:t>
                      </a: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共同組成</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每組推派</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名成員為社群組長，做為社群主要聯絡窗口。</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每組社群須自行徵求</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名本校專任</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案</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教師擔任社群指導教師。</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針對社群主題及增能目標需求，可另邀請校內</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校外教師或業界專家進行協助輔導，申請流程須依本校</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業界專家協同教學實施要點</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辦理。</a:t>
                      </a:r>
                    </a:p>
                    <a:p>
                      <a:pPr marL="342900" indent="-342900">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社群執行</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不得占用修課時段</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，亦</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不可將原課程活動、社團活動作為社群申請內容</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a:tc>
                <a:extLst>
                  <a:ext uri="{0D108BD9-81ED-4DB2-BD59-A6C34878D82A}">
                    <a16:rowId xmlns:a16="http://schemas.microsoft.com/office/drawing/2014/main" xmlns="" val="2185488193"/>
                  </a:ext>
                </a:extLst>
              </a:tr>
              <a:tr h="360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258490259"/>
                  </a:ext>
                </a:extLst>
              </a:tr>
              <a:tr h="360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13978766"/>
                  </a:ext>
                </a:extLst>
              </a:tr>
              <a:tr h="360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林桂禎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11607)</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60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latin typeface="Calibri" panose="020F0502020204030204" pitchFamily="34" charset="0"/>
                          <a:ea typeface="標楷體" panose="03000509000000000000" pitchFamily="65" charset="-120"/>
                          <a:cs typeface="Times New Roman" panose="02020603050405020304" pitchFamily="18" charset="0"/>
                          <a:hlinkClick r:id="rId2"/>
                        </a:rPr>
                        <a:t>http://www.ugsi2usr.nptu.edu.tw/files/11-1172-10767-1.php?Lang=zh-tw</a:t>
                      </a:r>
                      <a:r>
                        <a:rPr lang="en-US" altLang="zh-TW" sz="1600" dirty="0" smtClean="0">
                          <a:latin typeface="Calibri" panose="020F0502020204030204" pitchFamily="34" charset="0"/>
                          <a:ea typeface="標楷體" panose="03000509000000000000" pitchFamily="65" charset="-120"/>
                          <a:cs typeface="Times New Roman" panose="02020603050405020304" pitchFamily="18" charset="0"/>
                        </a:rPr>
                        <a:t> </a:t>
                      </a:r>
                      <a:endParaRPr lang="zh-TW" altLang="en-US" sz="1600" dirty="0">
                        <a:latin typeface="Calibri" panose="020F0502020204030204" pitchFamily="34"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學生自主學習社群</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15</a:t>
            </a:fld>
            <a:endParaRPr lang="zh-TW" altLang="en-US"/>
          </a:p>
        </p:txBody>
      </p:sp>
      <p:pic>
        <p:nvPicPr>
          <p:cNvPr id="6" name="圖片 5">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4985150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0462" y="388580"/>
            <a:ext cx="8229600" cy="1143000"/>
          </a:xfrm>
        </p:spPr>
        <p:txBody>
          <a:bodyPr>
            <a:normAutofit/>
          </a:bodyPr>
          <a:lstStyle/>
          <a:p>
            <a:r>
              <a:rPr lang="zh-TW" altLang="en-US" sz="2800" dirty="0" smtClean="0"/>
              <a:t>方案類別</a:t>
            </a:r>
            <a:endParaRPr lang="zh-TW" altLang="en-US" sz="2800" dirty="0"/>
          </a:p>
        </p:txBody>
      </p:sp>
      <p:sp>
        <p:nvSpPr>
          <p:cNvPr id="5" name="圓角矩形 4"/>
          <p:cNvSpPr/>
          <p:nvPr/>
        </p:nvSpPr>
        <p:spPr>
          <a:xfrm>
            <a:off x="7257092" y="4185136"/>
            <a:ext cx="1491371" cy="1728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 name="手繪多邊形 7"/>
          <p:cNvSpPr/>
          <p:nvPr/>
        </p:nvSpPr>
        <p:spPr>
          <a:xfrm>
            <a:off x="323529" y="465512"/>
            <a:ext cx="2109027" cy="5555776"/>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9" name="手繪多邊形 8">
            <a:hlinkClick r:id="rId3" action="ppaction://hlinksldjump"/>
          </p:cNvPr>
          <p:cNvSpPr/>
          <p:nvPr/>
        </p:nvSpPr>
        <p:spPr>
          <a:xfrm>
            <a:off x="539555" y="2132856"/>
            <a:ext cx="1687221" cy="720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戶外教育結合課程議題社群</a:t>
            </a:r>
            <a:endParaRPr lang="en-US" altLang="zh-TW" sz="1400" dirty="0">
              <a:solidFill>
                <a:schemeClr val="bg1"/>
              </a:solidFill>
            </a:endParaRPr>
          </a:p>
        </p:txBody>
      </p:sp>
      <p:sp>
        <p:nvSpPr>
          <p:cNvPr id="10" name="手繪多邊形 9">
            <a:hlinkClick r:id="rId4" action="ppaction://hlinksldjump"/>
          </p:cNvPr>
          <p:cNvSpPr/>
          <p:nvPr/>
        </p:nvSpPr>
        <p:spPr>
          <a:xfrm>
            <a:off x="539555" y="292494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增能輔導型社群</a:t>
            </a:r>
          </a:p>
        </p:txBody>
      </p:sp>
      <p:sp>
        <p:nvSpPr>
          <p:cNvPr id="12" name="手繪多邊形 11">
            <a:hlinkClick r:id="rId5" action="ppaction://hlinksldjump"/>
          </p:cNvPr>
          <p:cNvSpPr/>
          <p:nvPr/>
        </p:nvSpPr>
        <p:spPr>
          <a:xfrm>
            <a:off x="539555" y="364502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師生專業外語社群</a:t>
            </a:r>
          </a:p>
        </p:txBody>
      </p:sp>
      <p:sp>
        <p:nvSpPr>
          <p:cNvPr id="17" name="手繪多邊形 16"/>
          <p:cNvSpPr/>
          <p:nvPr/>
        </p:nvSpPr>
        <p:spPr>
          <a:xfrm>
            <a:off x="2606416" y="466488"/>
            <a:ext cx="2109600" cy="55548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18" name="手繪多邊形 17">
            <a:hlinkClick r:id="rId6" action="ppaction://hlinksldjump"/>
          </p:cNvPr>
          <p:cNvSpPr/>
          <p:nvPr/>
        </p:nvSpPr>
        <p:spPr>
          <a:xfrm>
            <a:off x="2822443" y="1412824"/>
            <a:ext cx="1656183" cy="396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微學分課程</a:t>
            </a:r>
          </a:p>
        </p:txBody>
      </p:sp>
      <p:sp>
        <p:nvSpPr>
          <p:cNvPr id="21" name="手繪多邊形 20"/>
          <p:cNvSpPr/>
          <p:nvPr/>
        </p:nvSpPr>
        <p:spPr>
          <a:xfrm>
            <a:off x="4932040" y="4185467"/>
            <a:ext cx="2160240"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solidFill>
                <a:schemeClr val="tx1"/>
              </a:solidFill>
              <a:latin typeface="微軟正黑體" panose="020B0604030504040204" pitchFamily="34" charset="-120"/>
              <a:ea typeface="微軟正黑體" panose="020B0604030504040204" pitchFamily="34" charset="-120"/>
            </a:endParaRPr>
          </a:p>
        </p:txBody>
      </p:sp>
      <p:sp>
        <p:nvSpPr>
          <p:cNvPr id="22" name="手繪多邊形 21">
            <a:hlinkClick r:id="rId7" action="ppaction://hlinksldjump"/>
          </p:cNvPr>
          <p:cNvSpPr/>
          <p:nvPr/>
        </p:nvSpPr>
        <p:spPr>
          <a:xfrm>
            <a:off x="5184068" y="5085184"/>
            <a:ext cx="1656184" cy="64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辦理跨領域競賽</a:t>
            </a:r>
            <a:r>
              <a:rPr lang="en-US" altLang="zh-TW" sz="1400" dirty="0">
                <a:solidFill>
                  <a:schemeClr val="bg1"/>
                </a:solidFill>
              </a:rPr>
              <a:t/>
            </a:r>
            <a:br>
              <a:rPr lang="en-US" altLang="zh-TW" sz="1400" dirty="0">
                <a:solidFill>
                  <a:schemeClr val="bg1"/>
                </a:solidFill>
              </a:rPr>
            </a:br>
            <a:r>
              <a:rPr lang="zh-TW" altLang="en-US" sz="1400" dirty="0">
                <a:solidFill>
                  <a:schemeClr val="bg1"/>
                </a:solidFill>
              </a:rPr>
              <a:t>補助計畫</a:t>
            </a:r>
          </a:p>
        </p:txBody>
      </p:sp>
      <p:sp>
        <p:nvSpPr>
          <p:cNvPr id="25" name="手繪多邊形 24"/>
          <p:cNvSpPr/>
          <p:nvPr/>
        </p:nvSpPr>
        <p:spPr>
          <a:xfrm>
            <a:off x="4932040" y="2296500"/>
            <a:ext cx="3888435"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p:txBody>
      </p:sp>
      <p:sp>
        <p:nvSpPr>
          <p:cNvPr id="26" name="手繪多邊形 25">
            <a:hlinkClick r:id="rId8" action="ppaction://hlinksldjump"/>
          </p:cNvPr>
          <p:cNvSpPr/>
          <p:nvPr/>
        </p:nvSpPr>
        <p:spPr>
          <a:xfrm>
            <a:off x="5112052" y="3212976"/>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smtClean="0">
                <a:solidFill>
                  <a:schemeClr val="bg1"/>
                </a:solidFill>
              </a:rPr>
              <a:t>高中職創新教學</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指導</a:t>
            </a:r>
            <a:r>
              <a:rPr lang="zh-TW" altLang="en-US" sz="1400" dirty="0">
                <a:solidFill>
                  <a:schemeClr val="bg1"/>
                </a:solidFill>
              </a:rPr>
              <a:t>計畫</a:t>
            </a:r>
          </a:p>
        </p:txBody>
      </p:sp>
      <p:sp>
        <p:nvSpPr>
          <p:cNvPr id="27" name="手繪多邊形 26">
            <a:hlinkClick r:id="rId9" action="ppaction://hlinksldjump"/>
          </p:cNvPr>
          <p:cNvSpPr/>
          <p:nvPr/>
        </p:nvSpPr>
        <p:spPr>
          <a:xfrm>
            <a:off x="6984260" y="3213048"/>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教學實踐</a:t>
            </a:r>
            <a:r>
              <a:rPr lang="zh-TW" altLang="en-US" sz="1400" dirty="0" smtClean="0">
                <a:solidFill>
                  <a:schemeClr val="bg1"/>
                </a:solidFill>
              </a:rPr>
              <a:t>研究</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前導</a:t>
            </a:r>
            <a:r>
              <a:rPr lang="zh-TW" altLang="en-US" sz="1400" dirty="0">
                <a:solidFill>
                  <a:schemeClr val="bg1"/>
                </a:solidFill>
              </a:rPr>
              <a:t>型社群</a:t>
            </a:r>
          </a:p>
        </p:txBody>
      </p:sp>
      <p:sp>
        <p:nvSpPr>
          <p:cNvPr id="42" name="文字方塊 41">
            <a:hlinkClick r:id="rId10" action="ppaction://hlinksldjump"/>
          </p:cNvPr>
          <p:cNvSpPr txBox="1"/>
          <p:nvPr/>
        </p:nvSpPr>
        <p:spPr>
          <a:xfrm>
            <a:off x="7344456" y="5157192"/>
            <a:ext cx="1332000"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教學空間</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與設備資源</a:t>
            </a:r>
            <a:endParaRPr lang="en-US" altLang="zh-TW" sz="1400" dirty="0">
              <a:solidFill>
                <a:schemeClr val="bg1"/>
              </a:solidFill>
              <a:latin typeface="+mn-ea"/>
            </a:endParaRPr>
          </a:p>
        </p:txBody>
      </p:sp>
      <p:sp>
        <p:nvSpPr>
          <p:cNvPr id="4" name="投影片編號版面配置區 3"/>
          <p:cNvSpPr>
            <a:spLocks noGrp="1"/>
          </p:cNvSpPr>
          <p:nvPr>
            <p:ph type="sldNum" sz="quarter" idx="12"/>
          </p:nvPr>
        </p:nvSpPr>
        <p:spPr/>
        <p:txBody>
          <a:bodyPr/>
          <a:lstStyle/>
          <a:p>
            <a:fld id="{F7E4E4BE-4043-4F46-96D9-2CF57C9731FB}" type="slidenum">
              <a:rPr lang="zh-TW" altLang="en-US" smtClean="0"/>
              <a:t>16</a:t>
            </a:fld>
            <a:endParaRPr lang="zh-TW" altLang="en-US" dirty="0"/>
          </a:p>
        </p:txBody>
      </p:sp>
      <p:sp>
        <p:nvSpPr>
          <p:cNvPr id="6" name="文字方塊 5"/>
          <p:cNvSpPr txBox="1"/>
          <p:nvPr/>
        </p:nvSpPr>
        <p:spPr>
          <a:xfrm>
            <a:off x="395537" y="722910"/>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師生社群</a:t>
            </a:r>
          </a:p>
        </p:txBody>
      </p:sp>
      <p:sp>
        <p:nvSpPr>
          <p:cNvPr id="33" name="文字方塊 32"/>
          <p:cNvSpPr txBox="1"/>
          <p:nvPr/>
        </p:nvSpPr>
        <p:spPr>
          <a:xfrm>
            <a:off x="2678422" y="722910"/>
            <a:ext cx="1965011" cy="630942"/>
          </a:xfrm>
          <a:prstGeom prst="rect">
            <a:avLst/>
          </a:prstGeom>
          <a:noFill/>
        </p:spPr>
        <p:txBody>
          <a:bodyPr wrap="square" rtlCol="0">
            <a:spAutoFit/>
          </a:bodyPr>
          <a:lstStyle/>
          <a:p>
            <a:r>
              <a:rPr lang="zh-TW" altLang="en-US" sz="3500" b="1" dirty="0" smtClean="0">
                <a:latin typeface="微軟正黑體" pitchFamily="34" charset="-120"/>
                <a:ea typeface="微軟正黑體" pitchFamily="34" charset="-120"/>
              </a:rPr>
              <a:t>創新課</a:t>
            </a:r>
            <a:r>
              <a:rPr lang="zh-TW" altLang="en-US" sz="3500" b="1" dirty="0">
                <a:latin typeface="微軟正黑體" pitchFamily="34" charset="-120"/>
                <a:ea typeface="微軟正黑體" pitchFamily="34" charset="-120"/>
              </a:rPr>
              <a:t>程</a:t>
            </a:r>
          </a:p>
        </p:txBody>
      </p:sp>
      <p:sp>
        <p:nvSpPr>
          <p:cNvPr id="35" name="手繪多邊形 34">
            <a:hlinkClick r:id="rId11" action="ppaction://hlinksldjump"/>
          </p:cNvPr>
          <p:cNvSpPr/>
          <p:nvPr/>
        </p:nvSpPr>
        <p:spPr>
          <a:xfrm>
            <a:off x="539555" y="1412776"/>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en-US" altLang="zh-TW" sz="1400" dirty="0">
                <a:solidFill>
                  <a:schemeClr val="bg1"/>
                </a:solidFill>
              </a:rPr>
              <a:t>PBL</a:t>
            </a:r>
            <a:r>
              <a:rPr lang="zh-TW" altLang="en-US" sz="1400" dirty="0">
                <a:solidFill>
                  <a:schemeClr val="bg1"/>
                </a:solidFill>
              </a:rPr>
              <a:t>問題導向社群</a:t>
            </a:r>
          </a:p>
        </p:txBody>
      </p:sp>
      <p:sp>
        <p:nvSpPr>
          <p:cNvPr id="36" name="手繪多邊形 35">
            <a:hlinkClick r:id="rId12" action="ppaction://hlinksldjump"/>
          </p:cNvPr>
          <p:cNvSpPr/>
          <p:nvPr/>
        </p:nvSpPr>
        <p:spPr>
          <a:xfrm>
            <a:off x="2822439" y="1874747"/>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微型課程</a:t>
            </a:r>
          </a:p>
        </p:txBody>
      </p:sp>
      <p:sp>
        <p:nvSpPr>
          <p:cNvPr id="40" name="手繪多邊形 39">
            <a:hlinkClick r:id="rId13" action="ppaction://hlinksldjump"/>
          </p:cNvPr>
          <p:cNvSpPr/>
          <p:nvPr/>
        </p:nvSpPr>
        <p:spPr>
          <a:xfrm>
            <a:off x="2816887" y="436285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新生磨課師</a:t>
            </a:r>
          </a:p>
        </p:txBody>
      </p:sp>
      <p:sp>
        <p:nvSpPr>
          <p:cNvPr id="44" name="手繪多邊形 43">
            <a:hlinkClick r:id="rId14" action="ppaction://hlinksldjump"/>
          </p:cNvPr>
          <p:cNvSpPr/>
          <p:nvPr/>
        </p:nvSpPr>
        <p:spPr>
          <a:xfrm>
            <a:off x="2822439" y="5409272"/>
            <a:ext cx="1656000"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創新教學設備更新計畫</a:t>
            </a:r>
          </a:p>
        </p:txBody>
      </p:sp>
      <p:sp>
        <p:nvSpPr>
          <p:cNvPr id="45" name="手繪多邊形 44">
            <a:hlinkClick r:id="rId15" action="ppaction://hlinksldjump"/>
          </p:cNvPr>
          <p:cNvSpPr/>
          <p:nvPr/>
        </p:nvSpPr>
        <p:spPr>
          <a:xfrm>
            <a:off x="2822439" y="2372670"/>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深碗課程</a:t>
            </a:r>
          </a:p>
        </p:txBody>
      </p:sp>
      <p:sp>
        <p:nvSpPr>
          <p:cNvPr id="46" name="手繪多邊形 45">
            <a:hlinkClick r:id="rId16" action="ppaction://hlinksldjump"/>
          </p:cNvPr>
          <p:cNvSpPr/>
          <p:nvPr/>
        </p:nvSpPr>
        <p:spPr>
          <a:xfrm>
            <a:off x="2832835" y="287059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en-US" altLang="zh-TW" sz="1400" dirty="0">
                <a:solidFill>
                  <a:schemeClr val="tx1"/>
                </a:solidFill>
              </a:rPr>
              <a:t>VAR</a:t>
            </a:r>
            <a:r>
              <a:rPr lang="zh-TW" altLang="en-US" sz="1400" dirty="0">
                <a:solidFill>
                  <a:schemeClr val="tx1"/>
                </a:solidFill>
              </a:rPr>
              <a:t>教學應用課程</a:t>
            </a:r>
          </a:p>
        </p:txBody>
      </p:sp>
      <p:sp>
        <p:nvSpPr>
          <p:cNvPr id="47" name="手繪多邊形 46">
            <a:hlinkClick r:id="rId17" action="ppaction://hlinksldjump"/>
          </p:cNvPr>
          <p:cNvSpPr/>
          <p:nvPr/>
        </p:nvSpPr>
        <p:spPr>
          <a:xfrm>
            <a:off x="2816886" y="3368516"/>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境外移地教學</a:t>
            </a:r>
          </a:p>
        </p:txBody>
      </p:sp>
      <p:sp>
        <p:nvSpPr>
          <p:cNvPr id="48" name="手繪多邊形 47">
            <a:hlinkClick r:id="rId18" action="ppaction://hlinksldjump"/>
          </p:cNvPr>
          <p:cNvSpPr/>
          <p:nvPr/>
        </p:nvSpPr>
        <p:spPr>
          <a:xfrm>
            <a:off x="2822254" y="3869988"/>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磨課師課程</a:t>
            </a:r>
          </a:p>
        </p:txBody>
      </p:sp>
      <p:sp>
        <p:nvSpPr>
          <p:cNvPr id="49" name="文字方塊 48"/>
          <p:cNvSpPr txBox="1"/>
          <p:nvPr/>
        </p:nvSpPr>
        <p:spPr>
          <a:xfrm>
            <a:off x="5040053" y="4370388"/>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競賽辦理</a:t>
            </a:r>
          </a:p>
        </p:txBody>
      </p:sp>
      <p:sp>
        <p:nvSpPr>
          <p:cNvPr id="50" name="文字方塊 49"/>
          <p:cNvSpPr txBox="1"/>
          <p:nvPr/>
        </p:nvSpPr>
        <p:spPr>
          <a:xfrm>
            <a:off x="5893750" y="25100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師生研究</a:t>
            </a:r>
          </a:p>
        </p:txBody>
      </p:sp>
      <p:sp>
        <p:nvSpPr>
          <p:cNvPr id="34" name="手繪多邊形 33">
            <a:hlinkClick r:id="rId19" action="ppaction://hlinksldjump"/>
          </p:cNvPr>
          <p:cNvSpPr/>
          <p:nvPr/>
        </p:nvSpPr>
        <p:spPr>
          <a:xfrm>
            <a:off x="539555" y="436510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教師專業社群</a:t>
            </a:r>
          </a:p>
        </p:txBody>
      </p:sp>
      <p:sp>
        <p:nvSpPr>
          <p:cNvPr id="37" name="文字方塊 36">
            <a:hlinkClick r:id="rId20" action="ppaction://hlinksldjump"/>
          </p:cNvPr>
          <p:cNvSpPr txBox="1"/>
          <p:nvPr/>
        </p:nvSpPr>
        <p:spPr>
          <a:xfrm>
            <a:off x="7344309" y="4365104"/>
            <a:ext cx="1331952"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計畫各階段</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執行期</a:t>
            </a:r>
            <a:r>
              <a:rPr lang="zh-TW" altLang="en-US" sz="1400" dirty="0">
                <a:solidFill>
                  <a:schemeClr val="bg1"/>
                </a:solidFill>
                <a:latin typeface="+mn-ea"/>
              </a:rPr>
              <a:t>程</a:t>
            </a:r>
            <a:endParaRPr lang="en-US" altLang="zh-TW" sz="1400" dirty="0">
              <a:solidFill>
                <a:schemeClr val="bg1"/>
              </a:solidFill>
              <a:latin typeface="+mn-ea"/>
            </a:endParaRPr>
          </a:p>
        </p:txBody>
      </p:sp>
      <p:sp>
        <p:nvSpPr>
          <p:cNvPr id="39" name="Google Shape;489;p39">
            <a:hlinkClick r:id="rId21" action="ppaction://hlinksldjump"/>
          </p:cNvPr>
          <p:cNvSpPr/>
          <p:nvPr/>
        </p:nvSpPr>
        <p:spPr>
          <a:xfrm>
            <a:off x="4333728" y="6303211"/>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 name="手繪多邊形 37">
            <a:hlinkClick r:id="rId22" action="ppaction://hlinksldjump"/>
          </p:cNvPr>
          <p:cNvSpPr/>
          <p:nvPr/>
        </p:nvSpPr>
        <p:spPr>
          <a:xfrm>
            <a:off x="539555" y="508518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學生自主學習社群</a:t>
            </a:r>
          </a:p>
        </p:txBody>
      </p:sp>
      <p:sp>
        <p:nvSpPr>
          <p:cNvPr id="41" name="手繪多邊形 40"/>
          <p:cNvSpPr/>
          <p:nvPr/>
        </p:nvSpPr>
        <p:spPr>
          <a:xfrm>
            <a:off x="4932042" y="465513"/>
            <a:ext cx="3888433" cy="1691804"/>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solidFill>
                <a:schemeClr val="tx1"/>
              </a:solidFill>
              <a:latin typeface="微軟正黑體" panose="020B0604030504040204" pitchFamily="34" charset="-120"/>
              <a:ea typeface="微軟正黑體" panose="020B0604030504040204" pitchFamily="34" charset="-120"/>
            </a:endParaRPr>
          </a:p>
        </p:txBody>
      </p:sp>
      <p:sp>
        <p:nvSpPr>
          <p:cNvPr id="43" name="手繪多邊形 42">
            <a:hlinkClick r:id="rId23" action="ppaction://hlinksldjump"/>
          </p:cNvPr>
          <p:cNvSpPr/>
          <p:nvPr/>
        </p:nvSpPr>
        <p:spPr>
          <a:xfrm>
            <a:off x="6918851" y="1441135"/>
            <a:ext cx="1685596"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師生產業實務研習</a:t>
            </a:r>
          </a:p>
        </p:txBody>
      </p:sp>
      <p:sp>
        <p:nvSpPr>
          <p:cNvPr id="51" name="手繪多邊形 50">
            <a:hlinkClick r:id="rId24" action="ppaction://hlinksldjump"/>
          </p:cNvPr>
          <p:cNvSpPr/>
          <p:nvPr/>
        </p:nvSpPr>
        <p:spPr>
          <a:xfrm>
            <a:off x="5120430" y="1448840"/>
            <a:ext cx="1656183"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業界專家協同教學</a:t>
            </a:r>
          </a:p>
        </p:txBody>
      </p:sp>
      <p:sp>
        <p:nvSpPr>
          <p:cNvPr id="52" name="文字方塊 51"/>
          <p:cNvSpPr txBox="1"/>
          <p:nvPr/>
        </p:nvSpPr>
        <p:spPr>
          <a:xfrm>
            <a:off x="5893749" y="7098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產學合作</a:t>
            </a:r>
          </a:p>
        </p:txBody>
      </p:sp>
      <p:sp>
        <p:nvSpPr>
          <p:cNvPr id="54" name="Shape 37326"/>
          <p:cNvSpPr/>
          <p:nvPr/>
        </p:nvSpPr>
        <p:spPr>
          <a:xfrm>
            <a:off x="8529543" y="4820835"/>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6" name="Shape 37326"/>
          <p:cNvSpPr/>
          <p:nvPr/>
        </p:nvSpPr>
        <p:spPr>
          <a:xfrm>
            <a:off x="8530121" y="5589240"/>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3" name="手繪多邊形 52">
            <a:hlinkClick r:id="rId25" action="ppaction://hlinksldjump"/>
          </p:cNvPr>
          <p:cNvSpPr/>
          <p:nvPr/>
        </p:nvSpPr>
        <p:spPr>
          <a:xfrm>
            <a:off x="2816885" y="4867351"/>
            <a:ext cx="1656183"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學涯職涯探索</a:t>
            </a:r>
            <a:r>
              <a:rPr lang="zh-TW" altLang="en-US" sz="1400" dirty="0" smtClean="0">
                <a:solidFill>
                  <a:schemeClr val="tx1"/>
                </a:solidFill>
              </a:rPr>
              <a:t>課程</a:t>
            </a:r>
            <a:endParaRPr lang="zh-TW" altLang="en-US" sz="1400" dirty="0">
              <a:solidFill>
                <a:schemeClr val="tx1"/>
              </a:solidFill>
            </a:endParaRPr>
          </a:p>
        </p:txBody>
      </p:sp>
    </p:spTree>
    <p:extLst>
      <p:ext uri="{BB962C8B-B14F-4D97-AF65-F5344CB8AC3E}">
        <p14:creationId xmlns:p14="http://schemas.microsoft.com/office/powerpoint/2010/main" val="334834551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ppt_y</p:attrName>
                                        </p:attrNameLst>
                                      </p:cBhvr>
                                      <p:tavLst>
                                        <p:tav tm="0">
                                          <p:val>
                                            <p:strVal val="#ppt_y-#ppt_h*1.125000"/>
                                          </p:val>
                                        </p:tav>
                                        <p:tav tm="100000">
                                          <p:val>
                                            <p:strVal val="#ppt_y"/>
                                          </p:val>
                                        </p:tav>
                                      </p:tavLst>
                                    </p:anim>
                                    <p:animEffect transition="in" filter="wipe(down)">
                                      <p:cBhvr>
                                        <p:cTn id="24" dur="500"/>
                                        <p:tgtEl>
                                          <p:spTgt spid="34"/>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down)">
                                      <p:cBhvr>
                                        <p:cTn id="28" dur="500"/>
                                        <p:tgtEl>
                                          <p:spTgt spid="1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p:tgtEl>
                                          <p:spTgt spid="36"/>
                                        </p:tgtEl>
                                        <p:attrNameLst>
                                          <p:attrName>ppt_y</p:attrName>
                                        </p:attrNameLst>
                                      </p:cBhvr>
                                      <p:tavLst>
                                        <p:tav tm="0">
                                          <p:val>
                                            <p:strVal val="#ppt_y-#ppt_h*1.125000"/>
                                          </p:val>
                                        </p:tav>
                                        <p:tav tm="100000">
                                          <p:val>
                                            <p:strVal val="#ppt_y"/>
                                          </p:val>
                                        </p:tav>
                                      </p:tavLst>
                                    </p:anim>
                                    <p:animEffect transition="in" filter="wipe(down)">
                                      <p:cBhvr>
                                        <p:cTn id="32" dur="500"/>
                                        <p:tgtEl>
                                          <p:spTgt spid="36"/>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p:tgtEl>
                                          <p:spTgt spid="40"/>
                                        </p:tgtEl>
                                        <p:attrNameLst>
                                          <p:attrName>ppt_y</p:attrName>
                                        </p:attrNameLst>
                                      </p:cBhvr>
                                      <p:tavLst>
                                        <p:tav tm="0">
                                          <p:val>
                                            <p:strVal val="#ppt_y-#ppt_h*1.125000"/>
                                          </p:val>
                                        </p:tav>
                                        <p:tav tm="100000">
                                          <p:val>
                                            <p:strVal val="#ppt_y"/>
                                          </p:val>
                                        </p:tav>
                                      </p:tavLst>
                                    </p:anim>
                                    <p:animEffect transition="in" filter="wipe(down)">
                                      <p:cBhvr>
                                        <p:cTn id="36" dur="500"/>
                                        <p:tgtEl>
                                          <p:spTgt spid="40"/>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p:tgtEl>
                                          <p:spTgt spid="44"/>
                                        </p:tgtEl>
                                        <p:attrNameLst>
                                          <p:attrName>ppt_y</p:attrName>
                                        </p:attrNameLst>
                                      </p:cBhvr>
                                      <p:tavLst>
                                        <p:tav tm="0">
                                          <p:val>
                                            <p:strVal val="#ppt_y-#ppt_h*1.125000"/>
                                          </p:val>
                                        </p:tav>
                                        <p:tav tm="100000">
                                          <p:val>
                                            <p:strVal val="#ppt_y"/>
                                          </p:val>
                                        </p:tav>
                                      </p:tavLst>
                                    </p:anim>
                                    <p:animEffect transition="in" filter="wipe(down)">
                                      <p:cBhvr>
                                        <p:cTn id="40" dur="500"/>
                                        <p:tgtEl>
                                          <p:spTgt spid="44"/>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p:tgtEl>
                                          <p:spTgt spid="45"/>
                                        </p:tgtEl>
                                        <p:attrNameLst>
                                          <p:attrName>ppt_y</p:attrName>
                                        </p:attrNameLst>
                                      </p:cBhvr>
                                      <p:tavLst>
                                        <p:tav tm="0">
                                          <p:val>
                                            <p:strVal val="#ppt_y-#ppt_h*1.125000"/>
                                          </p:val>
                                        </p:tav>
                                        <p:tav tm="100000">
                                          <p:val>
                                            <p:strVal val="#ppt_y"/>
                                          </p:val>
                                        </p:tav>
                                      </p:tavLst>
                                    </p:anim>
                                    <p:animEffect transition="in" filter="wipe(down)">
                                      <p:cBhvr>
                                        <p:cTn id="44" dur="500"/>
                                        <p:tgtEl>
                                          <p:spTgt spid="45"/>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p:tgtEl>
                                          <p:spTgt spid="46"/>
                                        </p:tgtEl>
                                        <p:attrNameLst>
                                          <p:attrName>ppt_y</p:attrName>
                                        </p:attrNameLst>
                                      </p:cBhvr>
                                      <p:tavLst>
                                        <p:tav tm="0">
                                          <p:val>
                                            <p:strVal val="#ppt_y-#ppt_h*1.125000"/>
                                          </p:val>
                                        </p:tav>
                                        <p:tav tm="100000">
                                          <p:val>
                                            <p:strVal val="#ppt_y"/>
                                          </p:val>
                                        </p:tav>
                                      </p:tavLst>
                                    </p:anim>
                                    <p:animEffect transition="in" filter="wipe(down)">
                                      <p:cBhvr>
                                        <p:cTn id="48" dur="500"/>
                                        <p:tgtEl>
                                          <p:spTgt spid="46"/>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ppt_y</p:attrName>
                                        </p:attrNameLst>
                                      </p:cBhvr>
                                      <p:tavLst>
                                        <p:tav tm="0">
                                          <p:val>
                                            <p:strVal val="#ppt_y-#ppt_h*1.125000"/>
                                          </p:val>
                                        </p:tav>
                                        <p:tav tm="100000">
                                          <p:val>
                                            <p:strVal val="#ppt_y"/>
                                          </p:val>
                                        </p:tav>
                                      </p:tavLst>
                                    </p:anim>
                                    <p:animEffect transition="in" filter="wipe(down)">
                                      <p:cBhvr>
                                        <p:cTn id="52" dur="500"/>
                                        <p:tgtEl>
                                          <p:spTgt spid="47"/>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p:tgtEl>
                                          <p:spTgt spid="48"/>
                                        </p:tgtEl>
                                        <p:attrNameLst>
                                          <p:attrName>ppt_y</p:attrName>
                                        </p:attrNameLst>
                                      </p:cBhvr>
                                      <p:tavLst>
                                        <p:tav tm="0">
                                          <p:val>
                                            <p:strVal val="#ppt_y-#ppt_h*1.125000"/>
                                          </p:val>
                                        </p:tav>
                                        <p:tav tm="100000">
                                          <p:val>
                                            <p:strVal val="#ppt_y"/>
                                          </p:val>
                                        </p:tav>
                                      </p:tavLst>
                                    </p:anim>
                                    <p:animEffect transition="in" filter="wipe(down)">
                                      <p:cBhvr>
                                        <p:cTn id="56" dur="500"/>
                                        <p:tgtEl>
                                          <p:spTgt spid="48"/>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ppt_y</p:attrName>
                                        </p:attrNameLst>
                                      </p:cBhvr>
                                      <p:tavLst>
                                        <p:tav tm="0">
                                          <p:val>
                                            <p:strVal val="#ppt_y-#ppt_h*1.125000"/>
                                          </p:val>
                                        </p:tav>
                                        <p:tav tm="100000">
                                          <p:val>
                                            <p:strVal val="#ppt_y"/>
                                          </p:val>
                                        </p:tav>
                                      </p:tavLst>
                                    </p:anim>
                                    <p:animEffect transition="in" filter="wipe(down)">
                                      <p:cBhvr>
                                        <p:cTn id="60" dur="500"/>
                                        <p:tgtEl>
                                          <p:spTgt spid="26"/>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p:tgtEl>
                                          <p:spTgt spid="27"/>
                                        </p:tgtEl>
                                        <p:attrNameLst>
                                          <p:attrName>ppt_y</p:attrName>
                                        </p:attrNameLst>
                                      </p:cBhvr>
                                      <p:tavLst>
                                        <p:tav tm="0">
                                          <p:val>
                                            <p:strVal val="#ppt_y-#ppt_h*1.125000"/>
                                          </p:val>
                                        </p:tav>
                                        <p:tav tm="100000">
                                          <p:val>
                                            <p:strVal val="#ppt_y"/>
                                          </p:val>
                                        </p:tav>
                                      </p:tavLst>
                                    </p:anim>
                                    <p:animEffect transition="in" filter="wipe(down)">
                                      <p:cBhvr>
                                        <p:cTn id="64" dur="500"/>
                                        <p:tgtEl>
                                          <p:spTgt spid="27"/>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p:tgtEl>
                                          <p:spTgt spid="22"/>
                                        </p:tgtEl>
                                        <p:attrNameLst>
                                          <p:attrName>ppt_y</p:attrName>
                                        </p:attrNameLst>
                                      </p:cBhvr>
                                      <p:tavLst>
                                        <p:tav tm="0">
                                          <p:val>
                                            <p:strVal val="#ppt_y-#ppt_h*1.125000"/>
                                          </p:val>
                                        </p:tav>
                                        <p:tav tm="100000">
                                          <p:val>
                                            <p:strVal val="#ppt_y"/>
                                          </p:val>
                                        </p:tav>
                                      </p:tavLst>
                                    </p:anim>
                                    <p:animEffect transition="in" filter="wipe(down)">
                                      <p:cBhvr>
                                        <p:cTn id="68" dur="500"/>
                                        <p:tgtEl>
                                          <p:spTgt spid="22"/>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p:tgtEl>
                                          <p:spTgt spid="38"/>
                                        </p:tgtEl>
                                        <p:attrNameLst>
                                          <p:attrName>ppt_y</p:attrName>
                                        </p:attrNameLst>
                                      </p:cBhvr>
                                      <p:tavLst>
                                        <p:tav tm="0">
                                          <p:val>
                                            <p:strVal val="#ppt_y-#ppt_h*1.125000"/>
                                          </p:val>
                                        </p:tav>
                                        <p:tav tm="100000">
                                          <p:val>
                                            <p:strVal val="#ppt_y"/>
                                          </p:val>
                                        </p:tav>
                                      </p:tavLst>
                                    </p:anim>
                                    <p:animEffect transition="in" filter="wipe(down)">
                                      <p:cBhvr>
                                        <p:cTn id="72" dur="500"/>
                                        <p:tgtEl>
                                          <p:spTgt spid="38"/>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p:tgtEl>
                                          <p:spTgt spid="43"/>
                                        </p:tgtEl>
                                        <p:attrNameLst>
                                          <p:attrName>ppt_y</p:attrName>
                                        </p:attrNameLst>
                                      </p:cBhvr>
                                      <p:tavLst>
                                        <p:tav tm="0">
                                          <p:val>
                                            <p:strVal val="#ppt_y-#ppt_h*1.125000"/>
                                          </p:val>
                                        </p:tav>
                                        <p:tav tm="100000">
                                          <p:val>
                                            <p:strVal val="#ppt_y"/>
                                          </p:val>
                                        </p:tav>
                                      </p:tavLst>
                                    </p:anim>
                                    <p:animEffect transition="in" filter="wipe(down)">
                                      <p:cBhvr>
                                        <p:cTn id="76" dur="500"/>
                                        <p:tgtEl>
                                          <p:spTgt spid="43"/>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p:tgtEl>
                                          <p:spTgt spid="51"/>
                                        </p:tgtEl>
                                        <p:attrNameLst>
                                          <p:attrName>ppt_y</p:attrName>
                                        </p:attrNameLst>
                                      </p:cBhvr>
                                      <p:tavLst>
                                        <p:tav tm="0">
                                          <p:val>
                                            <p:strVal val="#ppt_y-#ppt_h*1.125000"/>
                                          </p:val>
                                        </p:tav>
                                        <p:tav tm="100000">
                                          <p:val>
                                            <p:strVal val="#ppt_y"/>
                                          </p:val>
                                        </p:tav>
                                      </p:tavLst>
                                    </p:anim>
                                    <p:animEffect transition="in" filter="wipe(down)">
                                      <p:cBhvr>
                                        <p:cTn id="80" dur="500"/>
                                        <p:tgtEl>
                                          <p:spTgt spid="51"/>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p:tgtEl>
                                          <p:spTgt spid="42"/>
                                        </p:tgtEl>
                                        <p:attrNameLst>
                                          <p:attrName>ppt_y</p:attrName>
                                        </p:attrNameLst>
                                      </p:cBhvr>
                                      <p:tavLst>
                                        <p:tav tm="0">
                                          <p:val>
                                            <p:strVal val="#ppt_y-#ppt_h*1.125000"/>
                                          </p:val>
                                        </p:tav>
                                        <p:tav tm="100000">
                                          <p:val>
                                            <p:strVal val="#ppt_y"/>
                                          </p:val>
                                        </p:tav>
                                      </p:tavLst>
                                    </p:anim>
                                    <p:animEffect transition="in" filter="wipe(down)">
                                      <p:cBhvr>
                                        <p:cTn id="84" dur="500"/>
                                        <p:tgtEl>
                                          <p:spTgt spid="42"/>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p:tgtEl>
                                          <p:spTgt spid="37"/>
                                        </p:tgtEl>
                                        <p:attrNameLst>
                                          <p:attrName>ppt_y</p:attrName>
                                        </p:attrNameLst>
                                      </p:cBhvr>
                                      <p:tavLst>
                                        <p:tav tm="0">
                                          <p:val>
                                            <p:strVal val="#ppt_y-#ppt_h*1.125000"/>
                                          </p:val>
                                        </p:tav>
                                        <p:tav tm="100000">
                                          <p:val>
                                            <p:strVal val="#ppt_y"/>
                                          </p:val>
                                        </p:tav>
                                      </p:tavLst>
                                    </p:anim>
                                    <p:animEffect transition="in" filter="wipe(down)">
                                      <p:cBhvr>
                                        <p:cTn id="88" dur="500"/>
                                        <p:tgtEl>
                                          <p:spTgt spid="3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 calcmode="lin" valueType="num">
                                      <p:cBhvr>
                                        <p:cTn id="93" dur="500" fill="hold"/>
                                        <p:tgtEl>
                                          <p:spTgt spid="54"/>
                                        </p:tgtEl>
                                        <p:attrNameLst>
                                          <p:attrName>style.rotation</p:attrName>
                                        </p:attrNameLst>
                                      </p:cBhvr>
                                      <p:tavLst>
                                        <p:tav tm="0">
                                          <p:val>
                                            <p:fltVal val="360"/>
                                          </p:val>
                                        </p:tav>
                                        <p:tav tm="100000">
                                          <p:val>
                                            <p:fltVal val="0"/>
                                          </p:val>
                                        </p:tav>
                                      </p:tavLst>
                                    </p:anim>
                                    <p:animEffect transition="in" filter="fade">
                                      <p:cBhvr>
                                        <p:cTn id="94" dur="500"/>
                                        <p:tgtEl>
                                          <p:spTgt spid="54"/>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500" fill="hold"/>
                                        <p:tgtEl>
                                          <p:spTgt spid="56"/>
                                        </p:tgtEl>
                                        <p:attrNameLst>
                                          <p:attrName>ppt_w</p:attrName>
                                        </p:attrNameLst>
                                      </p:cBhvr>
                                      <p:tavLst>
                                        <p:tav tm="0">
                                          <p:val>
                                            <p:fltVal val="0"/>
                                          </p:val>
                                        </p:tav>
                                        <p:tav tm="100000">
                                          <p:val>
                                            <p:strVal val="#ppt_w"/>
                                          </p:val>
                                        </p:tav>
                                      </p:tavLst>
                                    </p:anim>
                                    <p:anim calcmode="lin" valueType="num">
                                      <p:cBhvr>
                                        <p:cTn id="98" dur="500" fill="hold"/>
                                        <p:tgtEl>
                                          <p:spTgt spid="56"/>
                                        </p:tgtEl>
                                        <p:attrNameLst>
                                          <p:attrName>ppt_h</p:attrName>
                                        </p:attrNameLst>
                                      </p:cBhvr>
                                      <p:tavLst>
                                        <p:tav tm="0">
                                          <p:val>
                                            <p:fltVal val="0"/>
                                          </p:val>
                                        </p:tav>
                                        <p:tav tm="100000">
                                          <p:val>
                                            <p:strVal val="#ppt_h"/>
                                          </p:val>
                                        </p:tav>
                                      </p:tavLst>
                                    </p:anim>
                                    <p:anim calcmode="lin" valueType="num">
                                      <p:cBhvr>
                                        <p:cTn id="99" dur="500" fill="hold"/>
                                        <p:tgtEl>
                                          <p:spTgt spid="56"/>
                                        </p:tgtEl>
                                        <p:attrNameLst>
                                          <p:attrName>style.rotation</p:attrName>
                                        </p:attrNameLst>
                                      </p:cBhvr>
                                      <p:tavLst>
                                        <p:tav tm="0">
                                          <p:val>
                                            <p:fltVal val="360"/>
                                          </p:val>
                                        </p:tav>
                                        <p:tav tm="100000">
                                          <p:val>
                                            <p:fltVal val="0"/>
                                          </p:val>
                                        </p:tav>
                                      </p:tavLst>
                                    </p:anim>
                                    <p:animEffect transition="in" filter="fade">
                                      <p:cBhvr>
                                        <p:cTn id="100" dur="500"/>
                                        <p:tgtEl>
                                          <p:spTgt spid="56"/>
                                        </p:tgtEl>
                                      </p:cBhvr>
                                    </p:animEffect>
                                  </p:childTnLst>
                                </p:cTn>
                              </p:par>
                              <p:par>
                                <p:cTn id="101" presetID="12" presetClass="entr" presetSubtype="1"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p:tgtEl>
                                          <p:spTgt spid="53"/>
                                        </p:tgtEl>
                                        <p:attrNameLst>
                                          <p:attrName>ppt_y</p:attrName>
                                        </p:attrNameLst>
                                      </p:cBhvr>
                                      <p:tavLst>
                                        <p:tav tm="0">
                                          <p:val>
                                            <p:strVal val="#ppt_y-#ppt_h*1.125000"/>
                                          </p:val>
                                        </p:tav>
                                        <p:tav tm="100000">
                                          <p:val>
                                            <p:strVal val="#ppt_y"/>
                                          </p:val>
                                        </p:tav>
                                      </p:tavLst>
                                    </p:anim>
                                    <p:animEffect transition="in" filter="wipe(down)">
                                      <p:cBhvr>
                                        <p:cTn id="10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8" grpId="0" animBg="1"/>
      <p:bldP spid="22" grpId="0" animBg="1"/>
      <p:bldP spid="26" grpId="0" animBg="1"/>
      <p:bldP spid="27" grpId="0" animBg="1"/>
      <p:bldP spid="42" grpId="0" animBg="1"/>
      <p:bldP spid="35" grpId="0" animBg="1"/>
      <p:bldP spid="36" grpId="0" animBg="1"/>
      <p:bldP spid="40" grpId="0" animBg="1"/>
      <p:bldP spid="44" grpId="0" animBg="1"/>
      <p:bldP spid="45" grpId="0" animBg="1"/>
      <p:bldP spid="46" grpId="0" animBg="1"/>
      <p:bldP spid="47" grpId="0" animBg="1"/>
      <p:bldP spid="48" grpId="0" animBg="1"/>
      <p:bldP spid="34" grpId="0" animBg="1"/>
      <p:bldP spid="37" grpId="0" animBg="1"/>
      <p:bldP spid="38" grpId="0" animBg="1"/>
      <p:bldP spid="43" grpId="0" animBg="1"/>
      <p:bldP spid="51" grpId="0" animBg="1"/>
      <p:bldP spid="54" grpId="0" animBg="1"/>
      <p:bldP spid="56"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296587405"/>
              </p:ext>
            </p:extLst>
          </p:nvPr>
        </p:nvGraphicFramePr>
        <p:xfrm>
          <a:off x="467544" y="1052739"/>
          <a:ext cx="8229600" cy="4722998"/>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93379">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93379">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微學分課程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188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ct val="100000"/>
                        </a:lnSpc>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配合教育部推動學校建立以「學院」為教學主體，由各院統籌設計主題式講座，並以「少理論、多動手，快樂學習」為宗旨，將院的專業及特色以普及化、大眾化的方式，提供學生自主學習的管道及培養跨領域之能力。</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b="1" i="0"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學院</a:t>
                      </a:r>
                      <a:endParaRPr lang="zh-TW" altLang="en-US" sz="1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201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285750" indent="-285750">
                        <a:lnSpc>
                          <a:spcPct val="100000"/>
                        </a:lnSpc>
                        <a:buFont typeface="Arial" panose="020B0604020202020204" pitchFamily="34" charset="0"/>
                        <a:buChar char="•"/>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鐘點費</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校外教師授課時數上限為每學期開課總時數</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2/3)</a:t>
                      </a:r>
                    </a:p>
                    <a:p>
                      <a:pPr marL="285750" indent="-285750">
                        <a:lnSpc>
                          <a:spcPct val="100000"/>
                        </a:lnSpc>
                        <a:buFont typeface="Arial" panose="020B0604020202020204" pitchFamily="34" charset="0"/>
                        <a:buChar char="•"/>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其他業務費</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依開課時數補助經費</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，計算方式請詳閱徵件辦法</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285750" indent="-285750">
                        <a:lnSpc>
                          <a:spcPct val="100000"/>
                        </a:lnSpc>
                        <a:buFont typeface="Arial" panose="020B0604020202020204" pitchFamily="34" charset="0"/>
                        <a:buChar char="•"/>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開設「屏東學」獨立主題課程額外再補助業務費</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包含會議膳食費、印刷費、課程教材</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材料費、校外教師交通費；限實作課程可編列</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TA</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工讀費</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60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indent="0">
                        <a:lnSpc>
                          <a:spcPct val="100000"/>
                        </a:lnSpc>
                        <a:buFont typeface="Arial" panose="020B0604020202020204" pitchFamily="34" charset="0"/>
                        <a:buNone/>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4053148257"/>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微學分課程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17</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1826885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41763597"/>
              </p:ext>
            </p:extLst>
          </p:nvPr>
        </p:nvGraphicFramePr>
        <p:xfrm>
          <a:off x="467544" y="1052736"/>
          <a:ext cx="8229600" cy="541192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60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微學分課程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356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spcBef>
                          <a:spcPts val="300"/>
                        </a:spcBef>
                        <a:buFont typeface="+mj-lt"/>
                        <a:buAutoNum type="arabicPeriod"/>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各院依據調查結果及需求分析開設課程主題，</a:t>
                      </a:r>
                      <a:r>
                        <a:rPr lang="zh-TW" altLang="en-US"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每</a:t>
                      </a:r>
                      <a:r>
                        <a:rPr lang="en-US" altLang="zh-TW"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小時為一主題完整的講座</a:t>
                      </a:r>
                      <a:r>
                        <a:rPr lang="zh-TW" altLang="en-US" sz="1800" b="0" i="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，每一單元以</a:t>
                      </a:r>
                      <a:r>
                        <a:rPr lang="en-US" altLang="zh-TW" sz="1800" b="0" i="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0" i="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小時能完成為原則</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300"/>
                        </a:spcBef>
                        <a:buFont typeface="+mj-lt"/>
                        <a:buAutoNum type="arabicPeriod"/>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形式為講座或實作工作坊</a:t>
                      </a:r>
                      <a:r>
                        <a:rPr lang="en-US" altLang="zh-TW" sz="1800" b="1" i="0"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i="0"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限校內場域</a:t>
                      </a:r>
                      <a:r>
                        <a:rPr lang="en-US" altLang="zh-TW" sz="1800" b="1" i="0"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，同一講座可重複辦理至多</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次，或者可多主題，但</a:t>
                      </a:r>
                      <a:r>
                        <a:rPr lang="zh-TW" altLang="en-US"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每學期總時數以不超過</a:t>
                      </a:r>
                      <a:r>
                        <a:rPr lang="en-US" altLang="zh-TW"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小時為限</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300"/>
                        </a:spcBef>
                        <a:buFont typeface="+mj-lt"/>
                        <a:buAutoNum type="arabicPeriod"/>
                      </a:pPr>
                      <a:r>
                        <a:rPr lang="zh-TW" altLang="en-US"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以「屏東學」為主題</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，由各院專業領域與屏東在地文化鏈結且符合校級發展特色為課程宗旨。</a:t>
                      </a:r>
                      <a:endPar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buFont typeface="Wingdings" pitchFamily="2" charset="2"/>
                        <a:buChar char="ü"/>
                      </a:pPr>
                      <a:r>
                        <a:rPr lang="zh-TW" altLang="en-US"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可獨立開設系列課程，以最少</a:t>
                      </a:r>
                      <a:r>
                        <a:rPr lang="en-US" altLang="zh-TW"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小時至多</a:t>
                      </a:r>
                      <a:r>
                        <a:rPr lang="en-US" altLang="zh-TW"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小時為限。</a:t>
                      </a:r>
                      <a:endParaRPr lang="en-US" altLang="zh-TW"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buFont typeface="Wingdings" pitchFamily="2" charset="2"/>
                        <a:buChar char="ü"/>
                      </a:pPr>
                      <a:r>
                        <a:rPr lang="zh-TW" altLang="en-US"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可結合其他主題，將屏東學融入其中的單元內。</a:t>
                      </a:r>
                      <a:endParaRPr lang="en-US" altLang="zh-TW" sz="1800" b="1" i="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300"/>
                        </a:spcBef>
                        <a:buFont typeface="+mj-lt"/>
                        <a:buAutoNum type="arabicPeriod"/>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基於學生自主學習，可安排在週末或夜間，並於開課時即決定該學期所有時程。</a:t>
                      </a:r>
                      <a:endPar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indent="-342900" algn="l" defTabSz="914400" rtl="0" eaLnBrk="1" fontAlgn="auto" latinLnBrk="0" hangingPunct="1">
                        <a:lnSpc>
                          <a:spcPct val="100000"/>
                        </a:lnSpc>
                        <a:spcBef>
                          <a:spcPts val="300"/>
                        </a:spcBef>
                        <a:spcAft>
                          <a:spcPts val="0"/>
                        </a:spcAft>
                        <a:buClrTx/>
                        <a:buSzTx/>
                        <a:buFont typeface="+mj-lt"/>
                        <a:buAutoNum type="arabicPeriod"/>
                        <a:tabLst/>
                        <a:defRPr/>
                      </a:pP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有關學生報名、選課、學習紀錄、學分核計及採認等依本校</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hlinkClick r:id="rId2" action="ppaction://hlinkfile"/>
                        </a:rPr>
                        <a:t>微學分課程實施要點</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」辦理</a:t>
                      </a:r>
                      <a:r>
                        <a:rPr lang="zh-TW" altLang="zh-TW" sz="18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0" i="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67200">
                <a:tc gridSpan="2">
                  <a:txBody>
                    <a:bodyPr/>
                    <a:lstStyle/>
                    <a:p>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109-1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學期執行期程：</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(11/9-11/13</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期中考請勿排課</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hMerge="1">
                  <a:txBody>
                    <a:bodyPr/>
                    <a:lstStyle/>
                    <a:p>
                      <a:endParaRPr lang="zh-TW" altLang="en-US" dirty="0"/>
                    </a:p>
                  </a:txBody>
                  <a:tcPr/>
                </a:tc>
                <a:extLst>
                  <a:ext uri="{0D108BD9-81ED-4DB2-BD59-A6C34878D82A}">
                    <a16:rowId xmlns:a16="http://schemas.microsoft.com/office/drawing/2014/main" xmlns="" val="10003"/>
                  </a:ext>
                </a:extLst>
              </a:tr>
              <a:tr h="3672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鍾菀琳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11602)</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672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latin typeface="Calibri" panose="020F0502020204030204" pitchFamily="34" charset="0"/>
                          <a:ea typeface="標楷體" panose="03000509000000000000" pitchFamily="65" charset="-120"/>
                          <a:cs typeface="Times New Roman" panose="02020603050405020304" pitchFamily="18" charset="0"/>
                          <a:hlinkClick r:id="rId3"/>
                        </a:rPr>
                        <a:t>http://www.ugsi2usr.nptu.edu.tw/files/11-1172-10727-1.php?Lang=zh-tw</a:t>
                      </a:r>
                      <a:r>
                        <a:rPr lang="en-US" altLang="zh-TW" sz="1600" dirty="0" smtClean="0">
                          <a:latin typeface="Calibri" panose="020F0502020204030204" pitchFamily="34" charset="0"/>
                          <a:ea typeface="標楷體" panose="03000509000000000000" pitchFamily="65" charset="-120"/>
                          <a:cs typeface="Times New Roman" panose="02020603050405020304" pitchFamily="18" charset="0"/>
                        </a:rPr>
                        <a:t> </a:t>
                      </a:r>
                      <a:endParaRPr lang="zh-TW" altLang="en-US" sz="1600" dirty="0">
                        <a:latin typeface="Calibri" panose="020F0502020204030204" pitchFamily="34"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微學分課程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18</a:t>
            </a:fld>
            <a:endParaRPr lang="zh-TW" altLang="en-US"/>
          </a:p>
        </p:txBody>
      </p:sp>
      <p:pic>
        <p:nvPicPr>
          <p:cNvPr id="7" name="圖片 6">
            <a:hlinkClick r:id="rId4" action="ppaction://hlinksldjump"/>
          </p:cNvPr>
          <p:cNvPicPr>
            <a:picLocks noChangeAspect="1"/>
          </p:cNvPicPr>
          <p:nvPr/>
        </p:nvPicPr>
        <p:blipFill>
          <a:blip r:embed="rId5"/>
          <a:stretch>
            <a:fillRect/>
          </a:stretch>
        </p:blipFill>
        <p:spPr>
          <a:xfrm>
            <a:off x="4355976" y="6453336"/>
            <a:ext cx="304826" cy="292633"/>
          </a:xfrm>
          <a:prstGeom prst="rect">
            <a:avLst/>
          </a:prstGeom>
        </p:spPr>
      </p:pic>
    </p:spTree>
    <p:extLst>
      <p:ext uri="{BB962C8B-B14F-4D97-AF65-F5344CB8AC3E}">
        <p14:creationId xmlns:p14="http://schemas.microsoft.com/office/powerpoint/2010/main" val="18100960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797540252"/>
              </p:ext>
            </p:extLst>
          </p:nvPr>
        </p:nvGraphicFramePr>
        <p:xfrm>
          <a:off x="467544" y="1178171"/>
          <a:ext cx="8229600" cy="4230829"/>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微型課程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458829">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500"/>
                        </a:lnSpc>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課程設計聚焦在跨領域人才培育，主要精神除學生本職學能外，另具備設計思維及運算思維。其概念源於教育部「設計思考跨域設計人才培育苗圃計畫」，課程安排要件為導入真實議題、雙教師、動手實作及跨院系多元學生參與。</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除鐘點費外，其他業務費上限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鐘點費、交通費、工讀費、課堂教材</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材料費</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1720647886"/>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652755740"/>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微型課程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19</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9352566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2C147BD-F43C-426F-A176-6F785A4ABD07}" type="slidenum">
              <a:rPr lang="zh-TW" altLang="en-US" smtClean="0"/>
              <a:t>2</a:t>
            </a:fld>
            <a:endParaRPr lang="zh-TW" altLang="en-US"/>
          </a:p>
        </p:txBody>
      </p:sp>
      <p:sp>
        <p:nvSpPr>
          <p:cNvPr id="2" name="標題 1"/>
          <p:cNvSpPr>
            <a:spLocks noGrp="1"/>
          </p:cNvSpPr>
          <p:nvPr>
            <p:ph type="title"/>
          </p:nvPr>
        </p:nvSpPr>
        <p:spPr>
          <a:xfrm>
            <a:off x="457200" y="629816"/>
            <a:ext cx="8229600" cy="1143000"/>
          </a:xfrm>
        </p:spPr>
        <p:txBody>
          <a:bodyPr/>
          <a:lstStyle/>
          <a:p>
            <a:r>
              <a:rPr lang="zh-TW" altLang="en-US" dirty="0" smtClean="0"/>
              <a:t>S</a:t>
            </a:r>
            <a:r>
              <a:rPr lang="en-US" altLang="zh-TW" dirty="0" smtClean="0"/>
              <a:t>PIRIT</a:t>
            </a:r>
            <a:r>
              <a:rPr lang="zh-TW" altLang="en-US" dirty="0" smtClean="0"/>
              <a:t>計畫</a:t>
            </a:r>
            <a:r>
              <a:rPr lang="en-US" altLang="zh-TW" dirty="0" smtClean="0"/>
              <a:t>(</a:t>
            </a:r>
            <a:r>
              <a:rPr lang="zh-TW" altLang="en-US" dirty="0" smtClean="0"/>
              <a:t>子計畫</a:t>
            </a:r>
            <a:r>
              <a:rPr lang="en-US" altLang="zh-TW" dirty="0" smtClean="0"/>
              <a:t>1)</a:t>
            </a:r>
            <a:r>
              <a:rPr lang="zh-TW" altLang="en-US" dirty="0" smtClean="0"/>
              <a:t>介紹</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12" y="353568"/>
            <a:ext cx="6894576" cy="61508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9434993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752176333"/>
              </p:ext>
            </p:extLst>
          </p:nvPr>
        </p:nvGraphicFramePr>
        <p:xfrm>
          <a:off x="467544" y="1116424"/>
          <a:ext cx="8568952" cy="5152648"/>
        </p:xfrm>
        <a:graphic>
          <a:graphicData uri="http://schemas.openxmlformats.org/drawingml/2006/table">
            <a:tbl>
              <a:tblPr firstRow="1" bandRow="1">
                <a:tableStyleId>{93296810-A885-4BE3-A3E7-6D5BEEA58F35}</a:tableStyleId>
              </a:tblPr>
              <a:tblGrid>
                <a:gridCol w="1285385">
                  <a:extLst>
                    <a:ext uri="{9D8B030D-6E8A-4147-A177-3AD203B41FA5}">
                      <a16:colId xmlns:a16="http://schemas.microsoft.com/office/drawing/2014/main" xmlns="" val="1783243338"/>
                    </a:ext>
                  </a:extLst>
                </a:gridCol>
                <a:gridCol w="7283567">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微型課程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3648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marR="0" indent="-342900" algn="l" defTabSz="914400" rtl="0" eaLnBrk="1" fontAlgn="auto" latinLnBrk="0" hangingPunct="1">
                        <a:lnSpc>
                          <a:spcPct val="100000"/>
                        </a:lnSpc>
                        <a:spcBef>
                          <a:spcPts val="600"/>
                        </a:spcBef>
                        <a:spcAft>
                          <a:spcPts val="0"/>
                        </a:spcAft>
                        <a:buClrTx/>
                        <a:buSzTx/>
                        <a:buFont typeface="+mj-lt"/>
                        <a:buAutoNum type="arabicPeriod"/>
                        <a:tabLst/>
                        <a:defRPr/>
                      </a:pPr>
                      <a:r>
                        <a:rPr lang="zh-TW" altLang="en-US" sz="18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依據本校「</a:t>
                      </a:r>
                      <a:r>
                        <a:rPr lang="zh-TW" altLang="en-US" sz="18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hlinkClick r:id="rId2" action="ppaction://hlinkfile"/>
                        </a:rPr>
                        <a:t>微型課程實施要點</a:t>
                      </a:r>
                      <a:r>
                        <a:rPr lang="zh-TW" altLang="en-US" sz="18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」辦理</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課程學分數：</a:t>
                      </a:r>
                      <a:r>
                        <a:rPr lang="en-US"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學分。</a:t>
                      </a:r>
                      <a:endParaRPr lang="en-US"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教學方式：</a:t>
                      </a:r>
                      <a:endParaRPr lang="en-US"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spcBef>
                          <a:spcPts val="600"/>
                        </a:spcBef>
                        <a:buFont typeface="+mj-lt"/>
                        <a:buAutoNum type="arabicParenR"/>
                      </a:pP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本校教師</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不同領域之校內</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外教師進行共同授課。</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若為業師須另依本校「</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hlinkClick r:id="rId3" action="ppaction://hlinkfile"/>
                        </a:rPr>
                        <a:t>業界專家協同教學實施要點</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」辦理</a:t>
                      </a: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p>
                      <a:pPr marL="800100" marR="0" lvl="1" indent="-342900" algn="l" defTabSz="914400" rtl="0" eaLnBrk="1" fontAlgn="auto" latinLnBrk="0" hangingPunct="1">
                        <a:lnSpc>
                          <a:spcPct val="100000"/>
                        </a:lnSpc>
                        <a:spcBef>
                          <a:spcPts val="600"/>
                        </a:spcBef>
                        <a:spcAft>
                          <a:spcPts val="0"/>
                        </a:spcAft>
                        <a:buClrTx/>
                        <a:buSzTx/>
                        <a:buFont typeface="+mj-lt"/>
                        <a:buAutoNum type="arabicParenR"/>
                        <a:tabLst/>
                        <a:defRPr/>
                      </a:pP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共授教師皆</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須全程出席授課。</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若課程規劃需集中時間開課，</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得簽准後實施</a:t>
                      </a:r>
                      <a:r>
                        <a:rPr lang="zh-TW" altLang="en-US" sz="18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資格：授課教師</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皆須完成教育部跨領域人才培育相關培訓。</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不限培訓單位及時數，培訓主題須為「跨領域教學」，需檢附證明</a:t>
                      </a:r>
                      <a:r>
                        <a:rPr lang="en-US"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首次申請之課程，經</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主授教師</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所屬系級、院級課程委員會審議，並經校課程委員會審議通過後，始得向教學資源中心申請</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鍾菀琳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11602)</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4"/>
                        </a:rPr>
                        <a:t>http://www.ugsi2usr.nptu.edu.tw/files/11-1172-10726-1.php?Lang=zh-tw</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微型課程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20</a:t>
            </a:fld>
            <a:endParaRPr lang="zh-TW" altLang="en-US"/>
          </a:p>
        </p:txBody>
      </p:sp>
      <p:pic>
        <p:nvPicPr>
          <p:cNvPr id="7" name="圖片 6">
            <a:hlinkClick r:id="rId5" action="ppaction://hlinksldjump"/>
          </p:cNvPr>
          <p:cNvPicPr>
            <a:picLocks noChangeAspect="1"/>
          </p:cNvPicPr>
          <p:nvPr/>
        </p:nvPicPr>
        <p:blipFill>
          <a:blip r:embed="rId6"/>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22613554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214371167"/>
              </p:ext>
            </p:extLst>
          </p:nvPr>
        </p:nvGraphicFramePr>
        <p:xfrm>
          <a:off x="467544" y="1052739"/>
          <a:ext cx="8229600" cy="3924213"/>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深碗課程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152213">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500"/>
                        </a:lnSpc>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加 </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學分非講習之學習，如議題式討論課、專案報告、案例研究、實作、展演等學生需額外花費時間，且可提出具體成果的課程內容，以增加學生深度思考及活用所學知識。</a:t>
                      </a:r>
                      <a:endParaRPr lang="zh-TW" altLang="en-US" sz="1800" b="0" i="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除教師鐘點費、工讀費外，其他業務費（教學材料費）上限</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萬</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鐘點費、教學材料費</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$10,000)</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、工讀費</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(36</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小時</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學期</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618405073"/>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497408254"/>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深碗課程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21</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61854823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358938082"/>
              </p:ext>
            </p:extLst>
          </p:nvPr>
        </p:nvGraphicFramePr>
        <p:xfrm>
          <a:off x="467544" y="1052739"/>
          <a:ext cx="8229600" cy="516794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深碗課程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3024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lnSpc>
                          <a:spcPts val="2500"/>
                        </a:lnSpc>
                        <a:buFont typeface="+mj-lt"/>
                        <a:buAutoNum type="arabicPeriod"/>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依據本校「</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hlinkClick r:id="rId2" action="ppaction://hlinkfile"/>
                        </a:rPr>
                        <a:t>深碗課程實施要點</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」辦理。</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500"/>
                        </a:lnSpc>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課程學分數：</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X+1</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學分。</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500"/>
                        </a:lnSpc>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開課原則：</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42939" marR="0" lvl="1" indent="-285750" algn="l" defTabSz="914377" rtl="0" eaLnBrk="1" fontAlgn="auto" latinLnBrk="0" hangingPunct="1">
                        <a:lnSpc>
                          <a:spcPts val="2500"/>
                        </a:lnSpc>
                        <a:spcBef>
                          <a:spcPts val="0"/>
                        </a:spcBef>
                        <a:spcAft>
                          <a:spcPts val="0"/>
                        </a:spcAft>
                        <a:buClrTx/>
                        <a:buSzTx/>
                        <a:buFont typeface="Arial" panose="020B0604020202020204" pitchFamily="34" charset="0"/>
                        <a:buChar char="•"/>
                        <a:tabLst/>
                        <a:defRPr/>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開課單位在</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原有課程學分外，增加一選修學分且非講習之課程，且可提出具體成果的課程內容，以增加學生深度思考及活用所學知識。</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42939" marR="0" lvl="1" indent="-285750" algn="l" defTabSz="914377" rtl="0" eaLnBrk="1" fontAlgn="auto" latinLnBrk="0" hangingPunct="1">
                        <a:lnSpc>
                          <a:spcPts val="2500"/>
                        </a:lnSpc>
                        <a:spcBef>
                          <a:spcPts val="0"/>
                        </a:spcBef>
                        <a:spcAft>
                          <a:spcPts val="0"/>
                        </a:spcAft>
                        <a:buClrTx/>
                        <a:buSzTx/>
                        <a:buFont typeface="Arial" panose="020B0604020202020204" pitchFamily="34" charset="0"/>
                        <a:buChar char="•"/>
                        <a:tabLst/>
                        <a:defRPr/>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每學期同一課程名稱、課程類型、課程教師及開課單位之原有課程，僅能申請一門深碗課程。</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42939" marR="0" lvl="1" indent="-285750" algn="l" defTabSz="914377" rtl="0" eaLnBrk="1" fontAlgn="auto" latinLnBrk="0" hangingPunct="1">
                        <a:lnSpc>
                          <a:spcPts val="2500"/>
                        </a:lnSpc>
                        <a:spcBef>
                          <a:spcPts val="0"/>
                        </a:spcBef>
                        <a:spcAft>
                          <a:spcPts val="0"/>
                        </a:spcAft>
                        <a:buClrTx/>
                        <a:buSzTx/>
                        <a:buFont typeface="Arial" panose="020B0604020202020204" pitchFamily="34" charset="0"/>
                        <a:buChar char="•"/>
                        <a:tabLst/>
                        <a:defRPr/>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執行深碗課程之教師，須與原有課程之授課教師相同。</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42939" marR="0" lvl="1" indent="-285750" algn="l" defTabSz="914377" rtl="0" eaLnBrk="1" fontAlgn="auto" latinLnBrk="0" hangingPunct="1">
                        <a:lnSpc>
                          <a:spcPts val="2500"/>
                        </a:lnSpc>
                        <a:spcBef>
                          <a:spcPts val="0"/>
                        </a:spcBef>
                        <a:spcAft>
                          <a:spcPts val="0"/>
                        </a:spcAft>
                        <a:buClrTx/>
                        <a:buSzTx/>
                        <a:buFont typeface="Arial" panose="020B0604020202020204" pitchFamily="34" charset="0"/>
                        <a:buChar char="•"/>
                        <a:tabLst/>
                        <a:defRP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首次申請課程，</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需先</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經所屬系級、院級課程委員會審議，並經校課程委員會審議通過後，始得向教學資源中心申請</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林桂禎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11607)</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3"/>
                        </a:rPr>
                        <a:t>http://www.ugsi2usr.nptu.edu.tw/files/11-1172-10730-1.php?Lang=zh-tw</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深碗課程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22</a:t>
            </a:fld>
            <a:endParaRPr lang="zh-TW" altLang="en-US"/>
          </a:p>
        </p:txBody>
      </p:sp>
      <p:pic>
        <p:nvPicPr>
          <p:cNvPr id="7" name="圖片 6">
            <a:hlinkClick r:id="rId4" action="ppaction://hlinksldjump"/>
          </p:cNvPr>
          <p:cNvPicPr>
            <a:picLocks noChangeAspect="1"/>
          </p:cNvPicPr>
          <p:nvPr/>
        </p:nvPicPr>
        <p:blipFill>
          <a:blip r:embed="rId5"/>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12390544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956405798"/>
              </p:ext>
            </p:extLst>
          </p:nvPr>
        </p:nvGraphicFramePr>
        <p:xfrm>
          <a:off x="467544" y="1188968"/>
          <a:ext cx="8229600" cy="4364048"/>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VAR</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教學應用課程推動計畫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632208">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3000"/>
                        </a:lnSpc>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鼓勵本校各院系教師參與校級特色教學發展推動計畫，依現有專業領域課程分析其教學特色需求或新增設課程，發展虛擬實境</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(Virtual Reality; VR)</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或擴增實境</a:t>
                      </a:r>
                      <a:r>
                        <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(Augmented Reality; AR)</a:t>
                      </a: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技術融入課程教學，進而開發自製教材，提升教學品質及落實教學創新。</a:t>
                      </a:r>
                      <a:endParaRPr lang="zh-TW" altLang="en-US" sz="1800" b="0" i="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18991072"/>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業務費</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（校外鐘點費、交通費、教學材料費、工讀費）、</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資本門</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4108269818"/>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828902227"/>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en-US" altLang="zh-TW" sz="3600" b="1" dirty="0">
                <a:latin typeface="Calibri" panose="020F0502020204030204" pitchFamily="34" charset="0"/>
                <a:ea typeface="標楷體" panose="03000509000000000000" pitchFamily="65" charset="-120"/>
              </a:rPr>
              <a:t>VAR</a:t>
            </a:r>
            <a:r>
              <a:rPr lang="zh-TW" altLang="en-US" sz="3600" b="1" dirty="0">
                <a:latin typeface="Calibri" panose="020F0502020204030204" pitchFamily="34" charset="0"/>
                <a:ea typeface="標楷體" panose="03000509000000000000" pitchFamily="65" charset="-120"/>
              </a:rPr>
              <a:t>教學應用課程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23</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7793259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905198653"/>
              </p:ext>
            </p:extLst>
          </p:nvPr>
        </p:nvGraphicFramePr>
        <p:xfrm>
          <a:off x="467544" y="1196752"/>
          <a:ext cx="8229600" cy="3444240"/>
        </p:xfrm>
        <a:graphic>
          <a:graphicData uri="http://schemas.openxmlformats.org/drawingml/2006/table">
            <a:tbl>
              <a:tblPr firstRow="1" bandRow="1">
                <a:tableStyleId>{93296810-A885-4BE3-A3E7-6D5BEEA58F35}</a:tableStyleId>
              </a:tblPr>
              <a:tblGrid>
                <a:gridCol w="1234481">
                  <a:extLst>
                    <a:ext uri="{9D8B030D-6E8A-4147-A177-3AD203B41FA5}">
                      <a16:colId xmlns:a16="http://schemas.microsoft.com/office/drawing/2014/main" xmlns="" val="1783243338"/>
                    </a:ext>
                  </a:extLst>
                </a:gridCol>
                <a:gridCol w="6995119">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VAR</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教學應用課程推動計畫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001"/>
                  </a:ext>
                </a:extLst>
              </a:tr>
              <a:tr h="15524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spcBef>
                          <a:spcPts val="800"/>
                        </a:spcBef>
                        <a:buFont typeface="+mj-lt"/>
                        <a:buAutoNum type="arabicPeriod"/>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教師於原課程大綱中規劃</a:t>
                      </a: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週課程內含</a:t>
                      </a: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VR/AR</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教材實質內容之運用。</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800"/>
                        </a:spcBef>
                        <a:buFont typeface="+mj-lt"/>
                        <a:buAutoNum type="arabicPeriod"/>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課程特色可符合其中一項或多項「</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hlinkClick r:id="rId2" action="ppaction://hlinkfile"/>
                        </a:rPr>
                        <a:t>學校發展特色及人才培育指標</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8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可邀請具備</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VR/AR</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領域專長之校內外教師或業界專家共同規劃課程內容及教材，設計具跨領域創新性內容之整合課程。</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林桂禎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11607)</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3"/>
                        </a:rPr>
                        <a:t>http://www.ugsi2usr.nptu.edu.tw/files/11-1172-10731-1.php?Lang=zh-tw</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en-US" altLang="zh-TW" sz="3600" b="1" dirty="0">
                <a:latin typeface="Calibri" panose="020F0502020204030204" pitchFamily="34" charset="0"/>
                <a:ea typeface="標楷體" panose="03000509000000000000" pitchFamily="65" charset="-120"/>
              </a:rPr>
              <a:t>VAR</a:t>
            </a:r>
            <a:r>
              <a:rPr lang="zh-TW" altLang="en-US" sz="3600" b="1" dirty="0">
                <a:latin typeface="Calibri" panose="020F0502020204030204" pitchFamily="34" charset="0"/>
                <a:ea typeface="標楷體" panose="03000509000000000000" pitchFamily="65" charset="-120"/>
              </a:rPr>
              <a:t>教學應用課程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24</a:t>
            </a:fld>
            <a:endParaRPr lang="zh-TW" altLang="en-US"/>
          </a:p>
        </p:txBody>
      </p:sp>
      <p:pic>
        <p:nvPicPr>
          <p:cNvPr id="7" name="圖片 6">
            <a:hlinkClick r:id="rId4" action="ppaction://hlinksldjump"/>
          </p:cNvPr>
          <p:cNvPicPr>
            <a:picLocks noChangeAspect="1"/>
          </p:cNvPicPr>
          <p:nvPr/>
        </p:nvPicPr>
        <p:blipFill>
          <a:blip r:embed="rId5"/>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8555255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785309447"/>
              </p:ext>
            </p:extLst>
          </p:nvPr>
        </p:nvGraphicFramePr>
        <p:xfrm>
          <a:off x="467544" y="1133584"/>
          <a:ext cx="8229600" cy="462788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境外移地教學</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975624">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lnSpc>
                          <a:spcPts val="2300"/>
                        </a:lnSpc>
                        <a:spcBef>
                          <a:spcPts val="600"/>
                        </a:spcBef>
                        <a:buFont typeface="Wingdings" panose="05000000000000000000" pitchFamily="2" charset="2"/>
                        <a:buChar char="n"/>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鼓勵學生拓展國際視野、擴大學習場域及強化國際學術交流；</a:t>
                      </a:r>
                      <a:endPar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300"/>
                        </a:lnSpc>
                        <a:spcBef>
                          <a:spcPts val="600"/>
                        </a:spcBef>
                        <a:buFont typeface="Wingdings" panose="05000000000000000000" pitchFamily="2" charset="2"/>
                        <a:buChar char="n"/>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教師將課程帶至國際，使學生真正的走入當地生活及學習，真正體驗不同文化的差異；</a:t>
                      </a:r>
                      <a:endParaRPr lang="en-US" altLang="zh-TW"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300"/>
                        </a:lnSpc>
                        <a:spcBef>
                          <a:spcPts val="600"/>
                        </a:spcBef>
                        <a:buFont typeface="Wingdings" panose="05000000000000000000" pitchFamily="2" charset="2"/>
                        <a:buChar char="n"/>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透過海外國際學術研究交流，培養學生應具備之能力，例如：聽讀能力、口語表達能力等，並有助於本校教學成果之宣傳推廣與往後之國際學術交流合作，達到拓展國際視野之綜效。</a:t>
                      </a:r>
                      <a:endParaRPr lang="zh-TW" altLang="en-US" sz="1800" b="0" i="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004"/>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業務費</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交通、住宿、保險、簽證等</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3446994151"/>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675381899"/>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境外移地教學</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25</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1201187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886553588"/>
              </p:ext>
            </p:extLst>
          </p:nvPr>
        </p:nvGraphicFramePr>
        <p:xfrm>
          <a:off x="467544" y="1147298"/>
          <a:ext cx="8229600" cy="418567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境外移地教學</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2681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lnSpc>
                          <a:spcPts val="2300"/>
                        </a:lnSpc>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赴境外姊妹校或其他教學場域進行教學活動，請於</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出國日前簽請核准</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，並會辦教學資源中心，方可執行活動。</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300"/>
                        </a:lnSpc>
                        <a:spcBef>
                          <a:spcPts val="600"/>
                        </a:spcBef>
                        <a:buFont typeface="+mj-lt"/>
                        <a:buAutoNum type="arabicPeriod"/>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境外移地教學每團以本校專任教師</a:t>
                      </a: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名為原則，</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參與學生以</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人以上為原則</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教師應對課程內參與學生成員進行適度甄選</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lnSpc>
                          <a:spcPts val="2300"/>
                        </a:lnSpc>
                        <a:spcBef>
                          <a:spcPts val="600"/>
                        </a:spcBef>
                        <a:buFont typeface="+mj-lt"/>
                        <a:buAutoNum type="arabicPeriod"/>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執行時間以</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二週以內</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為限，因經費有限今年度補助</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案</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ts val="2300"/>
                        </a:lnSpc>
                        <a:spcBef>
                          <a:spcPts val="600"/>
                        </a:spcBef>
                        <a:spcAft>
                          <a:spcPts val="0"/>
                        </a:spcAft>
                        <a:buClrTx/>
                        <a:buSzTx/>
                        <a:buFont typeface="+mj-lt"/>
                        <a:buAutoNum type="arabicPeriod"/>
                        <a:tabLst/>
                        <a:defRPr/>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申請依</a:t>
                      </a: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「境外移地教學計畫書」規劃內容為主，包含課程大綱、教學內涵、行程規劃、效益評估及經費預算；實施方法</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應列出執行時間、地點、參加人數及相關行政配套措施等。</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郭家豪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11604)</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2"/>
                        </a:rPr>
                        <a:t>http://www.ugsi2usr.nptu.edu.tw/files/11-1172-10732-1.php?Lang=zh-tw</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境外移地教學</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26</a:t>
            </a:fld>
            <a:endParaRPr lang="zh-TW" altLang="en-US"/>
          </a:p>
        </p:txBody>
      </p:sp>
      <p:pic>
        <p:nvPicPr>
          <p:cNvPr id="7" name="圖片 6">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15923373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845059086"/>
              </p:ext>
            </p:extLst>
          </p:nvPr>
        </p:nvGraphicFramePr>
        <p:xfrm>
          <a:off x="467544" y="1196755"/>
          <a:ext cx="8229600" cy="462438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磨課師課程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2272493">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285750" indent="-285750">
                        <a:lnSpc>
                          <a:spcPts val="2300"/>
                        </a:lnSpc>
                        <a:spcBef>
                          <a:spcPts val="600"/>
                        </a:spcBef>
                        <a:buFont typeface="Wingdings" panose="05000000000000000000" pitchFamily="2" charset="2"/>
                        <a:buChar char="n"/>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改變在教室傳遞知識的模式，教師將課堂上講述的內容濃縮為幾段小單元的影片</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，讓學習者可不侷限於時間場地自主學習，並根據自身學習進度</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調整影片片段</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ts val="2300"/>
                        </a:lnSpc>
                        <a:spcBef>
                          <a:spcPts val="600"/>
                        </a:spcBef>
                        <a:buFont typeface="Wingdings" panose="05000000000000000000" pitchFamily="2" charset="2"/>
                        <a:buChar char="n"/>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學習者可透過網路與教師、助教討論，即時得到回饋，</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依自己需求，與課程同儕合作學習</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ts val="2300"/>
                        </a:lnSpc>
                        <a:spcBef>
                          <a:spcPts val="600"/>
                        </a:spcBef>
                        <a:buFont typeface="Wingdings" panose="05000000000000000000" pitchFamily="2" charset="2"/>
                        <a:buChar char="n"/>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本計畫安排個別課程計畫申請，鼓勵校內教師投入創新教學設計，發展本校具特色之磨課師課程，建立屏大磨課師課程品牌。</a:t>
                      </a:r>
                      <a:endParaRPr lang="zh-TW" altLang="en-US" sz="1800" b="0" i="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實施對象</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本校</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學士班學生及校外人士</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489216217"/>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004"/>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錄製鐘點費、工讀費、教材製作費、諮詢費與交通費、設備費</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磨課師課程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27</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1706881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13543533"/>
              </p:ext>
            </p:extLst>
          </p:nvPr>
        </p:nvGraphicFramePr>
        <p:xfrm>
          <a:off x="467544" y="1147299"/>
          <a:ext cx="8229600" cy="479806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磨課師課程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2537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lnSpc>
                          <a:spcPts val="2500"/>
                        </a:lnSpc>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結合</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109-2</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學期之預計開設課程，</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校外公開</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」方式於指定平台完成課程，並授予校內修課學生學分</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lnSpc>
                          <a:spcPts val="2500"/>
                        </a:lnSpc>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每一教學單元影片長度以</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分鐘為宜，教學影片總時數須達至少</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小時</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，以此完成</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學分課程的教學內容</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ts val="2500"/>
                        </a:lnSpc>
                        <a:spcBef>
                          <a:spcPts val="600"/>
                        </a:spcBef>
                        <a:spcAft>
                          <a:spcPts val="0"/>
                        </a:spcAft>
                        <a:buClrTx/>
                        <a:buSzTx/>
                        <a:buFont typeface="+mj-lt"/>
                        <a:buAutoNum type="arabicPeriod"/>
                        <a:tabLst/>
                        <a:defRPr/>
                      </a:pPr>
                      <a:r>
                        <a:rPr lang="zh-TW" altLang="zh-TW" sz="18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不得以隨堂錄影畫面取代</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，可優先申請使用虛擬攝影棚</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錄影。</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ts val="2500"/>
                        </a:lnSpc>
                        <a:spcBef>
                          <a:spcPts val="600"/>
                        </a:spcBef>
                        <a:spcAft>
                          <a:spcPts val="0"/>
                        </a:spcAft>
                        <a:buClrTx/>
                        <a:buSzTx/>
                        <a:buFont typeface="+mj-lt"/>
                        <a:buAutoNum type="arabicPeriod"/>
                        <a:tabLst/>
                        <a:defRP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教師須</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負責</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線上</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課程經營及設計</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成績</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檢核測驗</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，並將其學習資料於成果報告書中呈現</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3992276770"/>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zh-TW" sz="1800" kern="12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007"/>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郭家豪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11604)</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2"/>
                        </a:rPr>
                        <a:t>http://www.ugsi2usr.nptu.edu.tw/files/11-1172-10733-1.php?Lang=zh-tw</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磨課師課程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28</a:t>
            </a:fld>
            <a:endParaRPr lang="zh-TW" altLang="en-US"/>
          </a:p>
        </p:txBody>
      </p:sp>
      <p:pic>
        <p:nvPicPr>
          <p:cNvPr id="7" name="圖片 6">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1845330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0937480"/>
              </p:ext>
            </p:extLst>
          </p:nvPr>
        </p:nvGraphicFramePr>
        <p:xfrm>
          <a:off x="467544" y="1199306"/>
          <a:ext cx="8229600" cy="431775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新生磨課師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98191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285750" indent="-285750">
                        <a:lnSpc>
                          <a:spcPts val="2300"/>
                        </a:lnSpc>
                        <a:spcBef>
                          <a:spcPts val="600"/>
                        </a:spcBef>
                        <a:buFont typeface="Wingdings" panose="05000000000000000000" pitchFamily="2" charset="2"/>
                        <a:buChar char="n"/>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為使來自高教、技職不同體系的學生儘早進入學習狀態，準備入學的先備知識，特規劃此教材方案協助新生便於入學初期修讀相關領域先備知識。</a:t>
                      </a:r>
                    </a:p>
                    <a:p>
                      <a:pPr marL="285750" indent="-285750">
                        <a:lnSpc>
                          <a:spcPts val="2300"/>
                        </a:lnSpc>
                        <a:spcBef>
                          <a:spcPts val="600"/>
                        </a:spcBef>
                        <a:buFont typeface="Wingdings" panose="05000000000000000000" pitchFamily="2" charset="2"/>
                        <a:buChar char="n"/>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鼓勵教師開發應用於磨課師影音多媒體展現的教材及建立線上課程的經營方式，投入創新教學設計，申請個別課程計畫，發展本校具特色之新生磨課師課程。</a:t>
                      </a:r>
                    </a:p>
                  </a:txBody>
                  <a:tcPr/>
                </a:tc>
                <a:extLst>
                  <a:ext uri="{0D108BD9-81ED-4DB2-BD59-A6C34878D82A}">
                    <a16:rowId xmlns:a16="http://schemas.microsoft.com/office/drawing/2014/main" xmlns=""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實施對象</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本校</a:t>
                      </a:r>
                      <a:r>
                        <a:rPr lang="zh-HK"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已確定入學之新生</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及學士班學生</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472288457"/>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004"/>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錄製鐘點費、工讀費、教材製作費、諮詢費與交通費</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新生磨課師</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29</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6945535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28733" y="177409"/>
            <a:ext cx="8229600" cy="1143000"/>
          </a:xfrm>
        </p:spPr>
        <p:txBody>
          <a:bodyPr>
            <a:normAutofit/>
          </a:bodyPr>
          <a:lstStyle/>
          <a:p>
            <a:r>
              <a:rPr lang="zh-TW" altLang="en-US" sz="2000" dirty="0" smtClean="0"/>
              <a:t>方案類別</a:t>
            </a:r>
            <a:endParaRPr lang="zh-TW" altLang="en-US" sz="2000" dirty="0"/>
          </a:p>
        </p:txBody>
      </p:sp>
      <p:sp>
        <p:nvSpPr>
          <p:cNvPr id="5" name="圓角矩形 4"/>
          <p:cNvSpPr/>
          <p:nvPr/>
        </p:nvSpPr>
        <p:spPr>
          <a:xfrm>
            <a:off x="7257092" y="4185136"/>
            <a:ext cx="1491371" cy="1728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 name="手繪多邊形 7"/>
          <p:cNvSpPr/>
          <p:nvPr/>
        </p:nvSpPr>
        <p:spPr>
          <a:xfrm>
            <a:off x="323529" y="465512"/>
            <a:ext cx="2109027" cy="5555776"/>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9" name="手繪多邊形 8">
            <a:hlinkClick r:id="rId3" action="ppaction://hlinksldjump"/>
          </p:cNvPr>
          <p:cNvSpPr/>
          <p:nvPr/>
        </p:nvSpPr>
        <p:spPr>
          <a:xfrm>
            <a:off x="539555" y="2132856"/>
            <a:ext cx="1687221" cy="720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戶外教育結合課程議題社群</a:t>
            </a:r>
            <a:endParaRPr lang="en-US" altLang="zh-TW" sz="1400" dirty="0">
              <a:solidFill>
                <a:schemeClr val="bg1"/>
              </a:solidFill>
            </a:endParaRPr>
          </a:p>
        </p:txBody>
      </p:sp>
      <p:sp>
        <p:nvSpPr>
          <p:cNvPr id="10" name="手繪多邊形 9">
            <a:hlinkClick r:id="rId4" action="ppaction://hlinksldjump"/>
          </p:cNvPr>
          <p:cNvSpPr/>
          <p:nvPr/>
        </p:nvSpPr>
        <p:spPr>
          <a:xfrm>
            <a:off x="539555" y="292494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增能輔導型社群</a:t>
            </a:r>
          </a:p>
        </p:txBody>
      </p:sp>
      <p:sp>
        <p:nvSpPr>
          <p:cNvPr id="12" name="手繪多邊形 11">
            <a:hlinkClick r:id="rId5" action="ppaction://hlinksldjump"/>
          </p:cNvPr>
          <p:cNvSpPr/>
          <p:nvPr/>
        </p:nvSpPr>
        <p:spPr>
          <a:xfrm>
            <a:off x="539555" y="364502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師生專業外語社群</a:t>
            </a:r>
          </a:p>
        </p:txBody>
      </p:sp>
      <p:sp>
        <p:nvSpPr>
          <p:cNvPr id="17" name="手繪多邊形 16"/>
          <p:cNvSpPr/>
          <p:nvPr/>
        </p:nvSpPr>
        <p:spPr>
          <a:xfrm>
            <a:off x="2606416" y="466488"/>
            <a:ext cx="2109600" cy="55548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18" name="手繪多邊形 17">
            <a:hlinkClick r:id="rId6" action="ppaction://hlinksldjump"/>
          </p:cNvPr>
          <p:cNvSpPr/>
          <p:nvPr/>
        </p:nvSpPr>
        <p:spPr>
          <a:xfrm>
            <a:off x="2822443" y="1412824"/>
            <a:ext cx="1656183" cy="396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微學分課程</a:t>
            </a:r>
          </a:p>
        </p:txBody>
      </p:sp>
      <p:sp>
        <p:nvSpPr>
          <p:cNvPr id="21" name="手繪多邊形 20"/>
          <p:cNvSpPr/>
          <p:nvPr/>
        </p:nvSpPr>
        <p:spPr>
          <a:xfrm>
            <a:off x="4932040" y="4185467"/>
            <a:ext cx="2160240"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solidFill>
                <a:schemeClr val="tx1"/>
              </a:solidFill>
              <a:latin typeface="微軟正黑體" panose="020B0604030504040204" pitchFamily="34" charset="-120"/>
              <a:ea typeface="微軟正黑體" panose="020B0604030504040204" pitchFamily="34" charset="-120"/>
            </a:endParaRPr>
          </a:p>
        </p:txBody>
      </p:sp>
      <p:sp>
        <p:nvSpPr>
          <p:cNvPr id="22" name="手繪多邊形 21">
            <a:hlinkClick r:id="rId7" action="ppaction://hlinksldjump"/>
          </p:cNvPr>
          <p:cNvSpPr/>
          <p:nvPr/>
        </p:nvSpPr>
        <p:spPr>
          <a:xfrm>
            <a:off x="5184068" y="5085184"/>
            <a:ext cx="1656184" cy="64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辦理跨領域競賽</a:t>
            </a:r>
            <a:r>
              <a:rPr lang="en-US" altLang="zh-TW" sz="1400" dirty="0">
                <a:solidFill>
                  <a:schemeClr val="bg1"/>
                </a:solidFill>
              </a:rPr>
              <a:t/>
            </a:r>
            <a:br>
              <a:rPr lang="en-US" altLang="zh-TW" sz="1400" dirty="0">
                <a:solidFill>
                  <a:schemeClr val="bg1"/>
                </a:solidFill>
              </a:rPr>
            </a:br>
            <a:r>
              <a:rPr lang="zh-TW" altLang="en-US" sz="1400" dirty="0">
                <a:solidFill>
                  <a:schemeClr val="bg1"/>
                </a:solidFill>
              </a:rPr>
              <a:t>補助計畫</a:t>
            </a:r>
          </a:p>
        </p:txBody>
      </p:sp>
      <p:sp>
        <p:nvSpPr>
          <p:cNvPr id="25" name="手繪多邊形 24"/>
          <p:cNvSpPr/>
          <p:nvPr/>
        </p:nvSpPr>
        <p:spPr>
          <a:xfrm>
            <a:off x="4932040" y="2296500"/>
            <a:ext cx="3888435"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p:txBody>
      </p:sp>
      <p:sp>
        <p:nvSpPr>
          <p:cNvPr id="26" name="手繪多邊形 25">
            <a:hlinkClick r:id="rId8" action="ppaction://hlinksldjump"/>
          </p:cNvPr>
          <p:cNvSpPr/>
          <p:nvPr/>
        </p:nvSpPr>
        <p:spPr>
          <a:xfrm>
            <a:off x="5112052" y="3212976"/>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smtClean="0">
                <a:solidFill>
                  <a:schemeClr val="bg1"/>
                </a:solidFill>
              </a:rPr>
              <a:t>高中</a:t>
            </a:r>
            <a:r>
              <a:rPr lang="zh-TW" altLang="en-US" sz="1400" dirty="0">
                <a:solidFill>
                  <a:schemeClr val="bg1"/>
                </a:solidFill>
              </a:rPr>
              <a:t>職</a:t>
            </a:r>
            <a:r>
              <a:rPr lang="zh-TW" altLang="en-US" sz="1400" dirty="0" smtClean="0">
                <a:solidFill>
                  <a:schemeClr val="bg1"/>
                </a:solidFill>
              </a:rPr>
              <a:t>創新教學</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指導</a:t>
            </a:r>
            <a:r>
              <a:rPr lang="zh-TW" altLang="en-US" sz="1400" dirty="0">
                <a:solidFill>
                  <a:schemeClr val="bg1"/>
                </a:solidFill>
              </a:rPr>
              <a:t>計畫</a:t>
            </a:r>
          </a:p>
        </p:txBody>
      </p:sp>
      <p:sp>
        <p:nvSpPr>
          <p:cNvPr id="27" name="手繪多邊形 26">
            <a:hlinkClick r:id="rId9" action="ppaction://hlinksldjump"/>
          </p:cNvPr>
          <p:cNvSpPr/>
          <p:nvPr/>
        </p:nvSpPr>
        <p:spPr>
          <a:xfrm>
            <a:off x="6984260" y="3213048"/>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教學實踐</a:t>
            </a:r>
            <a:r>
              <a:rPr lang="zh-TW" altLang="en-US" sz="1400" dirty="0" smtClean="0">
                <a:solidFill>
                  <a:schemeClr val="bg1"/>
                </a:solidFill>
              </a:rPr>
              <a:t>研究</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前導</a:t>
            </a:r>
            <a:r>
              <a:rPr lang="zh-TW" altLang="en-US" sz="1400" dirty="0">
                <a:solidFill>
                  <a:schemeClr val="bg1"/>
                </a:solidFill>
              </a:rPr>
              <a:t>型社群</a:t>
            </a:r>
          </a:p>
        </p:txBody>
      </p:sp>
      <p:sp>
        <p:nvSpPr>
          <p:cNvPr id="42" name="文字方塊 41">
            <a:hlinkClick r:id="rId10" action="ppaction://hlinksldjump"/>
          </p:cNvPr>
          <p:cNvSpPr txBox="1"/>
          <p:nvPr/>
        </p:nvSpPr>
        <p:spPr>
          <a:xfrm>
            <a:off x="7344456" y="5157192"/>
            <a:ext cx="1332000"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教學空間</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與設備資源</a:t>
            </a:r>
            <a:endParaRPr lang="en-US" altLang="zh-TW" sz="1400" dirty="0">
              <a:solidFill>
                <a:schemeClr val="bg1"/>
              </a:solidFill>
              <a:latin typeface="+mn-ea"/>
            </a:endParaRPr>
          </a:p>
        </p:txBody>
      </p:sp>
      <p:sp>
        <p:nvSpPr>
          <p:cNvPr id="4" name="投影片編號版面配置區 3"/>
          <p:cNvSpPr>
            <a:spLocks noGrp="1"/>
          </p:cNvSpPr>
          <p:nvPr>
            <p:ph type="sldNum" sz="quarter" idx="12"/>
          </p:nvPr>
        </p:nvSpPr>
        <p:spPr/>
        <p:txBody>
          <a:bodyPr/>
          <a:lstStyle/>
          <a:p>
            <a:fld id="{F7E4E4BE-4043-4F46-96D9-2CF57C9731FB}" type="slidenum">
              <a:rPr lang="zh-TW" altLang="en-US" smtClean="0"/>
              <a:t>3</a:t>
            </a:fld>
            <a:endParaRPr lang="zh-TW" altLang="en-US" dirty="0"/>
          </a:p>
        </p:txBody>
      </p:sp>
      <p:sp>
        <p:nvSpPr>
          <p:cNvPr id="6" name="文字方塊 5"/>
          <p:cNvSpPr txBox="1"/>
          <p:nvPr/>
        </p:nvSpPr>
        <p:spPr>
          <a:xfrm>
            <a:off x="395537" y="722910"/>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師生社群</a:t>
            </a:r>
          </a:p>
        </p:txBody>
      </p:sp>
      <p:sp>
        <p:nvSpPr>
          <p:cNvPr id="33" name="文字方塊 32"/>
          <p:cNvSpPr txBox="1"/>
          <p:nvPr/>
        </p:nvSpPr>
        <p:spPr>
          <a:xfrm>
            <a:off x="2678422" y="722910"/>
            <a:ext cx="1965011" cy="630942"/>
          </a:xfrm>
          <a:prstGeom prst="rect">
            <a:avLst/>
          </a:prstGeom>
          <a:noFill/>
        </p:spPr>
        <p:txBody>
          <a:bodyPr wrap="square" rtlCol="0">
            <a:spAutoFit/>
          </a:bodyPr>
          <a:lstStyle/>
          <a:p>
            <a:r>
              <a:rPr lang="zh-TW" altLang="en-US" sz="3500" b="1" dirty="0" smtClean="0">
                <a:latin typeface="微軟正黑體" pitchFamily="34" charset="-120"/>
                <a:ea typeface="微軟正黑體" pitchFamily="34" charset="-120"/>
              </a:rPr>
              <a:t>創新課</a:t>
            </a:r>
            <a:r>
              <a:rPr lang="zh-TW" altLang="en-US" sz="3500" b="1" dirty="0">
                <a:latin typeface="微軟正黑體" pitchFamily="34" charset="-120"/>
                <a:ea typeface="微軟正黑體" pitchFamily="34" charset="-120"/>
              </a:rPr>
              <a:t>程</a:t>
            </a:r>
          </a:p>
        </p:txBody>
      </p:sp>
      <p:sp>
        <p:nvSpPr>
          <p:cNvPr id="35" name="手繪多邊形 34">
            <a:hlinkClick r:id="rId11" action="ppaction://hlinksldjump"/>
          </p:cNvPr>
          <p:cNvSpPr/>
          <p:nvPr/>
        </p:nvSpPr>
        <p:spPr>
          <a:xfrm>
            <a:off x="539555" y="1412776"/>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en-US" altLang="zh-TW" sz="1400" dirty="0">
                <a:solidFill>
                  <a:schemeClr val="bg1"/>
                </a:solidFill>
              </a:rPr>
              <a:t>PBL</a:t>
            </a:r>
            <a:r>
              <a:rPr lang="zh-TW" altLang="en-US" sz="1400" dirty="0">
                <a:solidFill>
                  <a:schemeClr val="bg1"/>
                </a:solidFill>
              </a:rPr>
              <a:t>問題導向社群</a:t>
            </a:r>
          </a:p>
        </p:txBody>
      </p:sp>
      <p:sp>
        <p:nvSpPr>
          <p:cNvPr id="36" name="手繪多邊形 35">
            <a:hlinkClick r:id="rId12" action="ppaction://hlinksldjump"/>
          </p:cNvPr>
          <p:cNvSpPr/>
          <p:nvPr/>
        </p:nvSpPr>
        <p:spPr>
          <a:xfrm>
            <a:off x="2822439" y="1874747"/>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微型課程</a:t>
            </a:r>
          </a:p>
        </p:txBody>
      </p:sp>
      <p:sp>
        <p:nvSpPr>
          <p:cNvPr id="40" name="手繪多邊形 39">
            <a:hlinkClick r:id="rId13" action="ppaction://hlinksldjump"/>
          </p:cNvPr>
          <p:cNvSpPr/>
          <p:nvPr/>
        </p:nvSpPr>
        <p:spPr>
          <a:xfrm>
            <a:off x="2816887" y="436285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新生磨課師</a:t>
            </a:r>
          </a:p>
        </p:txBody>
      </p:sp>
      <p:sp>
        <p:nvSpPr>
          <p:cNvPr id="44" name="手繪多邊形 43">
            <a:hlinkClick r:id="rId14" action="ppaction://hlinksldjump"/>
          </p:cNvPr>
          <p:cNvSpPr/>
          <p:nvPr/>
        </p:nvSpPr>
        <p:spPr>
          <a:xfrm>
            <a:off x="2822439" y="5409272"/>
            <a:ext cx="1656000"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創新教學設備更新計畫</a:t>
            </a:r>
          </a:p>
        </p:txBody>
      </p:sp>
      <p:sp>
        <p:nvSpPr>
          <p:cNvPr id="45" name="手繪多邊形 44">
            <a:hlinkClick r:id="rId15" action="ppaction://hlinksldjump"/>
          </p:cNvPr>
          <p:cNvSpPr/>
          <p:nvPr/>
        </p:nvSpPr>
        <p:spPr>
          <a:xfrm>
            <a:off x="2822439" y="2372670"/>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深碗課程</a:t>
            </a:r>
          </a:p>
        </p:txBody>
      </p:sp>
      <p:sp>
        <p:nvSpPr>
          <p:cNvPr id="46" name="手繪多邊形 45">
            <a:hlinkClick r:id="rId16" action="ppaction://hlinksldjump"/>
          </p:cNvPr>
          <p:cNvSpPr/>
          <p:nvPr/>
        </p:nvSpPr>
        <p:spPr>
          <a:xfrm>
            <a:off x="2832835" y="287059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en-US" altLang="zh-TW" sz="1400" dirty="0">
                <a:solidFill>
                  <a:schemeClr val="tx1"/>
                </a:solidFill>
              </a:rPr>
              <a:t>VAR</a:t>
            </a:r>
            <a:r>
              <a:rPr lang="zh-TW" altLang="en-US" sz="1400" dirty="0">
                <a:solidFill>
                  <a:schemeClr val="tx1"/>
                </a:solidFill>
              </a:rPr>
              <a:t>教學應用課程</a:t>
            </a:r>
          </a:p>
        </p:txBody>
      </p:sp>
      <p:sp>
        <p:nvSpPr>
          <p:cNvPr id="47" name="手繪多邊形 46">
            <a:hlinkClick r:id="rId17" action="ppaction://hlinksldjump"/>
          </p:cNvPr>
          <p:cNvSpPr/>
          <p:nvPr/>
        </p:nvSpPr>
        <p:spPr>
          <a:xfrm>
            <a:off x="2816886" y="3368516"/>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境外移地教學</a:t>
            </a:r>
          </a:p>
        </p:txBody>
      </p:sp>
      <p:sp>
        <p:nvSpPr>
          <p:cNvPr id="48" name="手繪多邊形 47">
            <a:hlinkClick r:id="rId18" action="ppaction://hlinksldjump"/>
          </p:cNvPr>
          <p:cNvSpPr/>
          <p:nvPr/>
        </p:nvSpPr>
        <p:spPr>
          <a:xfrm>
            <a:off x="2822254" y="3869988"/>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磨課師課程</a:t>
            </a:r>
          </a:p>
        </p:txBody>
      </p:sp>
      <p:sp>
        <p:nvSpPr>
          <p:cNvPr id="49" name="文字方塊 48"/>
          <p:cNvSpPr txBox="1"/>
          <p:nvPr/>
        </p:nvSpPr>
        <p:spPr>
          <a:xfrm>
            <a:off x="5040053" y="4370388"/>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競賽辦理</a:t>
            </a:r>
          </a:p>
        </p:txBody>
      </p:sp>
      <p:sp>
        <p:nvSpPr>
          <p:cNvPr id="50" name="文字方塊 49"/>
          <p:cNvSpPr txBox="1"/>
          <p:nvPr/>
        </p:nvSpPr>
        <p:spPr>
          <a:xfrm>
            <a:off x="5893750" y="25100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師生研究</a:t>
            </a:r>
          </a:p>
        </p:txBody>
      </p:sp>
      <p:sp>
        <p:nvSpPr>
          <p:cNvPr id="34" name="手繪多邊形 33">
            <a:hlinkClick r:id="rId19" action="ppaction://hlinksldjump"/>
          </p:cNvPr>
          <p:cNvSpPr/>
          <p:nvPr/>
        </p:nvSpPr>
        <p:spPr>
          <a:xfrm>
            <a:off x="539555" y="436510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教師專業社群</a:t>
            </a:r>
          </a:p>
        </p:txBody>
      </p:sp>
      <p:sp>
        <p:nvSpPr>
          <p:cNvPr id="37" name="文字方塊 36">
            <a:hlinkClick r:id="rId20" action="ppaction://hlinksldjump"/>
          </p:cNvPr>
          <p:cNvSpPr txBox="1"/>
          <p:nvPr/>
        </p:nvSpPr>
        <p:spPr>
          <a:xfrm>
            <a:off x="7344309" y="4365104"/>
            <a:ext cx="1331952"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計畫各階段</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執行期</a:t>
            </a:r>
            <a:r>
              <a:rPr lang="zh-TW" altLang="en-US" sz="1400" dirty="0">
                <a:solidFill>
                  <a:schemeClr val="bg1"/>
                </a:solidFill>
                <a:latin typeface="+mn-ea"/>
              </a:rPr>
              <a:t>程</a:t>
            </a:r>
            <a:endParaRPr lang="en-US" altLang="zh-TW" sz="1400" dirty="0">
              <a:solidFill>
                <a:schemeClr val="bg1"/>
              </a:solidFill>
              <a:latin typeface="+mn-ea"/>
            </a:endParaRPr>
          </a:p>
        </p:txBody>
      </p:sp>
      <p:sp>
        <p:nvSpPr>
          <p:cNvPr id="38" name="手繪多邊形 37">
            <a:hlinkClick r:id="rId21" action="ppaction://hlinksldjump"/>
          </p:cNvPr>
          <p:cNvSpPr/>
          <p:nvPr/>
        </p:nvSpPr>
        <p:spPr>
          <a:xfrm>
            <a:off x="539555" y="508518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學生自主學習社群</a:t>
            </a:r>
          </a:p>
        </p:txBody>
      </p:sp>
      <p:sp>
        <p:nvSpPr>
          <p:cNvPr id="41" name="手繪多邊形 40"/>
          <p:cNvSpPr/>
          <p:nvPr/>
        </p:nvSpPr>
        <p:spPr>
          <a:xfrm>
            <a:off x="4932042" y="465513"/>
            <a:ext cx="3888433" cy="1691804"/>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solidFill>
                <a:schemeClr val="tx1"/>
              </a:solidFill>
              <a:latin typeface="微軟正黑體" panose="020B0604030504040204" pitchFamily="34" charset="-120"/>
              <a:ea typeface="微軟正黑體" panose="020B0604030504040204" pitchFamily="34" charset="-120"/>
            </a:endParaRPr>
          </a:p>
        </p:txBody>
      </p:sp>
      <p:sp>
        <p:nvSpPr>
          <p:cNvPr id="43" name="手繪多邊形 42">
            <a:hlinkClick r:id="rId22" action="ppaction://hlinksldjump"/>
          </p:cNvPr>
          <p:cNvSpPr/>
          <p:nvPr/>
        </p:nvSpPr>
        <p:spPr>
          <a:xfrm>
            <a:off x="6918851" y="1441135"/>
            <a:ext cx="1685596"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師生產業實務研習</a:t>
            </a:r>
          </a:p>
        </p:txBody>
      </p:sp>
      <p:sp>
        <p:nvSpPr>
          <p:cNvPr id="51" name="手繪多邊形 50">
            <a:hlinkClick r:id="rId23" action="ppaction://hlinksldjump"/>
          </p:cNvPr>
          <p:cNvSpPr/>
          <p:nvPr/>
        </p:nvSpPr>
        <p:spPr>
          <a:xfrm>
            <a:off x="5120430" y="1448840"/>
            <a:ext cx="1656183"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業界專家協同教學</a:t>
            </a:r>
          </a:p>
        </p:txBody>
      </p:sp>
      <p:sp>
        <p:nvSpPr>
          <p:cNvPr id="52" name="文字方塊 51"/>
          <p:cNvSpPr txBox="1"/>
          <p:nvPr/>
        </p:nvSpPr>
        <p:spPr>
          <a:xfrm>
            <a:off x="5893749" y="7098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產學合作</a:t>
            </a:r>
          </a:p>
        </p:txBody>
      </p:sp>
      <p:sp>
        <p:nvSpPr>
          <p:cNvPr id="54" name="Shape 37326"/>
          <p:cNvSpPr/>
          <p:nvPr/>
        </p:nvSpPr>
        <p:spPr>
          <a:xfrm>
            <a:off x="8529543" y="4820835"/>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6" name="Shape 37326"/>
          <p:cNvSpPr/>
          <p:nvPr/>
        </p:nvSpPr>
        <p:spPr>
          <a:xfrm>
            <a:off x="8530121" y="5589240"/>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3" name="手繪多邊形 52">
            <a:hlinkClick r:id="rId24" action="ppaction://hlinksldjump"/>
          </p:cNvPr>
          <p:cNvSpPr/>
          <p:nvPr/>
        </p:nvSpPr>
        <p:spPr>
          <a:xfrm>
            <a:off x="2816885" y="4867351"/>
            <a:ext cx="1656183"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學涯職涯探索</a:t>
            </a:r>
            <a:r>
              <a:rPr lang="zh-TW" altLang="en-US" sz="1400" dirty="0" smtClean="0">
                <a:solidFill>
                  <a:schemeClr val="tx1"/>
                </a:solidFill>
              </a:rPr>
              <a:t>課程</a:t>
            </a:r>
            <a:endParaRPr lang="zh-TW" altLang="en-US" sz="1400" dirty="0">
              <a:solidFill>
                <a:schemeClr val="tx1"/>
              </a:solidFill>
            </a:endParaRPr>
          </a:p>
        </p:txBody>
      </p:sp>
      <p:pic>
        <p:nvPicPr>
          <p:cNvPr id="2" name="圖片 1">
            <a:hlinkClick r:id="rId25" action="ppaction://hlinksldjump"/>
          </p:cNvPr>
          <p:cNvPicPr>
            <a:picLocks noChangeAspect="1"/>
          </p:cNvPicPr>
          <p:nvPr/>
        </p:nvPicPr>
        <p:blipFill>
          <a:blip r:embed="rId26"/>
          <a:stretch>
            <a:fillRect/>
          </a:stretch>
        </p:blipFill>
        <p:spPr>
          <a:xfrm>
            <a:off x="4355976" y="6237312"/>
            <a:ext cx="304826" cy="292633"/>
          </a:xfrm>
          <a:prstGeom prst="rect">
            <a:avLst/>
          </a:prstGeom>
        </p:spPr>
      </p:pic>
    </p:spTree>
    <p:extLst>
      <p:ext uri="{BB962C8B-B14F-4D97-AF65-F5344CB8AC3E}">
        <p14:creationId xmlns:p14="http://schemas.microsoft.com/office/powerpoint/2010/main" val="37438661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ppt_y</p:attrName>
                                        </p:attrNameLst>
                                      </p:cBhvr>
                                      <p:tavLst>
                                        <p:tav tm="0">
                                          <p:val>
                                            <p:strVal val="#ppt_y-#ppt_h*1.125000"/>
                                          </p:val>
                                        </p:tav>
                                        <p:tav tm="100000">
                                          <p:val>
                                            <p:strVal val="#ppt_y"/>
                                          </p:val>
                                        </p:tav>
                                      </p:tavLst>
                                    </p:anim>
                                    <p:animEffect transition="in" filter="wipe(down)">
                                      <p:cBhvr>
                                        <p:cTn id="24" dur="500"/>
                                        <p:tgtEl>
                                          <p:spTgt spid="34"/>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down)">
                                      <p:cBhvr>
                                        <p:cTn id="28" dur="500"/>
                                        <p:tgtEl>
                                          <p:spTgt spid="1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p:tgtEl>
                                          <p:spTgt spid="36"/>
                                        </p:tgtEl>
                                        <p:attrNameLst>
                                          <p:attrName>ppt_y</p:attrName>
                                        </p:attrNameLst>
                                      </p:cBhvr>
                                      <p:tavLst>
                                        <p:tav tm="0">
                                          <p:val>
                                            <p:strVal val="#ppt_y-#ppt_h*1.125000"/>
                                          </p:val>
                                        </p:tav>
                                        <p:tav tm="100000">
                                          <p:val>
                                            <p:strVal val="#ppt_y"/>
                                          </p:val>
                                        </p:tav>
                                      </p:tavLst>
                                    </p:anim>
                                    <p:animEffect transition="in" filter="wipe(down)">
                                      <p:cBhvr>
                                        <p:cTn id="32" dur="500"/>
                                        <p:tgtEl>
                                          <p:spTgt spid="36"/>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p:tgtEl>
                                          <p:spTgt spid="40"/>
                                        </p:tgtEl>
                                        <p:attrNameLst>
                                          <p:attrName>ppt_y</p:attrName>
                                        </p:attrNameLst>
                                      </p:cBhvr>
                                      <p:tavLst>
                                        <p:tav tm="0">
                                          <p:val>
                                            <p:strVal val="#ppt_y-#ppt_h*1.125000"/>
                                          </p:val>
                                        </p:tav>
                                        <p:tav tm="100000">
                                          <p:val>
                                            <p:strVal val="#ppt_y"/>
                                          </p:val>
                                        </p:tav>
                                      </p:tavLst>
                                    </p:anim>
                                    <p:animEffect transition="in" filter="wipe(down)">
                                      <p:cBhvr>
                                        <p:cTn id="36" dur="500"/>
                                        <p:tgtEl>
                                          <p:spTgt spid="40"/>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p:tgtEl>
                                          <p:spTgt spid="44"/>
                                        </p:tgtEl>
                                        <p:attrNameLst>
                                          <p:attrName>ppt_y</p:attrName>
                                        </p:attrNameLst>
                                      </p:cBhvr>
                                      <p:tavLst>
                                        <p:tav tm="0">
                                          <p:val>
                                            <p:strVal val="#ppt_y-#ppt_h*1.125000"/>
                                          </p:val>
                                        </p:tav>
                                        <p:tav tm="100000">
                                          <p:val>
                                            <p:strVal val="#ppt_y"/>
                                          </p:val>
                                        </p:tav>
                                      </p:tavLst>
                                    </p:anim>
                                    <p:animEffect transition="in" filter="wipe(down)">
                                      <p:cBhvr>
                                        <p:cTn id="40" dur="500"/>
                                        <p:tgtEl>
                                          <p:spTgt spid="44"/>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p:tgtEl>
                                          <p:spTgt spid="45"/>
                                        </p:tgtEl>
                                        <p:attrNameLst>
                                          <p:attrName>ppt_y</p:attrName>
                                        </p:attrNameLst>
                                      </p:cBhvr>
                                      <p:tavLst>
                                        <p:tav tm="0">
                                          <p:val>
                                            <p:strVal val="#ppt_y-#ppt_h*1.125000"/>
                                          </p:val>
                                        </p:tav>
                                        <p:tav tm="100000">
                                          <p:val>
                                            <p:strVal val="#ppt_y"/>
                                          </p:val>
                                        </p:tav>
                                      </p:tavLst>
                                    </p:anim>
                                    <p:animEffect transition="in" filter="wipe(down)">
                                      <p:cBhvr>
                                        <p:cTn id="44" dur="500"/>
                                        <p:tgtEl>
                                          <p:spTgt spid="45"/>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p:tgtEl>
                                          <p:spTgt spid="46"/>
                                        </p:tgtEl>
                                        <p:attrNameLst>
                                          <p:attrName>ppt_y</p:attrName>
                                        </p:attrNameLst>
                                      </p:cBhvr>
                                      <p:tavLst>
                                        <p:tav tm="0">
                                          <p:val>
                                            <p:strVal val="#ppt_y-#ppt_h*1.125000"/>
                                          </p:val>
                                        </p:tav>
                                        <p:tav tm="100000">
                                          <p:val>
                                            <p:strVal val="#ppt_y"/>
                                          </p:val>
                                        </p:tav>
                                      </p:tavLst>
                                    </p:anim>
                                    <p:animEffect transition="in" filter="wipe(down)">
                                      <p:cBhvr>
                                        <p:cTn id="48" dur="500"/>
                                        <p:tgtEl>
                                          <p:spTgt spid="46"/>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ppt_y</p:attrName>
                                        </p:attrNameLst>
                                      </p:cBhvr>
                                      <p:tavLst>
                                        <p:tav tm="0">
                                          <p:val>
                                            <p:strVal val="#ppt_y-#ppt_h*1.125000"/>
                                          </p:val>
                                        </p:tav>
                                        <p:tav tm="100000">
                                          <p:val>
                                            <p:strVal val="#ppt_y"/>
                                          </p:val>
                                        </p:tav>
                                      </p:tavLst>
                                    </p:anim>
                                    <p:animEffect transition="in" filter="wipe(down)">
                                      <p:cBhvr>
                                        <p:cTn id="52" dur="500"/>
                                        <p:tgtEl>
                                          <p:spTgt spid="47"/>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p:tgtEl>
                                          <p:spTgt spid="48"/>
                                        </p:tgtEl>
                                        <p:attrNameLst>
                                          <p:attrName>ppt_y</p:attrName>
                                        </p:attrNameLst>
                                      </p:cBhvr>
                                      <p:tavLst>
                                        <p:tav tm="0">
                                          <p:val>
                                            <p:strVal val="#ppt_y-#ppt_h*1.125000"/>
                                          </p:val>
                                        </p:tav>
                                        <p:tav tm="100000">
                                          <p:val>
                                            <p:strVal val="#ppt_y"/>
                                          </p:val>
                                        </p:tav>
                                      </p:tavLst>
                                    </p:anim>
                                    <p:animEffect transition="in" filter="wipe(down)">
                                      <p:cBhvr>
                                        <p:cTn id="56" dur="500"/>
                                        <p:tgtEl>
                                          <p:spTgt spid="48"/>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ppt_y</p:attrName>
                                        </p:attrNameLst>
                                      </p:cBhvr>
                                      <p:tavLst>
                                        <p:tav tm="0">
                                          <p:val>
                                            <p:strVal val="#ppt_y-#ppt_h*1.125000"/>
                                          </p:val>
                                        </p:tav>
                                        <p:tav tm="100000">
                                          <p:val>
                                            <p:strVal val="#ppt_y"/>
                                          </p:val>
                                        </p:tav>
                                      </p:tavLst>
                                    </p:anim>
                                    <p:animEffect transition="in" filter="wipe(down)">
                                      <p:cBhvr>
                                        <p:cTn id="60" dur="500"/>
                                        <p:tgtEl>
                                          <p:spTgt spid="26"/>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p:tgtEl>
                                          <p:spTgt spid="27"/>
                                        </p:tgtEl>
                                        <p:attrNameLst>
                                          <p:attrName>ppt_y</p:attrName>
                                        </p:attrNameLst>
                                      </p:cBhvr>
                                      <p:tavLst>
                                        <p:tav tm="0">
                                          <p:val>
                                            <p:strVal val="#ppt_y-#ppt_h*1.125000"/>
                                          </p:val>
                                        </p:tav>
                                        <p:tav tm="100000">
                                          <p:val>
                                            <p:strVal val="#ppt_y"/>
                                          </p:val>
                                        </p:tav>
                                      </p:tavLst>
                                    </p:anim>
                                    <p:animEffect transition="in" filter="wipe(down)">
                                      <p:cBhvr>
                                        <p:cTn id="64" dur="500"/>
                                        <p:tgtEl>
                                          <p:spTgt spid="27"/>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p:tgtEl>
                                          <p:spTgt spid="22"/>
                                        </p:tgtEl>
                                        <p:attrNameLst>
                                          <p:attrName>ppt_y</p:attrName>
                                        </p:attrNameLst>
                                      </p:cBhvr>
                                      <p:tavLst>
                                        <p:tav tm="0">
                                          <p:val>
                                            <p:strVal val="#ppt_y-#ppt_h*1.125000"/>
                                          </p:val>
                                        </p:tav>
                                        <p:tav tm="100000">
                                          <p:val>
                                            <p:strVal val="#ppt_y"/>
                                          </p:val>
                                        </p:tav>
                                      </p:tavLst>
                                    </p:anim>
                                    <p:animEffect transition="in" filter="wipe(down)">
                                      <p:cBhvr>
                                        <p:cTn id="68" dur="500"/>
                                        <p:tgtEl>
                                          <p:spTgt spid="22"/>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p:tgtEl>
                                          <p:spTgt spid="38"/>
                                        </p:tgtEl>
                                        <p:attrNameLst>
                                          <p:attrName>ppt_y</p:attrName>
                                        </p:attrNameLst>
                                      </p:cBhvr>
                                      <p:tavLst>
                                        <p:tav tm="0">
                                          <p:val>
                                            <p:strVal val="#ppt_y-#ppt_h*1.125000"/>
                                          </p:val>
                                        </p:tav>
                                        <p:tav tm="100000">
                                          <p:val>
                                            <p:strVal val="#ppt_y"/>
                                          </p:val>
                                        </p:tav>
                                      </p:tavLst>
                                    </p:anim>
                                    <p:animEffect transition="in" filter="wipe(down)">
                                      <p:cBhvr>
                                        <p:cTn id="72" dur="500"/>
                                        <p:tgtEl>
                                          <p:spTgt spid="38"/>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p:tgtEl>
                                          <p:spTgt spid="43"/>
                                        </p:tgtEl>
                                        <p:attrNameLst>
                                          <p:attrName>ppt_y</p:attrName>
                                        </p:attrNameLst>
                                      </p:cBhvr>
                                      <p:tavLst>
                                        <p:tav tm="0">
                                          <p:val>
                                            <p:strVal val="#ppt_y-#ppt_h*1.125000"/>
                                          </p:val>
                                        </p:tav>
                                        <p:tav tm="100000">
                                          <p:val>
                                            <p:strVal val="#ppt_y"/>
                                          </p:val>
                                        </p:tav>
                                      </p:tavLst>
                                    </p:anim>
                                    <p:animEffect transition="in" filter="wipe(down)">
                                      <p:cBhvr>
                                        <p:cTn id="76" dur="500"/>
                                        <p:tgtEl>
                                          <p:spTgt spid="43"/>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p:tgtEl>
                                          <p:spTgt spid="51"/>
                                        </p:tgtEl>
                                        <p:attrNameLst>
                                          <p:attrName>ppt_y</p:attrName>
                                        </p:attrNameLst>
                                      </p:cBhvr>
                                      <p:tavLst>
                                        <p:tav tm="0">
                                          <p:val>
                                            <p:strVal val="#ppt_y-#ppt_h*1.125000"/>
                                          </p:val>
                                        </p:tav>
                                        <p:tav tm="100000">
                                          <p:val>
                                            <p:strVal val="#ppt_y"/>
                                          </p:val>
                                        </p:tav>
                                      </p:tavLst>
                                    </p:anim>
                                    <p:animEffect transition="in" filter="wipe(down)">
                                      <p:cBhvr>
                                        <p:cTn id="80" dur="500"/>
                                        <p:tgtEl>
                                          <p:spTgt spid="51"/>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p:tgtEl>
                                          <p:spTgt spid="42"/>
                                        </p:tgtEl>
                                        <p:attrNameLst>
                                          <p:attrName>ppt_y</p:attrName>
                                        </p:attrNameLst>
                                      </p:cBhvr>
                                      <p:tavLst>
                                        <p:tav tm="0">
                                          <p:val>
                                            <p:strVal val="#ppt_y-#ppt_h*1.125000"/>
                                          </p:val>
                                        </p:tav>
                                        <p:tav tm="100000">
                                          <p:val>
                                            <p:strVal val="#ppt_y"/>
                                          </p:val>
                                        </p:tav>
                                      </p:tavLst>
                                    </p:anim>
                                    <p:animEffect transition="in" filter="wipe(down)">
                                      <p:cBhvr>
                                        <p:cTn id="84" dur="500"/>
                                        <p:tgtEl>
                                          <p:spTgt spid="42"/>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p:tgtEl>
                                          <p:spTgt spid="37"/>
                                        </p:tgtEl>
                                        <p:attrNameLst>
                                          <p:attrName>ppt_y</p:attrName>
                                        </p:attrNameLst>
                                      </p:cBhvr>
                                      <p:tavLst>
                                        <p:tav tm="0">
                                          <p:val>
                                            <p:strVal val="#ppt_y-#ppt_h*1.125000"/>
                                          </p:val>
                                        </p:tav>
                                        <p:tav tm="100000">
                                          <p:val>
                                            <p:strVal val="#ppt_y"/>
                                          </p:val>
                                        </p:tav>
                                      </p:tavLst>
                                    </p:anim>
                                    <p:animEffect transition="in" filter="wipe(down)">
                                      <p:cBhvr>
                                        <p:cTn id="88" dur="500"/>
                                        <p:tgtEl>
                                          <p:spTgt spid="3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 calcmode="lin" valueType="num">
                                      <p:cBhvr>
                                        <p:cTn id="93" dur="500" fill="hold"/>
                                        <p:tgtEl>
                                          <p:spTgt spid="54"/>
                                        </p:tgtEl>
                                        <p:attrNameLst>
                                          <p:attrName>style.rotation</p:attrName>
                                        </p:attrNameLst>
                                      </p:cBhvr>
                                      <p:tavLst>
                                        <p:tav tm="0">
                                          <p:val>
                                            <p:fltVal val="360"/>
                                          </p:val>
                                        </p:tav>
                                        <p:tav tm="100000">
                                          <p:val>
                                            <p:fltVal val="0"/>
                                          </p:val>
                                        </p:tav>
                                      </p:tavLst>
                                    </p:anim>
                                    <p:animEffect transition="in" filter="fade">
                                      <p:cBhvr>
                                        <p:cTn id="94" dur="500"/>
                                        <p:tgtEl>
                                          <p:spTgt spid="54"/>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500" fill="hold"/>
                                        <p:tgtEl>
                                          <p:spTgt spid="56"/>
                                        </p:tgtEl>
                                        <p:attrNameLst>
                                          <p:attrName>ppt_w</p:attrName>
                                        </p:attrNameLst>
                                      </p:cBhvr>
                                      <p:tavLst>
                                        <p:tav tm="0">
                                          <p:val>
                                            <p:fltVal val="0"/>
                                          </p:val>
                                        </p:tav>
                                        <p:tav tm="100000">
                                          <p:val>
                                            <p:strVal val="#ppt_w"/>
                                          </p:val>
                                        </p:tav>
                                      </p:tavLst>
                                    </p:anim>
                                    <p:anim calcmode="lin" valueType="num">
                                      <p:cBhvr>
                                        <p:cTn id="98" dur="500" fill="hold"/>
                                        <p:tgtEl>
                                          <p:spTgt spid="56"/>
                                        </p:tgtEl>
                                        <p:attrNameLst>
                                          <p:attrName>ppt_h</p:attrName>
                                        </p:attrNameLst>
                                      </p:cBhvr>
                                      <p:tavLst>
                                        <p:tav tm="0">
                                          <p:val>
                                            <p:fltVal val="0"/>
                                          </p:val>
                                        </p:tav>
                                        <p:tav tm="100000">
                                          <p:val>
                                            <p:strVal val="#ppt_h"/>
                                          </p:val>
                                        </p:tav>
                                      </p:tavLst>
                                    </p:anim>
                                    <p:anim calcmode="lin" valueType="num">
                                      <p:cBhvr>
                                        <p:cTn id="99" dur="500" fill="hold"/>
                                        <p:tgtEl>
                                          <p:spTgt spid="56"/>
                                        </p:tgtEl>
                                        <p:attrNameLst>
                                          <p:attrName>style.rotation</p:attrName>
                                        </p:attrNameLst>
                                      </p:cBhvr>
                                      <p:tavLst>
                                        <p:tav tm="0">
                                          <p:val>
                                            <p:fltVal val="360"/>
                                          </p:val>
                                        </p:tav>
                                        <p:tav tm="100000">
                                          <p:val>
                                            <p:fltVal val="0"/>
                                          </p:val>
                                        </p:tav>
                                      </p:tavLst>
                                    </p:anim>
                                    <p:animEffect transition="in" filter="fade">
                                      <p:cBhvr>
                                        <p:cTn id="100" dur="500"/>
                                        <p:tgtEl>
                                          <p:spTgt spid="56"/>
                                        </p:tgtEl>
                                      </p:cBhvr>
                                    </p:animEffect>
                                  </p:childTnLst>
                                </p:cTn>
                              </p:par>
                              <p:par>
                                <p:cTn id="101" presetID="12" presetClass="entr" presetSubtype="1"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p:tgtEl>
                                          <p:spTgt spid="53"/>
                                        </p:tgtEl>
                                        <p:attrNameLst>
                                          <p:attrName>ppt_y</p:attrName>
                                        </p:attrNameLst>
                                      </p:cBhvr>
                                      <p:tavLst>
                                        <p:tav tm="0">
                                          <p:val>
                                            <p:strVal val="#ppt_y-#ppt_h*1.125000"/>
                                          </p:val>
                                        </p:tav>
                                        <p:tav tm="100000">
                                          <p:val>
                                            <p:strVal val="#ppt_y"/>
                                          </p:val>
                                        </p:tav>
                                      </p:tavLst>
                                    </p:anim>
                                    <p:animEffect transition="in" filter="wipe(down)">
                                      <p:cBhvr>
                                        <p:cTn id="10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8" grpId="0" animBg="1"/>
      <p:bldP spid="22" grpId="0" animBg="1"/>
      <p:bldP spid="26" grpId="0" animBg="1"/>
      <p:bldP spid="27" grpId="0" animBg="1"/>
      <p:bldP spid="42" grpId="0" animBg="1"/>
      <p:bldP spid="35" grpId="0" animBg="1"/>
      <p:bldP spid="36" grpId="0" animBg="1"/>
      <p:bldP spid="40" grpId="0" animBg="1"/>
      <p:bldP spid="44" grpId="0" animBg="1"/>
      <p:bldP spid="45" grpId="0" animBg="1"/>
      <p:bldP spid="46" grpId="0" animBg="1"/>
      <p:bldP spid="47" grpId="0" animBg="1"/>
      <p:bldP spid="48" grpId="0" animBg="1"/>
      <p:bldP spid="34" grpId="0" animBg="1"/>
      <p:bldP spid="37" grpId="0" animBg="1"/>
      <p:bldP spid="38" grpId="0" animBg="1"/>
      <p:bldP spid="43" grpId="0" animBg="1"/>
      <p:bldP spid="51" grpId="0" animBg="1"/>
      <p:bldP spid="54" grpId="0" animBg="1"/>
      <p:bldP spid="56"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7716577"/>
              </p:ext>
            </p:extLst>
          </p:nvPr>
        </p:nvGraphicFramePr>
        <p:xfrm>
          <a:off x="467544" y="1205448"/>
          <a:ext cx="8229600" cy="487936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新生磨課師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2623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lnSpc>
                          <a:spcPct val="100000"/>
                        </a:lnSpc>
                        <a:spcBef>
                          <a:spcPts val="600"/>
                        </a:spcBef>
                        <a:buFont typeface="+mj-lt"/>
                        <a:buAutoNum type="arabicPeriod"/>
                      </a:pPr>
                      <a:r>
                        <a:rPr lang="zh-HK"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新生</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磨課師</a:t>
                      </a:r>
                      <a:r>
                        <a:rPr lang="zh-HK"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教材製作</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請依各院系高中</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職</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銜接大學基礎課程為發展重點</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微積分及初級會計學除外</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00000"/>
                        </a:lnSpc>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每一教學單元影片長度以</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分鐘為宜，教學影片總時數須達至少</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小時</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，以此完成</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學分課程的教學內容</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lang="zh-TW" altLang="zh-TW" sz="18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不得以隨堂錄影畫面取代</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，可優先申請使用虛擬攝影棚</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錄影。</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教師須</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負責</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線上</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課程經營及設計</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成績</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檢核測驗</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，並將其學習資料於成果報告書中呈現</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每位教師限定申請</a:t>
                      </a:r>
                      <a:r>
                        <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案。</a:t>
                      </a:r>
                    </a:p>
                  </a:txBody>
                  <a:tcPr/>
                </a:tc>
                <a:extLst>
                  <a:ext uri="{0D108BD9-81ED-4DB2-BD59-A6C34878D82A}">
                    <a16:rowId xmlns:a16="http://schemas.microsoft.com/office/drawing/2014/main" xmlns="" val="2185488193"/>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3992276770"/>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zh-TW" sz="1800" kern="12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007"/>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郭家豪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11604)</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2"/>
                        </a:rPr>
                        <a:t>http://www.ugsi2usr.nptu.edu.tw/files/11-1172-10763-1.php?Lang=zh-tw</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新生磨課師</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30</a:t>
            </a:fld>
            <a:endParaRPr lang="zh-TW" altLang="en-US"/>
          </a:p>
        </p:txBody>
      </p:sp>
      <p:pic>
        <p:nvPicPr>
          <p:cNvPr id="7" name="圖片 6">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40798996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2C147BD-F43C-426F-A176-6F785A4ABD07}" type="slidenum">
              <a:rPr lang="zh-TW" altLang="en-US" smtClean="0"/>
              <a:t>31</a:t>
            </a:fld>
            <a:endParaRPr lang="zh-TW" altLang="en-US"/>
          </a:p>
        </p:txBody>
      </p:sp>
      <p:pic>
        <p:nvPicPr>
          <p:cNvPr id="5" name="圖片 4"/>
          <p:cNvPicPr>
            <a:picLocks noChangeAspect="1"/>
          </p:cNvPicPr>
          <p:nvPr/>
        </p:nvPicPr>
        <p:blipFill>
          <a:blip r:embed="rId2"/>
          <a:stretch>
            <a:fillRect/>
          </a:stretch>
        </p:blipFill>
        <p:spPr>
          <a:xfrm>
            <a:off x="270370" y="1484784"/>
            <a:ext cx="4036577" cy="3742191"/>
          </a:xfrm>
          <a:prstGeom prst="rect">
            <a:avLst/>
          </a:prstGeom>
          <a:ln>
            <a:noFill/>
          </a:ln>
          <a:effectLst>
            <a:outerShdw blurRad="292100" dist="139700" dir="2700000" algn="tl" rotWithShape="0">
              <a:srgbClr val="333333">
                <a:alpha val="65000"/>
              </a:srgbClr>
            </a:outerShdw>
          </a:effectLst>
        </p:spPr>
      </p:pic>
      <p:sp>
        <p:nvSpPr>
          <p:cNvPr id="6" name="文字方塊 5"/>
          <p:cNvSpPr txBox="1"/>
          <p:nvPr/>
        </p:nvSpPr>
        <p:spPr>
          <a:xfrm>
            <a:off x="270369" y="5445224"/>
            <a:ext cx="4036577" cy="523220"/>
          </a:xfrm>
          <a:prstGeom prst="rect">
            <a:avLst/>
          </a:prstGeom>
          <a:noFill/>
        </p:spPr>
        <p:txBody>
          <a:bodyPr wrap="square" rtlCol="0">
            <a:spAutoFi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hlinkClick r:id="rId3"/>
              </a:rPr>
              <a:t>自由時報</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hlinkClick r:id="rId3"/>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hlinkClick r:id="rId3"/>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hlinkClick r:id="rId3"/>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hlinkClick r:id="rId3"/>
              </a:rPr>
              <a:t>史上新高 </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hlinkClick r:id="rId3"/>
              </a:rPr>
              <a:t>13.38</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hlinkClick r:id="rId3"/>
              </a:rPr>
              <a:t>％大專生休</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hlinkClick r:id="rId3"/>
              </a:rPr>
              <a:t>退學</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hlinkClick r:id="rId3"/>
              </a:rPr>
              <a:t>》4/27</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hlinkClick r:id="rId3"/>
              </a:rPr>
              <a:t>刊登報導</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學涯</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職涯探索課程</a:t>
            </a:r>
          </a:p>
        </p:txBody>
      </p:sp>
      <p:pic>
        <p:nvPicPr>
          <p:cNvPr id="8" name="圖片 7"/>
          <p:cNvPicPr>
            <a:picLocks noChangeAspect="1"/>
          </p:cNvPicPr>
          <p:nvPr/>
        </p:nvPicPr>
        <p:blipFill>
          <a:blip r:embed="rId4"/>
          <a:stretch>
            <a:fillRect/>
          </a:stretch>
        </p:blipFill>
        <p:spPr>
          <a:xfrm>
            <a:off x="4572000" y="1458310"/>
            <a:ext cx="4305601" cy="3744000"/>
          </a:xfrm>
          <a:prstGeom prst="rect">
            <a:avLst/>
          </a:prstGeom>
          <a:ln>
            <a:noFill/>
          </a:ln>
          <a:effectLst>
            <a:outerShdw blurRad="292100" dist="139700" dir="2700000" algn="tl" rotWithShape="0">
              <a:srgbClr val="333333">
                <a:alpha val="65000"/>
              </a:srgbClr>
            </a:outerShdw>
          </a:effectLst>
        </p:spPr>
      </p:pic>
      <p:sp>
        <p:nvSpPr>
          <p:cNvPr id="9" name="文字方塊 8"/>
          <p:cNvSpPr txBox="1"/>
          <p:nvPr/>
        </p:nvSpPr>
        <p:spPr>
          <a:xfrm>
            <a:off x="4718949" y="5447591"/>
            <a:ext cx="4158652" cy="523220"/>
          </a:xfrm>
          <a:prstGeom prst="rect">
            <a:avLst/>
          </a:prstGeom>
          <a:noFill/>
        </p:spPr>
        <p:txBody>
          <a:bodyPr wrap="square" rtlCol="0">
            <a:spAutoFi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來源</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本</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hlinkClick r:id="rId5"/>
              </a:rPr>
              <a:t>校</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校務</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hlinkClick r:id="rId5"/>
              </a:rPr>
              <a:t>研究與發展</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中心</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(IR)</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Newsletter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各</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hlinkClick r:id="rId5"/>
              </a:rPr>
              <a:t>學期休退學分析</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報告</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》2019</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年</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8</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月刊登</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183058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505808577"/>
              </p:ext>
            </p:extLst>
          </p:nvPr>
        </p:nvGraphicFramePr>
        <p:xfrm>
          <a:off x="467544" y="1111243"/>
          <a:ext cx="8424936" cy="4125349"/>
        </p:xfrm>
        <a:graphic>
          <a:graphicData uri="http://schemas.openxmlformats.org/drawingml/2006/table">
            <a:tbl>
              <a:tblPr firstRow="1" bandRow="1">
                <a:tableStyleId>{93296810-A885-4BE3-A3E7-6D5BEEA58F35}</a:tableStyleId>
              </a:tblPr>
              <a:tblGrid>
                <a:gridCol w="1263781">
                  <a:extLst>
                    <a:ext uri="{9D8B030D-6E8A-4147-A177-3AD203B41FA5}">
                      <a16:colId xmlns:a16="http://schemas.microsoft.com/office/drawing/2014/main" xmlns="" val="1783243338"/>
                    </a:ext>
                  </a:extLst>
                </a:gridCol>
                <a:gridCol w="7161155">
                  <a:extLst>
                    <a:ext uri="{9D8B030D-6E8A-4147-A177-3AD203B41FA5}">
                      <a16:colId xmlns:a16="http://schemas.microsoft.com/office/drawing/2014/main" xmlns="" val="889044132"/>
                    </a:ext>
                  </a:extLst>
                </a:gridCol>
              </a:tblGrid>
              <a:tr h="375920">
                <a:tc>
                  <a:txBody>
                    <a:bodyPr/>
                    <a:lstStyle/>
                    <a:p>
                      <a:r>
                        <a:rPr lang="zh-TW" altLang="en-US" sz="1800" dirty="0" smtClean="0">
                          <a:latin typeface="標楷體" panose="03000509000000000000" pitchFamily="65" charset="-120"/>
                          <a:ea typeface="標楷體" panose="03000509000000000000" pitchFamily="65" charset="-120"/>
                        </a:rPr>
                        <a:t>計畫類別</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標楷體" panose="03000509000000000000" pitchFamily="65" charset="-120"/>
                          <a:ea typeface="標楷體" panose="03000509000000000000" pitchFamily="65" charset="-120"/>
                        </a:rPr>
                        <a:t>創新課程</a:t>
                      </a: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標楷體" panose="03000509000000000000" pitchFamily="65" charset="-120"/>
                          <a:ea typeface="標楷體" panose="03000509000000000000" pitchFamily="65" charset="-120"/>
                        </a:rPr>
                        <a:t>計畫名稱</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標楷體" panose="03000509000000000000" pitchFamily="65" charset="-120"/>
                          <a:ea typeface="標楷體" panose="03000509000000000000" pitchFamily="65" charset="-120"/>
                        </a:rPr>
                        <a:t>學涯</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職涯探索課程</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493909">
                <a:tc>
                  <a:txBody>
                    <a:bodyPr/>
                    <a:lstStyle/>
                    <a:p>
                      <a:r>
                        <a:rPr lang="zh-TW" altLang="en-US" sz="1800" dirty="0" smtClean="0">
                          <a:latin typeface="標楷體" panose="03000509000000000000" pitchFamily="65" charset="-120"/>
                          <a:ea typeface="標楷體" panose="03000509000000000000" pitchFamily="65" charset="-120"/>
                        </a:rPr>
                        <a:t>計畫目的</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pPr>
                        <a:lnSpc>
                          <a:spcPts val="2500"/>
                        </a:lnSpc>
                      </a:pPr>
                      <a:r>
                        <a:rPr lang="zh-TW" altLang="en-US" sz="1800" kern="1200" dirty="0" smtClean="0">
                          <a:effectLst/>
                          <a:latin typeface="標楷體" panose="03000509000000000000" pitchFamily="65" charset="-120"/>
                          <a:ea typeface="標楷體" panose="03000509000000000000" pitchFamily="65" charset="-120"/>
                        </a:rPr>
                        <a:t>鼓勵教師開設學涯及職涯探索課程，提供學生諮詢服務，適時輔助學生解決問題，並規劃多元活動協助學生進行自我探索。培養大一新生學涯規劃力、提升大二以上學生之職涯發展力，以強化學生在學期間之學涯與職涯之輔導機制。</a:t>
                      </a:r>
                      <a:endParaRPr lang="en-US" altLang="zh-TW" sz="1800" kern="1200" dirty="0" smtClean="0">
                        <a:effectLst/>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872330513"/>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申請對象</a:t>
                      </a:r>
                      <a:endParaRPr lang="zh-TW" altLang="en-US" sz="1800" dirty="0" smtClean="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zh-TW" altLang="en-US" sz="1800" kern="1200" dirty="0" smtClean="0">
                          <a:effectLst/>
                          <a:latin typeface="標楷體" panose="03000509000000000000" pitchFamily="65" charset="-120"/>
                          <a:ea typeface="標楷體" panose="03000509000000000000" pitchFamily="65" charset="-120"/>
                        </a:rPr>
                        <a:t>教師</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75920">
                <a:tc>
                  <a:txBody>
                    <a:bodyPr/>
                    <a:lstStyle/>
                    <a:p>
                      <a:r>
                        <a:rPr lang="zh-TW" altLang="en-US" sz="1800" dirty="0" smtClean="0">
                          <a:latin typeface="標楷體" panose="03000509000000000000" pitchFamily="65" charset="-120"/>
                          <a:ea typeface="標楷體" panose="03000509000000000000" pitchFamily="65" charset="-120"/>
                        </a:rPr>
                        <a:t>經費補助</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effectLst/>
                          <a:latin typeface="標楷體" panose="03000509000000000000" pitchFamily="65" charset="-120"/>
                          <a:ea typeface="標楷體" panose="03000509000000000000" pitchFamily="65" charset="-120"/>
                        </a:rPr>
                        <a:t>實際金額依審查結果核支</a:t>
                      </a:r>
                      <a:endParaRPr lang="zh-TW" altLang="en-US" sz="1800" dirty="0" smtClean="0">
                        <a:latin typeface="標楷體" panose="03000509000000000000" pitchFamily="65" charset="-12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375920">
                <a:tc>
                  <a:txBody>
                    <a:bodyPr/>
                    <a:lstStyle/>
                    <a:p>
                      <a:r>
                        <a:rPr lang="zh-TW" altLang="en-US" sz="1800" dirty="0" smtClean="0">
                          <a:latin typeface="標楷體" panose="03000509000000000000" pitchFamily="65" charset="-120"/>
                          <a:ea typeface="標楷體" panose="03000509000000000000" pitchFamily="65" charset="-120"/>
                        </a:rPr>
                        <a:t>補助項目</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zh-TW" altLang="zh-TW" sz="1800" kern="1200" dirty="0" smtClean="0">
                          <a:effectLst/>
                          <a:latin typeface="標楷體" panose="03000509000000000000" pitchFamily="65" charset="-120"/>
                          <a:ea typeface="標楷體" panose="03000509000000000000" pitchFamily="65" charset="-120"/>
                        </a:rPr>
                        <a:t>業務費</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75920">
                <a:tc>
                  <a:txBody>
                    <a:bodyPr/>
                    <a:lstStyle/>
                    <a:p>
                      <a:r>
                        <a:rPr lang="zh-TW" altLang="en-US" sz="1800" dirty="0" smtClean="0">
                          <a:latin typeface="標楷體" panose="03000509000000000000" pitchFamily="65" charset="-120"/>
                          <a:ea typeface="標楷體" panose="03000509000000000000" pitchFamily="65" charset="-120"/>
                        </a:rPr>
                        <a:t>申請期程</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自即日起至</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latin typeface="標楷體" panose="03000509000000000000" pitchFamily="65" charset="-120"/>
                          <a:ea typeface="標楷體" panose="03000509000000000000" pitchFamily="65" charset="-120"/>
                        </a:rPr>
                        <a:t>年</a:t>
                      </a:r>
                      <a:r>
                        <a:rPr lang="en-US" altLang="zh-TW" sz="1800" kern="12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latin typeface="標楷體" panose="03000509000000000000" pitchFamily="65" charset="-120"/>
                          <a:ea typeface="標楷體" panose="03000509000000000000" pitchFamily="65" charset="-120"/>
                        </a:rPr>
                        <a:t>月</a:t>
                      </a:r>
                      <a:r>
                        <a:rPr lang="en-US" altLang="zh-TW" sz="1800" kern="12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dirty="0" smtClean="0">
                          <a:latin typeface="標楷體" panose="03000509000000000000" pitchFamily="65" charset="-120"/>
                          <a:ea typeface="標楷體" panose="03000509000000000000" pitchFamily="65" charset="-120"/>
                        </a:rPr>
                        <a:t>日止</a:t>
                      </a:r>
                      <a:endParaRPr lang="zh-TW" altLang="en-US" sz="18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73477572"/>
                  </a:ext>
                </a:extLst>
              </a:tr>
              <a:tr h="375920">
                <a:tc>
                  <a:txBody>
                    <a:bodyPr/>
                    <a:lstStyle/>
                    <a:p>
                      <a:r>
                        <a:rPr lang="zh-TW" altLang="en-US" sz="1800" dirty="0" smtClean="0">
                          <a:latin typeface="標楷體" panose="03000509000000000000" pitchFamily="65" charset="-120"/>
                          <a:ea typeface="標楷體" panose="03000509000000000000" pitchFamily="65" charset="-120"/>
                        </a:rPr>
                        <a:t>執行期程</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標楷體" panose="03000509000000000000" pitchFamily="65" charset="-120"/>
                          <a:ea typeface="標楷體" panose="03000509000000000000" pitchFamily="65" charset="-120"/>
                        </a:rPr>
                        <a:t>自審核通過公告日起至</a:t>
                      </a:r>
                      <a:r>
                        <a:rPr lang="en-US" altLang="zh-TW" sz="1800" kern="12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latin typeface="標楷體" panose="03000509000000000000" pitchFamily="65" charset="-120"/>
                          <a:ea typeface="標楷體" panose="03000509000000000000" pitchFamily="65" charset="-120"/>
                        </a:rPr>
                        <a:t>年</a:t>
                      </a:r>
                      <a:r>
                        <a:rPr lang="en-US" altLang="zh-TW" sz="1800" kern="12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latin typeface="標楷體" panose="03000509000000000000" pitchFamily="65" charset="-120"/>
                          <a:ea typeface="標楷體" panose="03000509000000000000" pitchFamily="65" charset="-120"/>
                        </a:rPr>
                        <a:t>月</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800" kern="12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dirty="0" smtClean="0">
                          <a:latin typeface="標楷體" panose="03000509000000000000" pitchFamily="65" charset="-120"/>
                          <a:ea typeface="標楷體" panose="03000509000000000000" pitchFamily="65" charset="-120"/>
                        </a:rPr>
                        <a:t>日止</a:t>
                      </a:r>
                      <a:endParaRPr lang="zh-TW" altLang="en-US" sz="1800" dirty="0">
                        <a:solidFill>
                          <a:srgbClr val="3333FF"/>
                        </a:solidFill>
                        <a:latin typeface="標楷體" panose="03000509000000000000" pitchFamily="65" charset="-12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59260137"/>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學涯</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職涯探索課程</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32</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9358629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685430281"/>
              </p:ext>
            </p:extLst>
          </p:nvPr>
        </p:nvGraphicFramePr>
        <p:xfrm>
          <a:off x="467544" y="1124744"/>
          <a:ext cx="8424936" cy="4968552"/>
        </p:xfrm>
        <a:graphic>
          <a:graphicData uri="http://schemas.openxmlformats.org/drawingml/2006/table">
            <a:tbl>
              <a:tblPr firstRow="1" bandRow="1">
                <a:tableStyleId>{93296810-A885-4BE3-A3E7-6D5BEEA58F35}</a:tableStyleId>
              </a:tblPr>
              <a:tblGrid>
                <a:gridCol w="1263781">
                  <a:extLst>
                    <a:ext uri="{9D8B030D-6E8A-4147-A177-3AD203B41FA5}">
                      <a16:colId xmlns:a16="http://schemas.microsoft.com/office/drawing/2014/main" xmlns="" val="1783243338"/>
                    </a:ext>
                  </a:extLst>
                </a:gridCol>
                <a:gridCol w="7161155">
                  <a:extLst>
                    <a:ext uri="{9D8B030D-6E8A-4147-A177-3AD203B41FA5}">
                      <a16:colId xmlns:a16="http://schemas.microsoft.com/office/drawing/2014/main" xmlns="" val="889044132"/>
                    </a:ext>
                  </a:extLst>
                </a:gridCol>
              </a:tblGrid>
              <a:tr h="419386">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p>
                  </a:txBody>
                  <a:tcPr/>
                </a:tc>
                <a:extLst>
                  <a:ext uri="{0D108BD9-81ED-4DB2-BD59-A6C34878D82A}">
                    <a16:rowId xmlns:a16="http://schemas.microsoft.com/office/drawing/2014/main" xmlns="" val="319405675"/>
                  </a:ext>
                </a:extLst>
              </a:tr>
              <a:tr h="419386">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學涯</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職涯探索課程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4129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marR="0" lvl="2" indent="-342900" algn="l" defTabSz="914377" rtl="0" eaLnBrk="1" fontAlgn="auto" latinLnBrk="0" hangingPunct="1">
                        <a:lnSpc>
                          <a:spcPct val="100000"/>
                        </a:lnSpc>
                        <a:spcBef>
                          <a:spcPts val="600"/>
                        </a:spcBef>
                        <a:spcAft>
                          <a:spcPts val="0"/>
                        </a:spcAft>
                        <a:buClrTx/>
                        <a:buSzTx/>
                        <a:buFont typeface="+mj-lt"/>
                        <a:buAutoNum type="arabicPeriod"/>
                        <a:tabLst/>
                        <a:defRPr/>
                      </a:pP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課程學分數：</a:t>
                      </a:r>
                      <a: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學分</a:t>
                      </a:r>
                      <a: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自由學分</a:t>
                      </a:r>
                      <a: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課程，每門課程之選課人數</a:t>
                      </a:r>
                      <a:r>
                        <a:rPr lang="zh-TW" altLang="en-US" sz="1800" b="1" u="none"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應達</a:t>
                      </a:r>
                      <a:r>
                        <a:rPr lang="en-US" altLang="zh-TW" sz="1800" b="1" u="none"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800" b="1" u="none"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1800" b="1" u="none"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none"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1800" b="1" u="none"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none"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以上</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2" indent="-342900" algn="l" defTabSz="914377" rtl="0" eaLnBrk="1" fontAlgn="auto" latinLnBrk="0" hangingPunct="1">
                        <a:lnSpc>
                          <a:spcPct val="100000"/>
                        </a:lnSpc>
                        <a:spcBef>
                          <a:spcPts val="600"/>
                        </a:spcBef>
                        <a:spcAft>
                          <a:spcPts val="0"/>
                        </a:spcAft>
                        <a:buClrTx/>
                        <a:buSzTx/>
                        <a:buFont typeface="+mj-lt"/>
                        <a:buAutoNum type="arabicPeriod"/>
                        <a:tabLst/>
                        <a:defRPr/>
                      </a:pPr>
                      <a:r>
                        <a:rPr lang="zh-TW" altLang="en-US" sz="1800" b="1" u="none"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授課教師須完成本中心辦理之「學涯職涯教師研習課程」</a:t>
                      </a: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，以提升相關輔導知能，並了解學校資源之整合與連結。</a:t>
                      </a:r>
                      <a:endPar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2" indent="-342900" algn="l" defTabSz="914377" rtl="0" eaLnBrk="1" fontAlgn="auto" latinLnBrk="0" hangingPunct="1">
                        <a:lnSpc>
                          <a:spcPct val="100000"/>
                        </a:lnSpc>
                        <a:spcBef>
                          <a:spcPts val="600"/>
                        </a:spcBef>
                        <a:spcAft>
                          <a:spcPts val="0"/>
                        </a:spcAft>
                        <a:buClrTx/>
                        <a:buSzTx/>
                        <a:buFont typeface="+mj-lt"/>
                        <a:buAutoNum type="arabicPeriod"/>
                        <a:tabLst/>
                        <a:defRPr/>
                      </a:pP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課程類型：</a:t>
                      </a:r>
                      <a:endPar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800089" marR="0" lvl="3" indent="-342900" algn="l" defTabSz="914377"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lang="zh-TW" altLang="en-US" sz="1800" u="sng" kern="1200" dirty="0" smtClean="0">
                          <a:effectLst/>
                          <a:latin typeface="Times New Roman" panose="02020603050405020304" pitchFamily="18" charset="0"/>
                          <a:ea typeface="標楷體" panose="03000509000000000000" pitchFamily="65" charset="-120"/>
                          <a:cs typeface="Times New Roman" panose="02020603050405020304" pitchFamily="18" charset="0"/>
                        </a:rPr>
                        <a:t>學涯探索課程</a:t>
                      </a:r>
                      <a: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限大一學生</a:t>
                      </a:r>
                      <a: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b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由教師帶領大一新鮮人了解就讀學系及對應的職涯進路，協助學生運用學習資源、選課策略，於學涯歷程中累積各層面的專業養成。</a:t>
                      </a:r>
                      <a:endPar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800089" marR="0" lvl="3" indent="-342900" algn="l" defTabSz="914377"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lang="zh-TW" altLang="en-US" sz="1800" u="sng" kern="1200" dirty="0" smtClean="0">
                          <a:effectLst/>
                          <a:latin typeface="Times New Roman" panose="02020603050405020304" pitchFamily="18" charset="0"/>
                          <a:ea typeface="標楷體" panose="03000509000000000000" pitchFamily="65" charset="-120"/>
                          <a:cs typeface="Times New Roman" panose="02020603050405020304" pitchFamily="18" charset="0"/>
                        </a:rPr>
                        <a:t>職涯探索課程</a:t>
                      </a:r>
                      <a: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限大二以上學生</a:t>
                      </a:r>
                      <a: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b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教師進一步帶領大二以上學生思考未來定位及探查職業取向。剖析內部情境及判別外部環境，進而縮短學職差距，優化就業競爭力，期能使學生順利開拓就職之路。</a:t>
                      </a:r>
                      <a:endPar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bl>
          </a:graphicData>
        </a:graphic>
      </p:graphicFrame>
      <p:sp>
        <p:nvSpPr>
          <p:cNvPr id="7"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學涯</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職涯探索課程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33</a:t>
            </a:fld>
            <a:endParaRPr lang="zh-TW" altLang="en-US"/>
          </a:p>
        </p:txBody>
      </p:sp>
      <p:grpSp>
        <p:nvGrpSpPr>
          <p:cNvPr id="8" name="群組 7"/>
          <p:cNvGrpSpPr/>
          <p:nvPr/>
        </p:nvGrpSpPr>
        <p:grpSpPr>
          <a:xfrm>
            <a:off x="4067947" y="6061265"/>
            <a:ext cx="802431" cy="680103"/>
            <a:chOff x="467544" y="5949280"/>
            <a:chExt cx="802431" cy="680104"/>
          </a:xfrm>
        </p:grpSpPr>
        <p:sp>
          <p:nvSpPr>
            <p:cNvPr id="10" name="文字方塊 9"/>
            <p:cNvSpPr txBox="1"/>
            <p:nvPr/>
          </p:nvSpPr>
          <p:spPr>
            <a:xfrm>
              <a:off x="467544" y="6167718"/>
              <a:ext cx="802431" cy="276999"/>
            </a:xfrm>
            <a:prstGeom prst="rect">
              <a:avLst/>
            </a:prstGeom>
            <a:noFill/>
            <a:ln>
              <a:noFill/>
            </a:ln>
          </p:spPr>
          <p:txBody>
            <a:bodyPr wrap="square" rtlCol="0">
              <a:spAutoFit/>
            </a:bodyPr>
            <a:lstStyle/>
            <a:p>
              <a:pPr algn="ctr"/>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注意事項</a:t>
              </a:r>
              <a:endParaRPr lang="zh-TW" altLang="en-US" sz="12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1" name="橢圓形圖說文字 10"/>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0110323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204234750"/>
              </p:ext>
            </p:extLst>
          </p:nvPr>
        </p:nvGraphicFramePr>
        <p:xfrm>
          <a:off x="467544" y="1124744"/>
          <a:ext cx="8424936" cy="2696056"/>
        </p:xfrm>
        <a:graphic>
          <a:graphicData uri="http://schemas.openxmlformats.org/drawingml/2006/table">
            <a:tbl>
              <a:tblPr firstRow="1" bandRow="1">
                <a:tableStyleId>{93296810-A885-4BE3-A3E7-6D5BEEA58F35}</a:tableStyleId>
              </a:tblPr>
              <a:tblGrid>
                <a:gridCol w="1263781">
                  <a:extLst>
                    <a:ext uri="{9D8B030D-6E8A-4147-A177-3AD203B41FA5}">
                      <a16:colId xmlns:a16="http://schemas.microsoft.com/office/drawing/2014/main" xmlns="" val="1783243338"/>
                    </a:ext>
                  </a:extLst>
                </a:gridCol>
                <a:gridCol w="7161155">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學涯</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職涯探索課程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192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marR="0" lvl="2" indent="-342900" algn="l" defTabSz="914377" rtl="0" eaLnBrk="1" fontAlgn="auto" latinLnBrk="0" hangingPunct="1">
                        <a:lnSpc>
                          <a:spcPct val="100000"/>
                        </a:lnSpc>
                        <a:spcBef>
                          <a:spcPts val="600"/>
                        </a:spcBef>
                        <a:spcAft>
                          <a:spcPts val="0"/>
                        </a:spcAft>
                        <a:buClrTx/>
                        <a:buSzTx/>
                        <a:buFont typeface="+mj-lt"/>
                        <a:buAutoNum type="arabicPeriod" startAt="4"/>
                        <a:tabLst/>
                        <a:defRPr/>
                      </a:pP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首次開設之課程，經授課教師所屬系</a:t>
                      </a:r>
                      <a: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所、中心、學位學程</a:t>
                      </a:r>
                      <a:r>
                        <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級、院級課程委員會審議，並經校課程委員會審議通過後，使得開授。</a:t>
                      </a:r>
                      <a:endPar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2" indent="-342900" algn="l" defTabSz="914377" rtl="0" eaLnBrk="1" fontAlgn="auto" latinLnBrk="0" hangingPunct="1">
                        <a:lnSpc>
                          <a:spcPct val="100000"/>
                        </a:lnSpc>
                        <a:spcBef>
                          <a:spcPts val="600"/>
                        </a:spcBef>
                        <a:spcAft>
                          <a:spcPts val="0"/>
                        </a:spcAft>
                        <a:buClrTx/>
                        <a:buSzTx/>
                        <a:buFont typeface="+mj-lt"/>
                        <a:buAutoNum type="arabicPeriod" startAt="4"/>
                        <a:tabLst/>
                        <a:defRPr/>
                      </a:pPr>
                      <a:r>
                        <a:rPr lang="zh-TW" altLang="en-US"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rPr>
                        <a:t>若本課程規劃需集中時間開課，得由開課單位簽准後實施。</a:t>
                      </a:r>
                      <a:endParaRPr lang="en-US" altLang="zh-TW" sz="1800" u="none"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鍾菀琳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11602)</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hlinkClick r:id="rId2"/>
                        </a:rPr>
                        <a:t>http://www.ugsi2usr.nptu.edu.tw/files/11-1172-10764-1.php?Lang=zh-tw</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7"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學涯</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職涯探索課程</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34</a:t>
            </a:fld>
            <a:endParaRPr lang="zh-TW" altLang="en-US"/>
          </a:p>
        </p:txBody>
      </p:sp>
      <p:pic>
        <p:nvPicPr>
          <p:cNvPr id="8" name="圖片 7">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21032883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277322174"/>
              </p:ext>
            </p:extLst>
          </p:nvPr>
        </p:nvGraphicFramePr>
        <p:xfrm>
          <a:off x="467544" y="1151803"/>
          <a:ext cx="8229600" cy="4133258"/>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創新教學設備更新計畫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165317">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500"/>
                        </a:lnSpc>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為提升本校教師教學品質及學生學習實作成效，透過實作課程搭配輔助性教學設備或實驗器材工具，有助於學生理論與實務結合，並增進學生實務技術能力及就業競爭力。</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各學院系所 </a:t>
                      </a: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含專班、學位學程</a:t>
                      </a: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1424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p>
                  </a:txBody>
                  <a:tcPr/>
                </a:tc>
                <a:tc>
                  <a:txBody>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依類別</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補助</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lvl="0">
                        <a:lnSpc>
                          <a:spcPts val="2500"/>
                        </a:lnSpc>
                      </a:pP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類：大型教學設備或高單價實驗器材，整批上限為</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萬元。</a:t>
                      </a:r>
                    </a:p>
                    <a:p>
                      <a:pPr lvl="0">
                        <a:lnSpc>
                          <a:spcPts val="2500"/>
                        </a:lnSpc>
                      </a:pP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B</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類：中型教學設備或實驗器材，整批上限為</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50</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萬元。</a:t>
                      </a:r>
                    </a:p>
                    <a:p>
                      <a:pPr lvl="0">
                        <a:lnSpc>
                          <a:spcPts val="2500"/>
                        </a:lnSpc>
                      </a:pP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C</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類：小型教學設備、操作工具或實驗模組等，整批上限為</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萬元。</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004"/>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研究設備費</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為主，必要搭配時部份可為業務費</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需說明</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創新教學設備更新計畫</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35</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7446315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918213673"/>
              </p:ext>
            </p:extLst>
          </p:nvPr>
        </p:nvGraphicFramePr>
        <p:xfrm>
          <a:off x="467544" y="1195120"/>
          <a:ext cx="8229600" cy="3972560"/>
        </p:xfrm>
        <a:graphic>
          <a:graphicData uri="http://schemas.openxmlformats.org/drawingml/2006/table">
            <a:tbl>
              <a:tblPr firstRow="1" bandRow="1">
                <a:tableStyleId>{93296810-A885-4BE3-A3E7-6D5BEEA58F35}</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創新教學設備更新計畫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71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lnSpc>
                          <a:spcPct val="100000"/>
                        </a:lnSpc>
                        <a:spcBef>
                          <a:spcPts val="600"/>
                        </a:spcBef>
                        <a:buFont typeface="+mj-lt"/>
                        <a:buAutoNum type="arabicPeriod"/>
                      </a:pP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每系至多申請</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案</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，基於不重複補助原則，同一案由若已獲校內外單位補助</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挹注</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者，不得重複申請。</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00000"/>
                        </a:lnSpc>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獲補助系所將需配合教育部不定時來校訪視教學空間設備視察，</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必要時回報空間設備使用率</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0" indent="0">
                        <a:lnSpc>
                          <a:spcPct val="100000"/>
                        </a:lnSpc>
                        <a:spcBef>
                          <a:spcPts val="600"/>
                        </a:spcBef>
                        <a:buFont typeface="+mj-lt"/>
                        <a:buNone/>
                      </a:pP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3992276770"/>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zh-TW" sz="1800" kern="12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007"/>
                  </a:ext>
                </a:extLst>
              </a:tr>
              <a:tr h="3759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承辦人員</a:t>
                      </a:r>
                      <a:endPar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楊雅淇 </a:t>
                      </a:r>
                      <a:r>
                        <a:rPr kumimoji="0" lang="en-US" altLang="zh-TW"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分機</a:t>
                      </a:r>
                      <a:r>
                        <a:rPr kumimoji="0" lang="en-US" altLang="zh-TW"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11601</a:t>
                      </a:r>
                      <a:r>
                        <a:rPr kumimoji="0" lang="en-US" altLang="zh-TW"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2"/>
                        </a:rPr>
                        <a:t>http://www.ugsi2usr.nptu.edu.tw/files/11-1172-10742-1.php?Lang=zh-tw</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創新教學設備更新計畫</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36</a:t>
            </a:fld>
            <a:endParaRPr lang="zh-TW" altLang="en-US"/>
          </a:p>
        </p:txBody>
      </p:sp>
      <p:pic>
        <p:nvPicPr>
          <p:cNvPr id="7" name="圖片 6">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31376965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0840" y="310344"/>
            <a:ext cx="8229600" cy="1143000"/>
          </a:xfrm>
        </p:spPr>
        <p:txBody>
          <a:bodyPr>
            <a:normAutofit/>
          </a:bodyPr>
          <a:lstStyle/>
          <a:p>
            <a:r>
              <a:rPr lang="zh-TW" altLang="en-US" sz="3200" dirty="0" smtClean="0"/>
              <a:t>方案類別</a:t>
            </a:r>
            <a:endParaRPr lang="zh-TW" altLang="en-US" sz="3200" dirty="0"/>
          </a:p>
        </p:txBody>
      </p:sp>
      <p:sp>
        <p:nvSpPr>
          <p:cNvPr id="5" name="圓角矩形 4"/>
          <p:cNvSpPr/>
          <p:nvPr/>
        </p:nvSpPr>
        <p:spPr>
          <a:xfrm>
            <a:off x="7257092" y="4185136"/>
            <a:ext cx="1491371" cy="1728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 name="手繪多邊形 7"/>
          <p:cNvSpPr/>
          <p:nvPr/>
        </p:nvSpPr>
        <p:spPr>
          <a:xfrm>
            <a:off x="323529" y="465512"/>
            <a:ext cx="2109027" cy="5555776"/>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9" name="手繪多邊形 8">
            <a:hlinkClick r:id="rId3" action="ppaction://hlinksldjump"/>
          </p:cNvPr>
          <p:cNvSpPr/>
          <p:nvPr/>
        </p:nvSpPr>
        <p:spPr>
          <a:xfrm>
            <a:off x="539555" y="2132856"/>
            <a:ext cx="1687221" cy="720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戶外教育結合課程議題社群</a:t>
            </a:r>
            <a:endParaRPr lang="en-US" altLang="zh-TW" sz="1400" dirty="0">
              <a:solidFill>
                <a:schemeClr val="bg1"/>
              </a:solidFill>
            </a:endParaRPr>
          </a:p>
        </p:txBody>
      </p:sp>
      <p:sp>
        <p:nvSpPr>
          <p:cNvPr id="10" name="手繪多邊形 9">
            <a:hlinkClick r:id="rId4" action="ppaction://hlinksldjump"/>
          </p:cNvPr>
          <p:cNvSpPr/>
          <p:nvPr/>
        </p:nvSpPr>
        <p:spPr>
          <a:xfrm>
            <a:off x="539555" y="292494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增能輔導型社群</a:t>
            </a:r>
          </a:p>
        </p:txBody>
      </p:sp>
      <p:sp>
        <p:nvSpPr>
          <p:cNvPr id="12" name="手繪多邊形 11">
            <a:hlinkClick r:id="rId5" action="ppaction://hlinksldjump"/>
          </p:cNvPr>
          <p:cNvSpPr/>
          <p:nvPr/>
        </p:nvSpPr>
        <p:spPr>
          <a:xfrm>
            <a:off x="539555" y="364502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師生專業外語社群</a:t>
            </a:r>
          </a:p>
        </p:txBody>
      </p:sp>
      <p:sp>
        <p:nvSpPr>
          <p:cNvPr id="17" name="手繪多邊形 16"/>
          <p:cNvSpPr/>
          <p:nvPr/>
        </p:nvSpPr>
        <p:spPr>
          <a:xfrm>
            <a:off x="2606416" y="466488"/>
            <a:ext cx="2109600" cy="55548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18" name="手繪多邊形 17">
            <a:hlinkClick r:id="rId6" action="ppaction://hlinksldjump"/>
          </p:cNvPr>
          <p:cNvSpPr/>
          <p:nvPr/>
        </p:nvSpPr>
        <p:spPr>
          <a:xfrm>
            <a:off x="2822443" y="1412824"/>
            <a:ext cx="1656183" cy="396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微學分課程</a:t>
            </a:r>
          </a:p>
        </p:txBody>
      </p:sp>
      <p:sp>
        <p:nvSpPr>
          <p:cNvPr id="21" name="手繪多邊形 20"/>
          <p:cNvSpPr/>
          <p:nvPr/>
        </p:nvSpPr>
        <p:spPr>
          <a:xfrm>
            <a:off x="4932040" y="4185467"/>
            <a:ext cx="2160240"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solidFill>
                <a:schemeClr val="tx1"/>
              </a:solidFill>
              <a:latin typeface="微軟正黑體" panose="020B0604030504040204" pitchFamily="34" charset="-120"/>
              <a:ea typeface="微軟正黑體" panose="020B0604030504040204" pitchFamily="34" charset="-120"/>
            </a:endParaRPr>
          </a:p>
        </p:txBody>
      </p:sp>
      <p:sp>
        <p:nvSpPr>
          <p:cNvPr id="22" name="手繪多邊形 21">
            <a:hlinkClick r:id="rId7" action="ppaction://hlinksldjump"/>
          </p:cNvPr>
          <p:cNvSpPr/>
          <p:nvPr/>
        </p:nvSpPr>
        <p:spPr>
          <a:xfrm>
            <a:off x="5184068" y="5085184"/>
            <a:ext cx="1656184" cy="64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辦理跨領域競賽</a:t>
            </a:r>
            <a:r>
              <a:rPr lang="en-US" altLang="zh-TW" sz="1400" dirty="0">
                <a:solidFill>
                  <a:schemeClr val="bg1"/>
                </a:solidFill>
              </a:rPr>
              <a:t/>
            </a:r>
            <a:br>
              <a:rPr lang="en-US" altLang="zh-TW" sz="1400" dirty="0">
                <a:solidFill>
                  <a:schemeClr val="bg1"/>
                </a:solidFill>
              </a:rPr>
            </a:br>
            <a:r>
              <a:rPr lang="zh-TW" altLang="en-US" sz="1400" dirty="0">
                <a:solidFill>
                  <a:schemeClr val="bg1"/>
                </a:solidFill>
              </a:rPr>
              <a:t>補助計畫</a:t>
            </a:r>
          </a:p>
        </p:txBody>
      </p:sp>
      <p:sp>
        <p:nvSpPr>
          <p:cNvPr id="25" name="手繪多邊形 24"/>
          <p:cNvSpPr/>
          <p:nvPr/>
        </p:nvSpPr>
        <p:spPr>
          <a:xfrm>
            <a:off x="4932040" y="2296500"/>
            <a:ext cx="3888435"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p:txBody>
      </p:sp>
      <p:sp>
        <p:nvSpPr>
          <p:cNvPr id="26" name="手繪多邊形 25">
            <a:hlinkClick r:id="rId8" action="ppaction://hlinksldjump"/>
          </p:cNvPr>
          <p:cNvSpPr/>
          <p:nvPr/>
        </p:nvSpPr>
        <p:spPr>
          <a:xfrm>
            <a:off x="5112052" y="3212976"/>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smtClean="0">
                <a:solidFill>
                  <a:schemeClr val="bg1"/>
                </a:solidFill>
              </a:rPr>
              <a:t>高中職創新教學</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指導</a:t>
            </a:r>
            <a:r>
              <a:rPr lang="zh-TW" altLang="en-US" sz="1400" dirty="0">
                <a:solidFill>
                  <a:schemeClr val="bg1"/>
                </a:solidFill>
              </a:rPr>
              <a:t>計畫</a:t>
            </a:r>
          </a:p>
        </p:txBody>
      </p:sp>
      <p:sp>
        <p:nvSpPr>
          <p:cNvPr id="27" name="手繪多邊形 26">
            <a:hlinkClick r:id="rId9" action="ppaction://hlinksldjump"/>
          </p:cNvPr>
          <p:cNvSpPr/>
          <p:nvPr/>
        </p:nvSpPr>
        <p:spPr>
          <a:xfrm>
            <a:off x="6984260" y="3213048"/>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教學實踐</a:t>
            </a:r>
            <a:r>
              <a:rPr lang="zh-TW" altLang="en-US" sz="1400" dirty="0" smtClean="0">
                <a:solidFill>
                  <a:schemeClr val="bg1"/>
                </a:solidFill>
              </a:rPr>
              <a:t>研究</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前導</a:t>
            </a:r>
            <a:r>
              <a:rPr lang="zh-TW" altLang="en-US" sz="1400" dirty="0">
                <a:solidFill>
                  <a:schemeClr val="bg1"/>
                </a:solidFill>
              </a:rPr>
              <a:t>型社群</a:t>
            </a:r>
          </a:p>
        </p:txBody>
      </p:sp>
      <p:sp>
        <p:nvSpPr>
          <p:cNvPr id="42" name="文字方塊 41">
            <a:hlinkClick r:id="rId10" action="ppaction://hlinksldjump"/>
          </p:cNvPr>
          <p:cNvSpPr txBox="1"/>
          <p:nvPr/>
        </p:nvSpPr>
        <p:spPr>
          <a:xfrm>
            <a:off x="7344456" y="5157192"/>
            <a:ext cx="1332000"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教學空間</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與設備資源</a:t>
            </a:r>
            <a:endParaRPr lang="en-US" altLang="zh-TW" sz="1400" dirty="0">
              <a:solidFill>
                <a:schemeClr val="bg1"/>
              </a:solidFill>
              <a:latin typeface="+mn-ea"/>
            </a:endParaRPr>
          </a:p>
        </p:txBody>
      </p:sp>
      <p:sp>
        <p:nvSpPr>
          <p:cNvPr id="4" name="投影片編號版面配置區 3"/>
          <p:cNvSpPr>
            <a:spLocks noGrp="1"/>
          </p:cNvSpPr>
          <p:nvPr>
            <p:ph type="sldNum" sz="quarter" idx="12"/>
          </p:nvPr>
        </p:nvSpPr>
        <p:spPr/>
        <p:txBody>
          <a:bodyPr/>
          <a:lstStyle/>
          <a:p>
            <a:fld id="{F7E4E4BE-4043-4F46-96D9-2CF57C9731FB}" type="slidenum">
              <a:rPr lang="zh-TW" altLang="en-US" smtClean="0"/>
              <a:t>37</a:t>
            </a:fld>
            <a:endParaRPr lang="zh-TW" altLang="en-US" dirty="0"/>
          </a:p>
        </p:txBody>
      </p:sp>
      <p:sp>
        <p:nvSpPr>
          <p:cNvPr id="6" name="文字方塊 5"/>
          <p:cNvSpPr txBox="1"/>
          <p:nvPr/>
        </p:nvSpPr>
        <p:spPr>
          <a:xfrm>
            <a:off x="395537" y="722910"/>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師生社群</a:t>
            </a:r>
          </a:p>
        </p:txBody>
      </p:sp>
      <p:sp>
        <p:nvSpPr>
          <p:cNvPr id="33" name="文字方塊 32"/>
          <p:cNvSpPr txBox="1"/>
          <p:nvPr/>
        </p:nvSpPr>
        <p:spPr>
          <a:xfrm>
            <a:off x="2678422" y="722910"/>
            <a:ext cx="1965011" cy="630942"/>
          </a:xfrm>
          <a:prstGeom prst="rect">
            <a:avLst/>
          </a:prstGeom>
          <a:noFill/>
        </p:spPr>
        <p:txBody>
          <a:bodyPr wrap="square" rtlCol="0">
            <a:spAutoFit/>
          </a:bodyPr>
          <a:lstStyle/>
          <a:p>
            <a:r>
              <a:rPr lang="zh-TW" altLang="en-US" sz="3500" b="1" dirty="0" smtClean="0">
                <a:latin typeface="微軟正黑體" pitchFamily="34" charset="-120"/>
                <a:ea typeface="微軟正黑體" pitchFamily="34" charset="-120"/>
              </a:rPr>
              <a:t>創新課</a:t>
            </a:r>
            <a:r>
              <a:rPr lang="zh-TW" altLang="en-US" sz="3500" b="1" dirty="0">
                <a:latin typeface="微軟正黑體" pitchFamily="34" charset="-120"/>
                <a:ea typeface="微軟正黑體" pitchFamily="34" charset="-120"/>
              </a:rPr>
              <a:t>程</a:t>
            </a:r>
          </a:p>
        </p:txBody>
      </p:sp>
      <p:sp>
        <p:nvSpPr>
          <p:cNvPr id="35" name="手繪多邊形 34">
            <a:hlinkClick r:id="rId11" action="ppaction://hlinksldjump"/>
          </p:cNvPr>
          <p:cNvSpPr/>
          <p:nvPr/>
        </p:nvSpPr>
        <p:spPr>
          <a:xfrm>
            <a:off x="539555" y="1412776"/>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en-US" altLang="zh-TW" sz="1400" dirty="0">
                <a:solidFill>
                  <a:schemeClr val="bg1"/>
                </a:solidFill>
              </a:rPr>
              <a:t>PBL</a:t>
            </a:r>
            <a:r>
              <a:rPr lang="zh-TW" altLang="en-US" sz="1400" dirty="0">
                <a:solidFill>
                  <a:schemeClr val="bg1"/>
                </a:solidFill>
              </a:rPr>
              <a:t>問題導向社群</a:t>
            </a:r>
          </a:p>
        </p:txBody>
      </p:sp>
      <p:sp>
        <p:nvSpPr>
          <p:cNvPr id="36" name="手繪多邊形 35">
            <a:hlinkClick r:id="rId12" action="ppaction://hlinksldjump"/>
          </p:cNvPr>
          <p:cNvSpPr/>
          <p:nvPr/>
        </p:nvSpPr>
        <p:spPr>
          <a:xfrm>
            <a:off x="2822439" y="1874747"/>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微型課程</a:t>
            </a:r>
          </a:p>
        </p:txBody>
      </p:sp>
      <p:sp>
        <p:nvSpPr>
          <p:cNvPr id="40" name="手繪多邊形 39">
            <a:hlinkClick r:id="rId13" action="ppaction://hlinksldjump"/>
          </p:cNvPr>
          <p:cNvSpPr/>
          <p:nvPr/>
        </p:nvSpPr>
        <p:spPr>
          <a:xfrm>
            <a:off x="2816887" y="436285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新生磨課師</a:t>
            </a:r>
          </a:p>
        </p:txBody>
      </p:sp>
      <p:sp>
        <p:nvSpPr>
          <p:cNvPr id="44" name="手繪多邊形 43">
            <a:hlinkClick r:id="rId14" action="ppaction://hlinksldjump"/>
          </p:cNvPr>
          <p:cNvSpPr/>
          <p:nvPr/>
        </p:nvSpPr>
        <p:spPr>
          <a:xfrm>
            <a:off x="2822439" y="5409272"/>
            <a:ext cx="1656000"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創新教學設備更新計畫</a:t>
            </a:r>
          </a:p>
        </p:txBody>
      </p:sp>
      <p:sp>
        <p:nvSpPr>
          <p:cNvPr id="45" name="手繪多邊形 44">
            <a:hlinkClick r:id="rId15" action="ppaction://hlinksldjump"/>
          </p:cNvPr>
          <p:cNvSpPr/>
          <p:nvPr/>
        </p:nvSpPr>
        <p:spPr>
          <a:xfrm>
            <a:off x="2822439" y="2372670"/>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深碗課程</a:t>
            </a:r>
          </a:p>
        </p:txBody>
      </p:sp>
      <p:sp>
        <p:nvSpPr>
          <p:cNvPr id="46" name="手繪多邊形 45">
            <a:hlinkClick r:id="rId16" action="ppaction://hlinksldjump"/>
          </p:cNvPr>
          <p:cNvSpPr/>
          <p:nvPr/>
        </p:nvSpPr>
        <p:spPr>
          <a:xfrm>
            <a:off x="2832835" y="287059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en-US" altLang="zh-TW" sz="1400" dirty="0">
                <a:solidFill>
                  <a:schemeClr val="tx1"/>
                </a:solidFill>
              </a:rPr>
              <a:t>VAR</a:t>
            </a:r>
            <a:r>
              <a:rPr lang="zh-TW" altLang="en-US" sz="1400" dirty="0">
                <a:solidFill>
                  <a:schemeClr val="tx1"/>
                </a:solidFill>
              </a:rPr>
              <a:t>教學應用課程</a:t>
            </a:r>
          </a:p>
        </p:txBody>
      </p:sp>
      <p:sp>
        <p:nvSpPr>
          <p:cNvPr id="47" name="手繪多邊形 46">
            <a:hlinkClick r:id="rId17" action="ppaction://hlinksldjump"/>
          </p:cNvPr>
          <p:cNvSpPr/>
          <p:nvPr/>
        </p:nvSpPr>
        <p:spPr>
          <a:xfrm>
            <a:off x="2816886" y="3368516"/>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境外移地教學</a:t>
            </a:r>
          </a:p>
        </p:txBody>
      </p:sp>
      <p:sp>
        <p:nvSpPr>
          <p:cNvPr id="48" name="手繪多邊形 47">
            <a:hlinkClick r:id="rId18" action="ppaction://hlinksldjump"/>
          </p:cNvPr>
          <p:cNvSpPr/>
          <p:nvPr/>
        </p:nvSpPr>
        <p:spPr>
          <a:xfrm>
            <a:off x="2822254" y="3869988"/>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磨課師課程</a:t>
            </a:r>
          </a:p>
        </p:txBody>
      </p:sp>
      <p:sp>
        <p:nvSpPr>
          <p:cNvPr id="49" name="文字方塊 48"/>
          <p:cNvSpPr txBox="1"/>
          <p:nvPr/>
        </p:nvSpPr>
        <p:spPr>
          <a:xfrm>
            <a:off x="5040053" y="4370388"/>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競賽辦理</a:t>
            </a:r>
          </a:p>
        </p:txBody>
      </p:sp>
      <p:sp>
        <p:nvSpPr>
          <p:cNvPr id="50" name="文字方塊 49"/>
          <p:cNvSpPr txBox="1"/>
          <p:nvPr/>
        </p:nvSpPr>
        <p:spPr>
          <a:xfrm>
            <a:off x="5893750" y="25100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師生研究</a:t>
            </a:r>
          </a:p>
        </p:txBody>
      </p:sp>
      <p:sp>
        <p:nvSpPr>
          <p:cNvPr id="34" name="手繪多邊形 33">
            <a:hlinkClick r:id="rId19" action="ppaction://hlinksldjump"/>
          </p:cNvPr>
          <p:cNvSpPr/>
          <p:nvPr/>
        </p:nvSpPr>
        <p:spPr>
          <a:xfrm>
            <a:off x="539555" y="436510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教師專業社群</a:t>
            </a:r>
          </a:p>
        </p:txBody>
      </p:sp>
      <p:sp>
        <p:nvSpPr>
          <p:cNvPr id="37" name="文字方塊 36">
            <a:hlinkClick r:id="rId20" action="ppaction://hlinksldjump"/>
          </p:cNvPr>
          <p:cNvSpPr txBox="1"/>
          <p:nvPr/>
        </p:nvSpPr>
        <p:spPr>
          <a:xfrm>
            <a:off x="7344309" y="4365104"/>
            <a:ext cx="1331952"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計畫各階段</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執行期</a:t>
            </a:r>
            <a:r>
              <a:rPr lang="zh-TW" altLang="en-US" sz="1400" dirty="0">
                <a:solidFill>
                  <a:schemeClr val="bg1"/>
                </a:solidFill>
                <a:latin typeface="+mn-ea"/>
              </a:rPr>
              <a:t>程</a:t>
            </a:r>
            <a:endParaRPr lang="en-US" altLang="zh-TW" sz="1400" dirty="0">
              <a:solidFill>
                <a:schemeClr val="bg1"/>
              </a:solidFill>
              <a:latin typeface="+mn-ea"/>
            </a:endParaRPr>
          </a:p>
        </p:txBody>
      </p:sp>
      <p:sp>
        <p:nvSpPr>
          <p:cNvPr id="39" name="Google Shape;489;p39">
            <a:hlinkClick r:id="rId21" action="ppaction://hlinksldjump"/>
          </p:cNvPr>
          <p:cNvSpPr/>
          <p:nvPr/>
        </p:nvSpPr>
        <p:spPr>
          <a:xfrm>
            <a:off x="4333728" y="6303211"/>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 name="手繪多邊形 37">
            <a:hlinkClick r:id="rId22" action="ppaction://hlinksldjump"/>
          </p:cNvPr>
          <p:cNvSpPr/>
          <p:nvPr/>
        </p:nvSpPr>
        <p:spPr>
          <a:xfrm>
            <a:off x="539555" y="508518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學生自主學習社群</a:t>
            </a:r>
          </a:p>
        </p:txBody>
      </p:sp>
      <p:sp>
        <p:nvSpPr>
          <p:cNvPr id="41" name="手繪多邊形 40"/>
          <p:cNvSpPr/>
          <p:nvPr/>
        </p:nvSpPr>
        <p:spPr>
          <a:xfrm>
            <a:off x="4932042" y="465513"/>
            <a:ext cx="3888433" cy="1691804"/>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solidFill>
                <a:schemeClr val="tx1"/>
              </a:solidFill>
              <a:latin typeface="微軟正黑體" panose="020B0604030504040204" pitchFamily="34" charset="-120"/>
              <a:ea typeface="微軟正黑體" panose="020B0604030504040204" pitchFamily="34" charset="-120"/>
            </a:endParaRPr>
          </a:p>
        </p:txBody>
      </p:sp>
      <p:sp>
        <p:nvSpPr>
          <p:cNvPr id="43" name="手繪多邊形 42">
            <a:hlinkClick r:id="rId23" action="ppaction://hlinksldjump"/>
          </p:cNvPr>
          <p:cNvSpPr/>
          <p:nvPr/>
        </p:nvSpPr>
        <p:spPr>
          <a:xfrm>
            <a:off x="6918851" y="1441135"/>
            <a:ext cx="1685596"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師生產業實務研習</a:t>
            </a:r>
          </a:p>
        </p:txBody>
      </p:sp>
      <p:sp>
        <p:nvSpPr>
          <p:cNvPr id="51" name="手繪多邊形 50">
            <a:hlinkClick r:id="rId24" action="ppaction://hlinksldjump"/>
          </p:cNvPr>
          <p:cNvSpPr/>
          <p:nvPr/>
        </p:nvSpPr>
        <p:spPr>
          <a:xfrm>
            <a:off x="5120430" y="1448840"/>
            <a:ext cx="1656183"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業界專家協同教學</a:t>
            </a:r>
          </a:p>
        </p:txBody>
      </p:sp>
      <p:sp>
        <p:nvSpPr>
          <p:cNvPr id="52" name="文字方塊 51"/>
          <p:cNvSpPr txBox="1"/>
          <p:nvPr/>
        </p:nvSpPr>
        <p:spPr>
          <a:xfrm>
            <a:off x="5893749" y="7098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產學合作</a:t>
            </a:r>
          </a:p>
        </p:txBody>
      </p:sp>
      <p:sp>
        <p:nvSpPr>
          <p:cNvPr id="54" name="Shape 37326"/>
          <p:cNvSpPr/>
          <p:nvPr/>
        </p:nvSpPr>
        <p:spPr>
          <a:xfrm>
            <a:off x="8529543" y="4820835"/>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6" name="Shape 37326"/>
          <p:cNvSpPr/>
          <p:nvPr/>
        </p:nvSpPr>
        <p:spPr>
          <a:xfrm>
            <a:off x="8530121" y="5589240"/>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3" name="手繪多邊形 52">
            <a:hlinkClick r:id="rId25" action="ppaction://hlinksldjump"/>
          </p:cNvPr>
          <p:cNvSpPr/>
          <p:nvPr/>
        </p:nvSpPr>
        <p:spPr>
          <a:xfrm>
            <a:off x="2816885" y="4867351"/>
            <a:ext cx="1656183"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學涯職涯探索</a:t>
            </a:r>
            <a:r>
              <a:rPr lang="zh-TW" altLang="en-US" sz="1400" dirty="0" smtClean="0">
                <a:solidFill>
                  <a:schemeClr val="tx1"/>
                </a:solidFill>
              </a:rPr>
              <a:t>課程</a:t>
            </a:r>
            <a:endParaRPr lang="zh-TW" altLang="en-US" sz="1400" dirty="0">
              <a:solidFill>
                <a:schemeClr val="tx1"/>
              </a:solidFill>
            </a:endParaRPr>
          </a:p>
        </p:txBody>
      </p:sp>
    </p:spTree>
    <p:extLst>
      <p:ext uri="{BB962C8B-B14F-4D97-AF65-F5344CB8AC3E}">
        <p14:creationId xmlns:p14="http://schemas.microsoft.com/office/powerpoint/2010/main" val="42659426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ppt_y</p:attrName>
                                        </p:attrNameLst>
                                      </p:cBhvr>
                                      <p:tavLst>
                                        <p:tav tm="0">
                                          <p:val>
                                            <p:strVal val="#ppt_y-#ppt_h*1.125000"/>
                                          </p:val>
                                        </p:tav>
                                        <p:tav tm="100000">
                                          <p:val>
                                            <p:strVal val="#ppt_y"/>
                                          </p:val>
                                        </p:tav>
                                      </p:tavLst>
                                    </p:anim>
                                    <p:animEffect transition="in" filter="wipe(down)">
                                      <p:cBhvr>
                                        <p:cTn id="24" dur="500"/>
                                        <p:tgtEl>
                                          <p:spTgt spid="34"/>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down)">
                                      <p:cBhvr>
                                        <p:cTn id="28" dur="500"/>
                                        <p:tgtEl>
                                          <p:spTgt spid="1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p:tgtEl>
                                          <p:spTgt spid="36"/>
                                        </p:tgtEl>
                                        <p:attrNameLst>
                                          <p:attrName>ppt_y</p:attrName>
                                        </p:attrNameLst>
                                      </p:cBhvr>
                                      <p:tavLst>
                                        <p:tav tm="0">
                                          <p:val>
                                            <p:strVal val="#ppt_y-#ppt_h*1.125000"/>
                                          </p:val>
                                        </p:tav>
                                        <p:tav tm="100000">
                                          <p:val>
                                            <p:strVal val="#ppt_y"/>
                                          </p:val>
                                        </p:tav>
                                      </p:tavLst>
                                    </p:anim>
                                    <p:animEffect transition="in" filter="wipe(down)">
                                      <p:cBhvr>
                                        <p:cTn id="32" dur="500"/>
                                        <p:tgtEl>
                                          <p:spTgt spid="36"/>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p:tgtEl>
                                          <p:spTgt spid="40"/>
                                        </p:tgtEl>
                                        <p:attrNameLst>
                                          <p:attrName>ppt_y</p:attrName>
                                        </p:attrNameLst>
                                      </p:cBhvr>
                                      <p:tavLst>
                                        <p:tav tm="0">
                                          <p:val>
                                            <p:strVal val="#ppt_y-#ppt_h*1.125000"/>
                                          </p:val>
                                        </p:tav>
                                        <p:tav tm="100000">
                                          <p:val>
                                            <p:strVal val="#ppt_y"/>
                                          </p:val>
                                        </p:tav>
                                      </p:tavLst>
                                    </p:anim>
                                    <p:animEffect transition="in" filter="wipe(down)">
                                      <p:cBhvr>
                                        <p:cTn id="36" dur="500"/>
                                        <p:tgtEl>
                                          <p:spTgt spid="40"/>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p:tgtEl>
                                          <p:spTgt spid="44"/>
                                        </p:tgtEl>
                                        <p:attrNameLst>
                                          <p:attrName>ppt_y</p:attrName>
                                        </p:attrNameLst>
                                      </p:cBhvr>
                                      <p:tavLst>
                                        <p:tav tm="0">
                                          <p:val>
                                            <p:strVal val="#ppt_y-#ppt_h*1.125000"/>
                                          </p:val>
                                        </p:tav>
                                        <p:tav tm="100000">
                                          <p:val>
                                            <p:strVal val="#ppt_y"/>
                                          </p:val>
                                        </p:tav>
                                      </p:tavLst>
                                    </p:anim>
                                    <p:animEffect transition="in" filter="wipe(down)">
                                      <p:cBhvr>
                                        <p:cTn id="40" dur="500"/>
                                        <p:tgtEl>
                                          <p:spTgt spid="44"/>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p:tgtEl>
                                          <p:spTgt spid="45"/>
                                        </p:tgtEl>
                                        <p:attrNameLst>
                                          <p:attrName>ppt_y</p:attrName>
                                        </p:attrNameLst>
                                      </p:cBhvr>
                                      <p:tavLst>
                                        <p:tav tm="0">
                                          <p:val>
                                            <p:strVal val="#ppt_y-#ppt_h*1.125000"/>
                                          </p:val>
                                        </p:tav>
                                        <p:tav tm="100000">
                                          <p:val>
                                            <p:strVal val="#ppt_y"/>
                                          </p:val>
                                        </p:tav>
                                      </p:tavLst>
                                    </p:anim>
                                    <p:animEffect transition="in" filter="wipe(down)">
                                      <p:cBhvr>
                                        <p:cTn id="44" dur="500"/>
                                        <p:tgtEl>
                                          <p:spTgt spid="45"/>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p:tgtEl>
                                          <p:spTgt spid="46"/>
                                        </p:tgtEl>
                                        <p:attrNameLst>
                                          <p:attrName>ppt_y</p:attrName>
                                        </p:attrNameLst>
                                      </p:cBhvr>
                                      <p:tavLst>
                                        <p:tav tm="0">
                                          <p:val>
                                            <p:strVal val="#ppt_y-#ppt_h*1.125000"/>
                                          </p:val>
                                        </p:tav>
                                        <p:tav tm="100000">
                                          <p:val>
                                            <p:strVal val="#ppt_y"/>
                                          </p:val>
                                        </p:tav>
                                      </p:tavLst>
                                    </p:anim>
                                    <p:animEffect transition="in" filter="wipe(down)">
                                      <p:cBhvr>
                                        <p:cTn id="48" dur="500"/>
                                        <p:tgtEl>
                                          <p:spTgt spid="46"/>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ppt_y</p:attrName>
                                        </p:attrNameLst>
                                      </p:cBhvr>
                                      <p:tavLst>
                                        <p:tav tm="0">
                                          <p:val>
                                            <p:strVal val="#ppt_y-#ppt_h*1.125000"/>
                                          </p:val>
                                        </p:tav>
                                        <p:tav tm="100000">
                                          <p:val>
                                            <p:strVal val="#ppt_y"/>
                                          </p:val>
                                        </p:tav>
                                      </p:tavLst>
                                    </p:anim>
                                    <p:animEffect transition="in" filter="wipe(down)">
                                      <p:cBhvr>
                                        <p:cTn id="52" dur="500"/>
                                        <p:tgtEl>
                                          <p:spTgt spid="47"/>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p:tgtEl>
                                          <p:spTgt spid="48"/>
                                        </p:tgtEl>
                                        <p:attrNameLst>
                                          <p:attrName>ppt_y</p:attrName>
                                        </p:attrNameLst>
                                      </p:cBhvr>
                                      <p:tavLst>
                                        <p:tav tm="0">
                                          <p:val>
                                            <p:strVal val="#ppt_y-#ppt_h*1.125000"/>
                                          </p:val>
                                        </p:tav>
                                        <p:tav tm="100000">
                                          <p:val>
                                            <p:strVal val="#ppt_y"/>
                                          </p:val>
                                        </p:tav>
                                      </p:tavLst>
                                    </p:anim>
                                    <p:animEffect transition="in" filter="wipe(down)">
                                      <p:cBhvr>
                                        <p:cTn id="56" dur="500"/>
                                        <p:tgtEl>
                                          <p:spTgt spid="48"/>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ppt_y</p:attrName>
                                        </p:attrNameLst>
                                      </p:cBhvr>
                                      <p:tavLst>
                                        <p:tav tm="0">
                                          <p:val>
                                            <p:strVal val="#ppt_y-#ppt_h*1.125000"/>
                                          </p:val>
                                        </p:tav>
                                        <p:tav tm="100000">
                                          <p:val>
                                            <p:strVal val="#ppt_y"/>
                                          </p:val>
                                        </p:tav>
                                      </p:tavLst>
                                    </p:anim>
                                    <p:animEffect transition="in" filter="wipe(down)">
                                      <p:cBhvr>
                                        <p:cTn id="60" dur="500"/>
                                        <p:tgtEl>
                                          <p:spTgt spid="26"/>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p:tgtEl>
                                          <p:spTgt spid="27"/>
                                        </p:tgtEl>
                                        <p:attrNameLst>
                                          <p:attrName>ppt_y</p:attrName>
                                        </p:attrNameLst>
                                      </p:cBhvr>
                                      <p:tavLst>
                                        <p:tav tm="0">
                                          <p:val>
                                            <p:strVal val="#ppt_y-#ppt_h*1.125000"/>
                                          </p:val>
                                        </p:tav>
                                        <p:tav tm="100000">
                                          <p:val>
                                            <p:strVal val="#ppt_y"/>
                                          </p:val>
                                        </p:tav>
                                      </p:tavLst>
                                    </p:anim>
                                    <p:animEffect transition="in" filter="wipe(down)">
                                      <p:cBhvr>
                                        <p:cTn id="64" dur="500"/>
                                        <p:tgtEl>
                                          <p:spTgt spid="27"/>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p:tgtEl>
                                          <p:spTgt spid="22"/>
                                        </p:tgtEl>
                                        <p:attrNameLst>
                                          <p:attrName>ppt_y</p:attrName>
                                        </p:attrNameLst>
                                      </p:cBhvr>
                                      <p:tavLst>
                                        <p:tav tm="0">
                                          <p:val>
                                            <p:strVal val="#ppt_y-#ppt_h*1.125000"/>
                                          </p:val>
                                        </p:tav>
                                        <p:tav tm="100000">
                                          <p:val>
                                            <p:strVal val="#ppt_y"/>
                                          </p:val>
                                        </p:tav>
                                      </p:tavLst>
                                    </p:anim>
                                    <p:animEffect transition="in" filter="wipe(down)">
                                      <p:cBhvr>
                                        <p:cTn id="68" dur="500"/>
                                        <p:tgtEl>
                                          <p:spTgt spid="22"/>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p:tgtEl>
                                          <p:spTgt spid="38"/>
                                        </p:tgtEl>
                                        <p:attrNameLst>
                                          <p:attrName>ppt_y</p:attrName>
                                        </p:attrNameLst>
                                      </p:cBhvr>
                                      <p:tavLst>
                                        <p:tav tm="0">
                                          <p:val>
                                            <p:strVal val="#ppt_y-#ppt_h*1.125000"/>
                                          </p:val>
                                        </p:tav>
                                        <p:tav tm="100000">
                                          <p:val>
                                            <p:strVal val="#ppt_y"/>
                                          </p:val>
                                        </p:tav>
                                      </p:tavLst>
                                    </p:anim>
                                    <p:animEffect transition="in" filter="wipe(down)">
                                      <p:cBhvr>
                                        <p:cTn id="72" dur="500"/>
                                        <p:tgtEl>
                                          <p:spTgt spid="38"/>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p:tgtEl>
                                          <p:spTgt spid="43"/>
                                        </p:tgtEl>
                                        <p:attrNameLst>
                                          <p:attrName>ppt_y</p:attrName>
                                        </p:attrNameLst>
                                      </p:cBhvr>
                                      <p:tavLst>
                                        <p:tav tm="0">
                                          <p:val>
                                            <p:strVal val="#ppt_y-#ppt_h*1.125000"/>
                                          </p:val>
                                        </p:tav>
                                        <p:tav tm="100000">
                                          <p:val>
                                            <p:strVal val="#ppt_y"/>
                                          </p:val>
                                        </p:tav>
                                      </p:tavLst>
                                    </p:anim>
                                    <p:animEffect transition="in" filter="wipe(down)">
                                      <p:cBhvr>
                                        <p:cTn id="76" dur="500"/>
                                        <p:tgtEl>
                                          <p:spTgt spid="43"/>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p:tgtEl>
                                          <p:spTgt spid="51"/>
                                        </p:tgtEl>
                                        <p:attrNameLst>
                                          <p:attrName>ppt_y</p:attrName>
                                        </p:attrNameLst>
                                      </p:cBhvr>
                                      <p:tavLst>
                                        <p:tav tm="0">
                                          <p:val>
                                            <p:strVal val="#ppt_y-#ppt_h*1.125000"/>
                                          </p:val>
                                        </p:tav>
                                        <p:tav tm="100000">
                                          <p:val>
                                            <p:strVal val="#ppt_y"/>
                                          </p:val>
                                        </p:tav>
                                      </p:tavLst>
                                    </p:anim>
                                    <p:animEffect transition="in" filter="wipe(down)">
                                      <p:cBhvr>
                                        <p:cTn id="80" dur="500"/>
                                        <p:tgtEl>
                                          <p:spTgt spid="51"/>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p:tgtEl>
                                          <p:spTgt spid="42"/>
                                        </p:tgtEl>
                                        <p:attrNameLst>
                                          <p:attrName>ppt_y</p:attrName>
                                        </p:attrNameLst>
                                      </p:cBhvr>
                                      <p:tavLst>
                                        <p:tav tm="0">
                                          <p:val>
                                            <p:strVal val="#ppt_y-#ppt_h*1.125000"/>
                                          </p:val>
                                        </p:tav>
                                        <p:tav tm="100000">
                                          <p:val>
                                            <p:strVal val="#ppt_y"/>
                                          </p:val>
                                        </p:tav>
                                      </p:tavLst>
                                    </p:anim>
                                    <p:animEffect transition="in" filter="wipe(down)">
                                      <p:cBhvr>
                                        <p:cTn id="84" dur="500"/>
                                        <p:tgtEl>
                                          <p:spTgt spid="42"/>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p:tgtEl>
                                          <p:spTgt spid="37"/>
                                        </p:tgtEl>
                                        <p:attrNameLst>
                                          <p:attrName>ppt_y</p:attrName>
                                        </p:attrNameLst>
                                      </p:cBhvr>
                                      <p:tavLst>
                                        <p:tav tm="0">
                                          <p:val>
                                            <p:strVal val="#ppt_y-#ppt_h*1.125000"/>
                                          </p:val>
                                        </p:tav>
                                        <p:tav tm="100000">
                                          <p:val>
                                            <p:strVal val="#ppt_y"/>
                                          </p:val>
                                        </p:tav>
                                      </p:tavLst>
                                    </p:anim>
                                    <p:animEffect transition="in" filter="wipe(down)">
                                      <p:cBhvr>
                                        <p:cTn id="88" dur="500"/>
                                        <p:tgtEl>
                                          <p:spTgt spid="3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 calcmode="lin" valueType="num">
                                      <p:cBhvr>
                                        <p:cTn id="93" dur="500" fill="hold"/>
                                        <p:tgtEl>
                                          <p:spTgt spid="54"/>
                                        </p:tgtEl>
                                        <p:attrNameLst>
                                          <p:attrName>style.rotation</p:attrName>
                                        </p:attrNameLst>
                                      </p:cBhvr>
                                      <p:tavLst>
                                        <p:tav tm="0">
                                          <p:val>
                                            <p:fltVal val="360"/>
                                          </p:val>
                                        </p:tav>
                                        <p:tav tm="100000">
                                          <p:val>
                                            <p:fltVal val="0"/>
                                          </p:val>
                                        </p:tav>
                                      </p:tavLst>
                                    </p:anim>
                                    <p:animEffect transition="in" filter="fade">
                                      <p:cBhvr>
                                        <p:cTn id="94" dur="500"/>
                                        <p:tgtEl>
                                          <p:spTgt spid="54"/>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500" fill="hold"/>
                                        <p:tgtEl>
                                          <p:spTgt spid="56"/>
                                        </p:tgtEl>
                                        <p:attrNameLst>
                                          <p:attrName>ppt_w</p:attrName>
                                        </p:attrNameLst>
                                      </p:cBhvr>
                                      <p:tavLst>
                                        <p:tav tm="0">
                                          <p:val>
                                            <p:fltVal val="0"/>
                                          </p:val>
                                        </p:tav>
                                        <p:tav tm="100000">
                                          <p:val>
                                            <p:strVal val="#ppt_w"/>
                                          </p:val>
                                        </p:tav>
                                      </p:tavLst>
                                    </p:anim>
                                    <p:anim calcmode="lin" valueType="num">
                                      <p:cBhvr>
                                        <p:cTn id="98" dur="500" fill="hold"/>
                                        <p:tgtEl>
                                          <p:spTgt spid="56"/>
                                        </p:tgtEl>
                                        <p:attrNameLst>
                                          <p:attrName>ppt_h</p:attrName>
                                        </p:attrNameLst>
                                      </p:cBhvr>
                                      <p:tavLst>
                                        <p:tav tm="0">
                                          <p:val>
                                            <p:fltVal val="0"/>
                                          </p:val>
                                        </p:tav>
                                        <p:tav tm="100000">
                                          <p:val>
                                            <p:strVal val="#ppt_h"/>
                                          </p:val>
                                        </p:tav>
                                      </p:tavLst>
                                    </p:anim>
                                    <p:anim calcmode="lin" valueType="num">
                                      <p:cBhvr>
                                        <p:cTn id="99" dur="500" fill="hold"/>
                                        <p:tgtEl>
                                          <p:spTgt spid="56"/>
                                        </p:tgtEl>
                                        <p:attrNameLst>
                                          <p:attrName>style.rotation</p:attrName>
                                        </p:attrNameLst>
                                      </p:cBhvr>
                                      <p:tavLst>
                                        <p:tav tm="0">
                                          <p:val>
                                            <p:fltVal val="360"/>
                                          </p:val>
                                        </p:tav>
                                        <p:tav tm="100000">
                                          <p:val>
                                            <p:fltVal val="0"/>
                                          </p:val>
                                        </p:tav>
                                      </p:tavLst>
                                    </p:anim>
                                    <p:animEffect transition="in" filter="fade">
                                      <p:cBhvr>
                                        <p:cTn id="100" dur="500"/>
                                        <p:tgtEl>
                                          <p:spTgt spid="56"/>
                                        </p:tgtEl>
                                      </p:cBhvr>
                                    </p:animEffect>
                                  </p:childTnLst>
                                </p:cTn>
                              </p:par>
                              <p:par>
                                <p:cTn id="101" presetID="12" presetClass="entr" presetSubtype="1"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p:tgtEl>
                                          <p:spTgt spid="53"/>
                                        </p:tgtEl>
                                        <p:attrNameLst>
                                          <p:attrName>ppt_y</p:attrName>
                                        </p:attrNameLst>
                                      </p:cBhvr>
                                      <p:tavLst>
                                        <p:tav tm="0">
                                          <p:val>
                                            <p:strVal val="#ppt_y-#ppt_h*1.125000"/>
                                          </p:val>
                                        </p:tav>
                                        <p:tav tm="100000">
                                          <p:val>
                                            <p:strVal val="#ppt_y"/>
                                          </p:val>
                                        </p:tav>
                                      </p:tavLst>
                                    </p:anim>
                                    <p:animEffect transition="in" filter="wipe(down)">
                                      <p:cBhvr>
                                        <p:cTn id="10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8" grpId="0" animBg="1"/>
      <p:bldP spid="22" grpId="0" animBg="1"/>
      <p:bldP spid="26" grpId="0" animBg="1"/>
      <p:bldP spid="27" grpId="0" animBg="1"/>
      <p:bldP spid="42" grpId="0" animBg="1"/>
      <p:bldP spid="35" grpId="0" animBg="1"/>
      <p:bldP spid="36" grpId="0" animBg="1"/>
      <p:bldP spid="40" grpId="0" animBg="1"/>
      <p:bldP spid="44" grpId="0" animBg="1"/>
      <p:bldP spid="45" grpId="0" animBg="1"/>
      <p:bldP spid="46" grpId="0" animBg="1"/>
      <p:bldP spid="47" grpId="0" animBg="1"/>
      <p:bldP spid="48" grpId="0" animBg="1"/>
      <p:bldP spid="34" grpId="0" animBg="1"/>
      <p:bldP spid="37" grpId="0" animBg="1"/>
      <p:bldP spid="38" grpId="0" animBg="1"/>
      <p:bldP spid="43" grpId="0" animBg="1"/>
      <p:bldP spid="51" grpId="0" animBg="1"/>
      <p:bldP spid="54" grpId="0" animBg="1"/>
      <p:bldP spid="56" grpId="0" animBg="1"/>
      <p:bldP spid="5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19849779"/>
              </p:ext>
            </p:extLst>
          </p:nvPr>
        </p:nvGraphicFramePr>
        <p:xfrm>
          <a:off x="467544" y="1150744"/>
          <a:ext cx="8229600" cy="3610184"/>
        </p:xfrm>
        <a:graphic>
          <a:graphicData uri="http://schemas.openxmlformats.org/drawingml/2006/table">
            <a:tbl>
              <a:tblPr firstRow="1" bandRow="1">
                <a:tableStyleId>{F5AB1C69-6EDB-4FF4-983F-18BD219EF322}</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產業合作</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業界專家協同教學</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838184">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500"/>
                        </a:lnSpc>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鼓勵教師邀請業界專家協同教學，希冀達到培育產業所需之人才、提升教師實務應用之能力並創造產學合作之機會。</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每門課程補助業師授課時數上限</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小時</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交通費次數上限</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次</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來回</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業界專家協同教學授課鐘點費、交通補助費、二代補充保費</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1654656472"/>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zh-TW" sz="1800" kern="12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842424067"/>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業界專家協同教學</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38</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5320391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231563189"/>
              </p:ext>
            </p:extLst>
          </p:nvPr>
        </p:nvGraphicFramePr>
        <p:xfrm>
          <a:off x="467544" y="1124746"/>
          <a:ext cx="8229600" cy="4208222"/>
        </p:xfrm>
        <a:graphic>
          <a:graphicData uri="http://schemas.openxmlformats.org/drawingml/2006/table">
            <a:tbl>
              <a:tblPr firstRow="1" bandRow="1">
                <a:tableStyleId>{F5AB1C69-6EDB-4FF4-983F-18BD219EF322}</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產業合作</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業界專家協同教學</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2704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lnSpc>
                          <a:spcPts val="2300"/>
                        </a:lnSpc>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依據本校「</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hlinkClick r:id="rId2" action="ppaction://hlinkfile"/>
                        </a:rPr>
                        <a:t>業界專家協同教學實施要點</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」辦理</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300"/>
                        </a:lnSpc>
                        <a:spcBef>
                          <a:spcPts val="600"/>
                        </a:spcBef>
                        <a:buFont typeface="+mj-lt"/>
                        <a:buAutoNum type="arabicPeriod"/>
                      </a:pP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原任課教師須全學期主持課程</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，並與業界專家</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共同規劃將產業實務知識及技能訓練融入課程，</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商討課程協同教學之內容與預期效益</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300"/>
                        </a:lnSpc>
                        <a:spcBef>
                          <a:spcPts val="600"/>
                        </a:spcBef>
                        <a:buFont typeface="+mj-lt"/>
                        <a:buAutoNum type="arabicPeriod" startAt="3"/>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同一門課程以</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「不重複獲其他計畫補助業界專家協同教學」</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為原則辦理</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300"/>
                        </a:lnSpc>
                        <a:spcBef>
                          <a:spcPts val="600"/>
                        </a:spcBef>
                        <a:buFont typeface="+mj-lt"/>
                        <a:buAutoNum type="arabicPeriod" startAt="3"/>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每次業界專家協同教學課程結束前，須輔導學生線上填寫「業界專家協同教學之滿意度問卷調查」並做「課堂活動照片記錄」</a:t>
                      </a:r>
                      <a:r>
                        <a:rPr lang="zh-TW"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許茹婷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11603)</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3"/>
                        </a:rPr>
                        <a:t>http://www.ugsi2usr.nptu.edu.tw/files/11-1172-10723-1.php?Lang=zh-tw</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業界專家協同教學</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39</a:t>
            </a:fld>
            <a:endParaRPr lang="zh-TW" altLang="en-US"/>
          </a:p>
        </p:txBody>
      </p:sp>
      <p:pic>
        <p:nvPicPr>
          <p:cNvPr id="7" name="圖片 6">
            <a:hlinkClick r:id="rId4" action="ppaction://hlinksldjump"/>
          </p:cNvPr>
          <p:cNvPicPr>
            <a:picLocks noChangeAspect="1"/>
          </p:cNvPicPr>
          <p:nvPr/>
        </p:nvPicPr>
        <p:blipFill>
          <a:blip r:embed="rId5"/>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264241015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547420634"/>
              </p:ext>
            </p:extLst>
          </p:nvPr>
        </p:nvGraphicFramePr>
        <p:xfrm>
          <a:off x="467544" y="1124744"/>
          <a:ext cx="8229600" cy="414528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PBL</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問題導向社群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22936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以問題驅動學生自主學習的教學模式，並以學習者為中心，採用小組學習的方式，運用真實問題引發小組學習，增進學習者自我學習動機，促進學生獨立學習與合作學習，藉學習過程發展解決問題之能力。</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6604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講座鐘點費、雜支、印刷費、國內旅費、短程車資、運費、膳宿費、工讀費、教學材料費。</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405623451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自審核通知公告日起至</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25392392"/>
                  </a:ext>
                </a:extLst>
              </a:tr>
            </a:tbl>
          </a:graphicData>
        </a:graphic>
      </p:graphicFrame>
      <p:sp>
        <p:nvSpPr>
          <p:cNvPr id="3" name="標題 1"/>
          <p:cNvSpPr>
            <a:spLocks noGrp="1"/>
          </p:cNvSpPr>
          <p:nvPr>
            <p:ph type="title"/>
          </p:nvPr>
        </p:nvSpPr>
        <p:spPr>
          <a:xfrm>
            <a:off x="457201" y="274638"/>
            <a:ext cx="3970784" cy="706091"/>
          </a:xfrm>
        </p:spPr>
        <p:txBody>
          <a:bodyPr>
            <a:normAutofit/>
          </a:bodyPr>
          <a:lstStyle/>
          <a:p>
            <a:pPr algn="l"/>
            <a:r>
              <a:rPr lang="en-US" altLang="zh-TW" sz="3600" b="1" dirty="0">
                <a:latin typeface="Times New Roman" panose="02020603050405020304" pitchFamily="18" charset="0"/>
                <a:ea typeface="標楷體" panose="03000509000000000000" pitchFamily="65" charset="-120"/>
                <a:cs typeface="Times New Roman" panose="02020603050405020304" pitchFamily="18" charset="0"/>
              </a:rPr>
              <a:t>PBL</a:t>
            </a:r>
            <a:r>
              <a:rPr lang="zh-TW" altLang="en-US" sz="3600" b="1" dirty="0">
                <a:latin typeface="Times New Roman" panose="02020603050405020304" pitchFamily="18" charset="0"/>
                <a:ea typeface="標楷體" panose="03000509000000000000" pitchFamily="65" charset="-120"/>
                <a:cs typeface="Times New Roman" panose="02020603050405020304" pitchFamily="18" charset="0"/>
              </a:rPr>
              <a:t>問題導向社群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4</a:t>
            </a:fld>
            <a:endParaRPr lang="zh-TW" altLang="en-US"/>
          </a:p>
        </p:txBody>
      </p:sp>
      <p:grpSp>
        <p:nvGrpSpPr>
          <p:cNvPr id="9" name="群組 8"/>
          <p:cNvGrpSpPr/>
          <p:nvPr/>
        </p:nvGrpSpPr>
        <p:grpSpPr>
          <a:xfrm>
            <a:off x="4067947" y="5882075"/>
            <a:ext cx="802431" cy="680103"/>
            <a:chOff x="467544" y="5949280"/>
            <a:chExt cx="802431" cy="680104"/>
          </a:xfrm>
        </p:grpSpPr>
        <p:sp>
          <p:nvSpPr>
            <p:cNvPr id="6" name="文字方塊 5"/>
            <p:cNvSpPr txBox="1"/>
            <p:nvPr/>
          </p:nvSpPr>
          <p:spPr>
            <a:xfrm>
              <a:off x="467544" y="6165304"/>
              <a:ext cx="802431" cy="276999"/>
            </a:xfrm>
            <a:prstGeom prst="rect">
              <a:avLst/>
            </a:prstGeom>
            <a:noFill/>
            <a:ln>
              <a:noFill/>
            </a:ln>
          </p:spPr>
          <p:txBody>
            <a:bodyPr wrap="square" rtlCol="0">
              <a:spAutoFit/>
            </a:bodyPr>
            <a:lstStyle/>
            <a:p>
              <a:r>
                <a:rPr lang="zh-TW" altLang="en-US" sz="1200" b="1" dirty="0" smtClean="0">
                  <a:solidFill>
                    <a:schemeClr val="bg1">
                      <a:lumMod val="50000"/>
                    </a:schemeClr>
                  </a:solidFill>
                  <a:latin typeface="微軟正黑體" panose="020B0604030504040204" pitchFamily="34" charset="-120"/>
                  <a:ea typeface="微軟正黑體" panose="020B0604030504040204" pitchFamily="34" charset="-120"/>
                </a:rPr>
                <a:t>注意事項</a:t>
              </a:r>
              <a:endParaRPr lang="zh-TW" altLang="en-US" sz="12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7" name="橢圓形圖說文字 6"/>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42769764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92413339"/>
              </p:ext>
            </p:extLst>
          </p:nvPr>
        </p:nvGraphicFramePr>
        <p:xfrm>
          <a:off x="467544" y="1138667"/>
          <a:ext cx="8229600" cy="4598429"/>
        </p:xfrm>
        <a:graphic>
          <a:graphicData uri="http://schemas.openxmlformats.org/drawingml/2006/table">
            <a:tbl>
              <a:tblPr firstRow="1" bandRow="1">
                <a:tableStyleId>{F5AB1C69-6EDB-4FF4-983F-18BD219EF322}</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產業合作</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師生產業實務研習</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682509">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500"/>
                        </a:lnSpc>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提升學生實務技能與產業界視野，使學生有機會提早接觸多元的工作環境，增進學生進入職場前之實務能力養成。由教師帶領學生組隊至產業機構實務研習，透過產業實務研習引導學生了解產業運作方式，由產業專家規劃主題式課程，增進學生對產業實務的了解，並有機會進行技能訓練。</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6604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講座鐘點費、二代補充保費、印刷費、教材材料費、租車費、膳宿費、保險費、雜支</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54254351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zh-TW" sz="1800" kern="12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4200778942"/>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師生產業實務研習</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40</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0162072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65761294"/>
              </p:ext>
            </p:extLst>
          </p:nvPr>
        </p:nvGraphicFramePr>
        <p:xfrm>
          <a:off x="467544" y="1147419"/>
          <a:ext cx="8229600" cy="3969525"/>
        </p:xfrm>
        <a:graphic>
          <a:graphicData uri="http://schemas.openxmlformats.org/drawingml/2006/table">
            <a:tbl>
              <a:tblPr firstRow="1" bandRow="1">
                <a:tableStyleId>{F5AB1C69-6EDB-4FF4-983F-18BD219EF322}</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產業合作</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師生產業實務研習</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2465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indent="-342900">
                        <a:lnSpc>
                          <a:spcPts val="2300"/>
                        </a:lnSpc>
                        <a:spcBef>
                          <a:spcPts val="600"/>
                        </a:spcBef>
                        <a:buFont typeface="+mj-lt"/>
                        <a:buAutoNum type="arabicPeriod"/>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由授課教師帶領</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位以上</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學生組成團隊向本中心提出申請。</a:t>
                      </a:r>
                    </a:p>
                    <a:p>
                      <a:pPr marL="342900" indent="-342900">
                        <a:lnSpc>
                          <a:spcPts val="2300"/>
                        </a:lnSpc>
                        <a:spcBef>
                          <a:spcPts val="600"/>
                        </a:spcBef>
                        <a:buFont typeface="+mj-lt"/>
                        <a:buAutoNum type="arabicPeriod"/>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教師根據學系學生畢業後可能投入的職場領域接洽相關產企業</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包含非營利組織</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進行實務研習。</a:t>
                      </a:r>
                    </a:p>
                    <a:p>
                      <a:pPr marL="342900" indent="-342900">
                        <a:lnSpc>
                          <a:spcPts val="2300"/>
                        </a:lnSpc>
                        <a:spcBef>
                          <a:spcPts val="600"/>
                        </a:spcBef>
                        <a:buFont typeface="+mj-lt"/>
                        <a:buAutoNum type="arabicPeriod"/>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每學期至少規劃</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場</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以上的實務研習，</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不限同一間產業</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lnSpc>
                          <a:spcPts val="2300"/>
                        </a:lnSpc>
                        <a:spcBef>
                          <a:spcPts val="600"/>
                        </a:spcBef>
                        <a:buFont typeface="+mj-lt"/>
                        <a:buAutoNum type="arabicPeriod"/>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不得利用原課堂時段安排實務研習活動，若有需於原課堂時段進行實務研習之必要性，請授課教師務必依照本校規定另行安排時間補課。</a:t>
                      </a:r>
                    </a:p>
                  </a:txBody>
                  <a:tcPr/>
                </a:tc>
                <a:extLst>
                  <a:ext uri="{0D108BD9-81ED-4DB2-BD59-A6C34878D82A}">
                    <a16:rowId xmlns:a16="http://schemas.microsoft.com/office/drawing/2014/main" xmlns="" val="218548819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許茹婷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11603)</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008"/>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indent="0">
                        <a:buFont typeface="+mj-lt"/>
                        <a:buNone/>
                      </a:pPr>
                      <a:r>
                        <a:rPr lang="en-US" altLang="zh-TW" sz="1600" dirty="0" smtClean="0">
                          <a:hlinkClick r:id="rId2"/>
                        </a:rPr>
                        <a:t>http://www.ugsi2usr.nptu.edu.tw/files/11-1172-10724-1.php?Lang=zh-tw</a:t>
                      </a:r>
                      <a:endPar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009"/>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師生產業實務研習</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41</a:t>
            </a:fld>
            <a:endParaRPr lang="zh-TW" altLang="en-US"/>
          </a:p>
        </p:txBody>
      </p:sp>
      <p:pic>
        <p:nvPicPr>
          <p:cNvPr id="7" name="圖片 6">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22694889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3671" y="360347"/>
            <a:ext cx="8229600" cy="1143000"/>
          </a:xfrm>
        </p:spPr>
        <p:txBody>
          <a:bodyPr>
            <a:normAutofit/>
          </a:bodyPr>
          <a:lstStyle/>
          <a:p>
            <a:r>
              <a:rPr lang="zh-TW" altLang="en-US" sz="3600" dirty="0" smtClean="0"/>
              <a:t>方案類別</a:t>
            </a:r>
            <a:endParaRPr lang="zh-TW" altLang="en-US" sz="3600" dirty="0"/>
          </a:p>
        </p:txBody>
      </p:sp>
      <p:sp>
        <p:nvSpPr>
          <p:cNvPr id="5" name="圓角矩形 4"/>
          <p:cNvSpPr/>
          <p:nvPr/>
        </p:nvSpPr>
        <p:spPr>
          <a:xfrm>
            <a:off x="7257092" y="4185136"/>
            <a:ext cx="1491371" cy="1728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 name="手繪多邊形 7"/>
          <p:cNvSpPr/>
          <p:nvPr/>
        </p:nvSpPr>
        <p:spPr>
          <a:xfrm>
            <a:off x="323529" y="465512"/>
            <a:ext cx="2109027" cy="5555776"/>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9" name="手繪多邊形 8">
            <a:hlinkClick r:id="rId3" action="ppaction://hlinksldjump"/>
          </p:cNvPr>
          <p:cNvSpPr/>
          <p:nvPr/>
        </p:nvSpPr>
        <p:spPr>
          <a:xfrm>
            <a:off x="539555" y="2132856"/>
            <a:ext cx="1687221" cy="720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戶外教育結合課程議題社群</a:t>
            </a:r>
            <a:endParaRPr lang="en-US" altLang="zh-TW" sz="1400" dirty="0">
              <a:solidFill>
                <a:schemeClr val="bg1"/>
              </a:solidFill>
            </a:endParaRPr>
          </a:p>
        </p:txBody>
      </p:sp>
      <p:sp>
        <p:nvSpPr>
          <p:cNvPr id="10" name="手繪多邊形 9">
            <a:hlinkClick r:id="rId4" action="ppaction://hlinksldjump"/>
          </p:cNvPr>
          <p:cNvSpPr/>
          <p:nvPr/>
        </p:nvSpPr>
        <p:spPr>
          <a:xfrm>
            <a:off x="539555" y="292494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增能輔導型社群</a:t>
            </a:r>
          </a:p>
        </p:txBody>
      </p:sp>
      <p:sp>
        <p:nvSpPr>
          <p:cNvPr id="12" name="手繪多邊形 11">
            <a:hlinkClick r:id="rId5" action="ppaction://hlinksldjump"/>
          </p:cNvPr>
          <p:cNvSpPr/>
          <p:nvPr/>
        </p:nvSpPr>
        <p:spPr>
          <a:xfrm>
            <a:off x="539555" y="364502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師生專業外語社群</a:t>
            </a:r>
          </a:p>
        </p:txBody>
      </p:sp>
      <p:sp>
        <p:nvSpPr>
          <p:cNvPr id="17" name="手繪多邊形 16"/>
          <p:cNvSpPr/>
          <p:nvPr/>
        </p:nvSpPr>
        <p:spPr>
          <a:xfrm>
            <a:off x="2606416" y="466488"/>
            <a:ext cx="2109600" cy="55548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18" name="手繪多邊形 17">
            <a:hlinkClick r:id="rId6" action="ppaction://hlinksldjump"/>
          </p:cNvPr>
          <p:cNvSpPr/>
          <p:nvPr/>
        </p:nvSpPr>
        <p:spPr>
          <a:xfrm>
            <a:off x="2822443" y="1412824"/>
            <a:ext cx="1656183" cy="396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微學分課程</a:t>
            </a:r>
          </a:p>
        </p:txBody>
      </p:sp>
      <p:sp>
        <p:nvSpPr>
          <p:cNvPr id="21" name="手繪多邊形 20"/>
          <p:cNvSpPr/>
          <p:nvPr/>
        </p:nvSpPr>
        <p:spPr>
          <a:xfrm>
            <a:off x="4932040" y="4185467"/>
            <a:ext cx="2160240"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solidFill>
                <a:schemeClr val="tx1"/>
              </a:solidFill>
              <a:latin typeface="微軟正黑體" panose="020B0604030504040204" pitchFamily="34" charset="-120"/>
              <a:ea typeface="微軟正黑體" panose="020B0604030504040204" pitchFamily="34" charset="-120"/>
            </a:endParaRPr>
          </a:p>
        </p:txBody>
      </p:sp>
      <p:sp>
        <p:nvSpPr>
          <p:cNvPr id="22" name="手繪多邊形 21">
            <a:hlinkClick r:id="rId7" action="ppaction://hlinksldjump"/>
          </p:cNvPr>
          <p:cNvSpPr/>
          <p:nvPr/>
        </p:nvSpPr>
        <p:spPr>
          <a:xfrm>
            <a:off x="5184068" y="5085184"/>
            <a:ext cx="1656184" cy="64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辦理跨領域競賽</a:t>
            </a:r>
            <a:r>
              <a:rPr lang="en-US" altLang="zh-TW" sz="1400" dirty="0">
                <a:solidFill>
                  <a:schemeClr val="bg1"/>
                </a:solidFill>
              </a:rPr>
              <a:t/>
            </a:r>
            <a:br>
              <a:rPr lang="en-US" altLang="zh-TW" sz="1400" dirty="0">
                <a:solidFill>
                  <a:schemeClr val="bg1"/>
                </a:solidFill>
              </a:rPr>
            </a:br>
            <a:r>
              <a:rPr lang="zh-TW" altLang="en-US" sz="1400" dirty="0">
                <a:solidFill>
                  <a:schemeClr val="bg1"/>
                </a:solidFill>
              </a:rPr>
              <a:t>補助計畫</a:t>
            </a:r>
          </a:p>
        </p:txBody>
      </p:sp>
      <p:sp>
        <p:nvSpPr>
          <p:cNvPr id="25" name="手繪多邊形 24"/>
          <p:cNvSpPr/>
          <p:nvPr/>
        </p:nvSpPr>
        <p:spPr>
          <a:xfrm>
            <a:off x="4932040" y="2296500"/>
            <a:ext cx="3888435"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p:txBody>
      </p:sp>
      <p:sp>
        <p:nvSpPr>
          <p:cNvPr id="26" name="手繪多邊形 25">
            <a:hlinkClick r:id="rId8" action="ppaction://hlinksldjump"/>
          </p:cNvPr>
          <p:cNvSpPr/>
          <p:nvPr/>
        </p:nvSpPr>
        <p:spPr>
          <a:xfrm>
            <a:off x="5112052" y="3212976"/>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smtClean="0">
                <a:solidFill>
                  <a:schemeClr val="bg1"/>
                </a:solidFill>
              </a:rPr>
              <a:t>高中職創新教學</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指導</a:t>
            </a:r>
            <a:r>
              <a:rPr lang="zh-TW" altLang="en-US" sz="1400" dirty="0">
                <a:solidFill>
                  <a:schemeClr val="bg1"/>
                </a:solidFill>
              </a:rPr>
              <a:t>計畫</a:t>
            </a:r>
          </a:p>
        </p:txBody>
      </p:sp>
      <p:sp>
        <p:nvSpPr>
          <p:cNvPr id="27" name="手繪多邊形 26">
            <a:hlinkClick r:id="rId9" action="ppaction://hlinksldjump"/>
          </p:cNvPr>
          <p:cNvSpPr/>
          <p:nvPr/>
        </p:nvSpPr>
        <p:spPr>
          <a:xfrm>
            <a:off x="6984260" y="3213048"/>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教學實踐</a:t>
            </a:r>
            <a:r>
              <a:rPr lang="zh-TW" altLang="en-US" sz="1400" dirty="0" smtClean="0">
                <a:solidFill>
                  <a:schemeClr val="bg1"/>
                </a:solidFill>
              </a:rPr>
              <a:t>研究</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前導</a:t>
            </a:r>
            <a:r>
              <a:rPr lang="zh-TW" altLang="en-US" sz="1400" dirty="0">
                <a:solidFill>
                  <a:schemeClr val="bg1"/>
                </a:solidFill>
              </a:rPr>
              <a:t>型社群</a:t>
            </a:r>
          </a:p>
        </p:txBody>
      </p:sp>
      <p:sp>
        <p:nvSpPr>
          <p:cNvPr id="42" name="文字方塊 41">
            <a:hlinkClick r:id="rId10" action="ppaction://hlinksldjump"/>
          </p:cNvPr>
          <p:cNvSpPr txBox="1"/>
          <p:nvPr/>
        </p:nvSpPr>
        <p:spPr>
          <a:xfrm>
            <a:off x="7344456" y="5157192"/>
            <a:ext cx="1332000"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教學空間</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與設備資源</a:t>
            </a:r>
            <a:endParaRPr lang="en-US" altLang="zh-TW" sz="1400" dirty="0">
              <a:solidFill>
                <a:schemeClr val="bg1"/>
              </a:solidFill>
              <a:latin typeface="+mn-ea"/>
            </a:endParaRPr>
          </a:p>
        </p:txBody>
      </p:sp>
      <p:sp>
        <p:nvSpPr>
          <p:cNvPr id="4" name="投影片編號版面配置區 3"/>
          <p:cNvSpPr>
            <a:spLocks noGrp="1"/>
          </p:cNvSpPr>
          <p:nvPr>
            <p:ph type="sldNum" sz="quarter" idx="12"/>
          </p:nvPr>
        </p:nvSpPr>
        <p:spPr/>
        <p:txBody>
          <a:bodyPr/>
          <a:lstStyle/>
          <a:p>
            <a:fld id="{F7E4E4BE-4043-4F46-96D9-2CF57C9731FB}" type="slidenum">
              <a:rPr lang="zh-TW" altLang="en-US" smtClean="0"/>
              <a:t>42</a:t>
            </a:fld>
            <a:endParaRPr lang="zh-TW" altLang="en-US" dirty="0"/>
          </a:p>
        </p:txBody>
      </p:sp>
      <p:sp>
        <p:nvSpPr>
          <p:cNvPr id="6" name="文字方塊 5"/>
          <p:cNvSpPr txBox="1"/>
          <p:nvPr/>
        </p:nvSpPr>
        <p:spPr>
          <a:xfrm>
            <a:off x="395537" y="722910"/>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師生社群</a:t>
            </a:r>
          </a:p>
        </p:txBody>
      </p:sp>
      <p:sp>
        <p:nvSpPr>
          <p:cNvPr id="33" name="文字方塊 32"/>
          <p:cNvSpPr txBox="1"/>
          <p:nvPr/>
        </p:nvSpPr>
        <p:spPr>
          <a:xfrm>
            <a:off x="2678422" y="722910"/>
            <a:ext cx="1965011" cy="630942"/>
          </a:xfrm>
          <a:prstGeom prst="rect">
            <a:avLst/>
          </a:prstGeom>
          <a:noFill/>
        </p:spPr>
        <p:txBody>
          <a:bodyPr wrap="square" rtlCol="0">
            <a:spAutoFit/>
          </a:bodyPr>
          <a:lstStyle/>
          <a:p>
            <a:r>
              <a:rPr lang="zh-TW" altLang="en-US" sz="3500" b="1" dirty="0" smtClean="0">
                <a:latin typeface="微軟正黑體" pitchFamily="34" charset="-120"/>
                <a:ea typeface="微軟正黑體" pitchFamily="34" charset="-120"/>
              </a:rPr>
              <a:t>創新課</a:t>
            </a:r>
            <a:r>
              <a:rPr lang="zh-TW" altLang="en-US" sz="3500" b="1" dirty="0">
                <a:latin typeface="微軟正黑體" pitchFamily="34" charset="-120"/>
                <a:ea typeface="微軟正黑體" pitchFamily="34" charset="-120"/>
              </a:rPr>
              <a:t>程</a:t>
            </a:r>
          </a:p>
        </p:txBody>
      </p:sp>
      <p:sp>
        <p:nvSpPr>
          <p:cNvPr id="35" name="手繪多邊形 34">
            <a:hlinkClick r:id="rId11" action="ppaction://hlinksldjump"/>
          </p:cNvPr>
          <p:cNvSpPr/>
          <p:nvPr/>
        </p:nvSpPr>
        <p:spPr>
          <a:xfrm>
            <a:off x="539555" y="1412776"/>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en-US" altLang="zh-TW" sz="1400" dirty="0">
                <a:solidFill>
                  <a:schemeClr val="bg1"/>
                </a:solidFill>
              </a:rPr>
              <a:t>PBL</a:t>
            </a:r>
            <a:r>
              <a:rPr lang="zh-TW" altLang="en-US" sz="1400" dirty="0">
                <a:solidFill>
                  <a:schemeClr val="bg1"/>
                </a:solidFill>
              </a:rPr>
              <a:t>問題導向社群</a:t>
            </a:r>
          </a:p>
        </p:txBody>
      </p:sp>
      <p:sp>
        <p:nvSpPr>
          <p:cNvPr id="36" name="手繪多邊形 35">
            <a:hlinkClick r:id="rId12" action="ppaction://hlinksldjump"/>
          </p:cNvPr>
          <p:cNvSpPr/>
          <p:nvPr/>
        </p:nvSpPr>
        <p:spPr>
          <a:xfrm>
            <a:off x="2822439" y="1874747"/>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微型課程</a:t>
            </a:r>
          </a:p>
        </p:txBody>
      </p:sp>
      <p:sp>
        <p:nvSpPr>
          <p:cNvPr id="40" name="手繪多邊形 39">
            <a:hlinkClick r:id="rId13" action="ppaction://hlinksldjump"/>
          </p:cNvPr>
          <p:cNvSpPr/>
          <p:nvPr/>
        </p:nvSpPr>
        <p:spPr>
          <a:xfrm>
            <a:off x="2816887" y="436285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新生磨課師</a:t>
            </a:r>
          </a:p>
        </p:txBody>
      </p:sp>
      <p:sp>
        <p:nvSpPr>
          <p:cNvPr id="44" name="手繪多邊形 43">
            <a:hlinkClick r:id="rId14" action="ppaction://hlinksldjump"/>
          </p:cNvPr>
          <p:cNvSpPr/>
          <p:nvPr/>
        </p:nvSpPr>
        <p:spPr>
          <a:xfrm>
            <a:off x="2822439" y="5409272"/>
            <a:ext cx="1656000"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創新教學設備更新計畫</a:t>
            </a:r>
          </a:p>
        </p:txBody>
      </p:sp>
      <p:sp>
        <p:nvSpPr>
          <p:cNvPr id="45" name="手繪多邊形 44">
            <a:hlinkClick r:id="rId15" action="ppaction://hlinksldjump"/>
          </p:cNvPr>
          <p:cNvSpPr/>
          <p:nvPr/>
        </p:nvSpPr>
        <p:spPr>
          <a:xfrm>
            <a:off x="2822439" y="2372670"/>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深碗課程</a:t>
            </a:r>
          </a:p>
        </p:txBody>
      </p:sp>
      <p:sp>
        <p:nvSpPr>
          <p:cNvPr id="46" name="手繪多邊形 45">
            <a:hlinkClick r:id="rId16" action="ppaction://hlinksldjump"/>
          </p:cNvPr>
          <p:cNvSpPr/>
          <p:nvPr/>
        </p:nvSpPr>
        <p:spPr>
          <a:xfrm>
            <a:off x="2832835" y="287059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en-US" altLang="zh-TW" sz="1400" dirty="0">
                <a:solidFill>
                  <a:schemeClr val="tx1"/>
                </a:solidFill>
              </a:rPr>
              <a:t>VAR</a:t>
            </a:r>
            <a:r>
              <a:rPr lang="zh-TW" altLang="en-US" sz="1400" dirty="0">
                <a:solidFill>
                  <a:schemeClr val="tx1"/>
                </a:solidFill>
              </a:rPr>
              <a:t>教學應用課程</a:t>
            </a:r>
          </a:p>
        </p:txBody>
      </p:sp>
      <p:sp>
        <p:nvSpPr>
          <p:cNvPr id="47" name="手繪多邊形 46">
            <a:hlinkClick r:id="rId17" action="ppaction://hlinksldjump"/>
          </p:cNvPr>
          <p:cNvSpPr/>
          <p:nvPr/>
        </p:nvSpPr>
        <p:spPr>
          <a:xfrm>
            <a:off x="2816886" y="3368516"/>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境外移地教學</a:t>
            </a:r>
          </a:p>
        </p:txBody>
      </p:sp>
      <p:sp>
        <p:nvSpPr>
          <p:cNvPr id="48" name="手繪多邊形 47">
            <a:hlinkClick r:id="rId18" action="ppaction://hlinksldjump"/>
          </p:cNvPr>
          <p:cNvSpPr/>
          <p:nvPr/>
        </p:nvSpPr>
        <p:spPr>
          <a:xfrm>
            <a:off x="2822254" y="3869988"/>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磨課師課程</a:t>
            </a:r>
          </a:p>
        </p:txBody>
      </p:sp>
      <p:sp>
        <p:nvSpPr>
          <p:cNvPr id="49" name="文字方塊 48"/>
          <p:cNvSpPr txBox="1"/>
          <p:nvPr/>
        </p:nvSpPr>
        <p:spPr>
          <a:xfrm>
            <a:off x="5040053" y="4370388"/>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競賽辦理</a:t>
            </a:r>
          </a:p>
        </p:txBody>
      </p:sp>
      <p:sp>
        <p:nvSpPr>
          <p:cNvPr id="50" name="文字方塊 49"/>
          <p:cNvSpPr txBox="1"/>
          <p:nvPr/>
        </p:nvSpPr>
        <p:spPr>
          <a:xfrm>
            <a:off x="5893750" y="25100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師生研究</a:t>
            </a:r>
          </a:p>
        </p:txBody>
      </p:sp>
      <p:sp>
        <p:nvSpPr>
          <p:cNvPr id="34" name="手繪多邊形 33">
            <a:hlinkClick r:id="rId19" action="ppaction://hlinksldjump"/>
          </p:cNvPr>
          <p:cNvSpPr/>
          <p:nvPr/>
        </p:nvSpPr>
        <p:spPr>
          <a:xfrm>
            <a:off x="539555" y="436510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教師專業社群</a:t>
            </a:r>
          </a:p>
        </p:txBody>
      </p:sp>
      <p:sp>
        <p:nvSpPr>
          <p:cNvPr id="37" name="文字方塊 36">
            <a:hlinkClick r:id="rId20" action="ppaction://hlinksldjump"/>
          </p:cNvPr>
          <p:cNvSpPr txBox="1"/>
          <p:nvPr/>
        </p:nvSpPr>
        <p:spPr>
          <a:xfrm>
            <a:off x="7344309" y="4365104"/>
            <a:ext cx="1331952"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計畫各階段</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執行期</a:t>
            </a:r>
            <a:r>
              <a:rPr lang="zh-TW" altLang="en-US" sz="1400" dirty="0">
                <a:solidFill>
                  <a:schemeClr val="bg1"/>
                </a:solidFill>
                <a:latin typeface="+mn-ea"/>
              </a:rPr>
              <a:t>程</a:t>
            </a:r>
            <a:endParaRPr lang="en-US" altLang="zh-TW" sz="1400" dirty="0">
              <a:solidFill>
                <a:schemeClr val="bg1"/>
              </a:solidFill>
              <a:latin typeface="+mn-ea"/>
            </a:endParaRPr>
          </a:p>
        </p:txBody>
      </p:sp>
      <p:sp>
        <p:nvSpPr>
          <p:cNvPr id="39" name="Google Shape;489;p39">
            <a:hlinkClick r:id="rId21" action="ppaction://hlinksldjump"/>
          </p:cNvPr>
          <p:cNvSpPr/>
          <p:nvPr/>
        </p:nvSpPr>
        <p:spPr>
          <a:xfrm>
            <a:off x="4333728" y="6303211"/>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 name="手繪多邊形 37">
            <a:hlinkClick r:id="rId22" action="ppaction://hlinksldjump"/>
          </p:cNvPr>
          <p:cNvSpPr/>
          <p:nvPr/>
        </p:nvSpPr>
        <p:spPr>
          <a:xfrm>
            <a:off x="539555" y="508518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學生自主學習社群</a:t>
            </a:r>
          </a:p>
        </p:txBody>
      </p:sp>
      <p:sp>
        <p:nvSpPr>
          <p:cNvPr id="41" name="手繪多邊形 40"/>
          <p:cNvSpPr/>
          <p:nvPr/>
        </p:nvSpPr>
        <p:spPr>
          <a:xfrm>
            <a:off x="4932042" y="465513"/>
            <a:ext cx="3888433" cy="1691804"/>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solidFill>
                <a:schemeClr val="tx1"/>
              </a:solidFill>
              <a:latin typeface="微軟正黑體" panose="020B0604030504040204" pitchFamily="34" charset="-120"/>
              <a:ea typeface="微軟正黑體" panose="020B0604030504040204" pitchFamily="34" charset="-120"/>
            </a:endParaRPr>
          </a:p>
        </p:txBody>
      </p:sp>
      <p:sp>
        <p:nvSpPr>
          <p:cNvPr id="43" name="手繪多邊形 42">
            <a:hlinkClick r:id="rId23" action="ppaction://hlinksldjump"/>
          </p:cNvPr>
          <p:cNvSpPr/>
          <p:nvPr/>
        </p:nvSpPr>
        <p:spPr>
          <a:xfrm>
            <a:off x="6918851" y="1441135"/>
            <a:ext cx="1685596"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師生產業實務研習</a:t>
            </a:r>
          </a:p>
        </p:txBody>
      </p:sp>
      <p:sp>
        <p:nvSpPr>
          <p:cNvPr id="51" name="手繪多邊形 50">
            <a:hlinkClick r:id="rId24" action="ppaction://hlinksldjump"/>
          </p:cNvPr>
          <p:cNvSpPr/>
          <p:nvPr/>
        </p:nvSpPr>
        <p:spPr>
          <a:xfrm>
            <a:off x="5120430" y="1448840"/>
            <a:ext cx="1656183"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業界專家協同教學</a:t>
            </a:r>
          </a:p>
        </p:txBody>
      </p:sp>
      <p:sp>
        <p:nvSpPr>
          <p:cNvPr id="52" name="文字方塊 51"/>
          <p:cNvSpPr txBox="1"/>
          <p:nvPr/>
        </p:nvSpPr>
        <p:spPr>
          <a:xfrm>
            <a:off x="5893749" y="7098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產學合作</a:t>
            </a:r>
          </a:p>
        </p:txBody>
      </p:sp>
      <p:sp>
        <p:nvSpPr>
          <p:cNvPr id="54" name="Shape 37326"/>
          <p:cNvSpPr/>
          <p:nvPr/>
        </p:nvSpPr>
        <p:spPr>
          <a:xfrm>
            <a:off x="8529543" y="4820835"/>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6" name="Shape 37326"/>
          <p:cNvSpPr/>
          <p:nvPr/>
        </p:nvSpPr>
        <p:spPr>
          <a:xfrm>
            <a:off x="8530121" y="5589240"/>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3" name="手繪多邊形 52">
            <a:hlinkClick r:id="rId25" action="ppaction://hlinksldjump"/>
          </p:cNvPr>
          <p:cNvSpPr/>
          <p:nvPr/>
        </p:nvSpPr>
        <p:spPr>
          <a:xfrm>
            <a:off x="2816885" y="4867351"/>
            <a:ext cx="1656183"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學涯職涯探索</a:t>
            </a:r>
            <a:r>
              <a:rPr lang="zh-TW" altLang="en-US" sz="1400" dirty="0" smtClean="0">
                <a:solidFill>
                  <a:schemeClr val="tx1"/>
                </a:solidFill>
              </a:rPr>
              <a:t>課程</a:t>
            </a:r>
            <a:endParaRPr lang="zh-TW" altLang="en-US" sz="1400" dirty="0">
              <a:solidFill>
                <a:schemeClr val="tx1"/>
              </a:solidFill>
            </a:endParaRPr>
          </a:p>
        </p:txBody>
      </p:sp>
    </p:spTree>
    <p:extLst>
      <p:ext uri="{BB962C8B-B14F-4D97-AF65-F5344CB8AC3E}">
        <p14:creationId xmlns:p14="http://schemas.microsoft.com/office/powerpoint/2010/main" val="32901080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ppt_y</p:attrName>
                                        </p:attrNameLst>
                                      </p:cBhvr>
                                      <p:tavLst>
                                        <p:tav tm="0">
                                          <p:val>
                                            <p:strVal val="#ppt_y-#ppt_h*1.125000"/>
                                          </p:val>
                                        </p:tav>
                                        <p:tav tm="100000">
                                          <p:val>
                                            <p:strVal val="#ppt_y"/>
                                          </p:val>
                                        </p:tav>
                                      </p:tavLst>
                                    </p:anim>
                                    <p:animEffect transition="in" filter="wipe(down)">
                                      <p:cBhvr>
                                        <p:cTn id="24" dur="500"/>
                                        <p:tgtEl>
                                          <p:spTgt spid="34"/>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down)">
                                      <p:cBhvr>
                                        <p:cTn id="28" dur="500"/>
                                        <p:tgtEl>
                                          <p:spTgt spid="1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p:tgtEl>
                                          <p:spTgt spid="36"/>
                                        </p:tgtEl>
                                        <p:attrNameLst>
                                          <p:attrName>ppt_y</p:attrName>
                                        </p:attrNameLst>
                                      </p:cBhvr>
                                      <p:tavLst>
                                        <p:tav tm="0">
                                          <p:val>
                                            <p:strVal val="#ppt_y-#ppt_h*1.125000"/>
                                          </p:val>
                                        </p:tav>
                                        <p:tav tm="100000">
                                          <p:val>
                                            <p:strVal val="#ppt_y"/>
                                          </p:val>
                                        </p:tav>
                                      </p:tavLst>
                                    </p:anim>
                                    <p:animEffect transition="in" filter="wipe(down)">
                                      <p:cBhvr>
                                        <p:cTn id="32" dur="500"/>
                                        <p:tgtEl>
                                          <p:spTgt spid="36"/>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p:tgtEl>
                                          <p:spTgt spid="40"/>
                                        </p:tgtEl>
                                        <p:attrNameLst>
                                          <p:attrName>ppt_y</p:attrName>
                                        </p:attrNameLst>
                                      </p:cBhvr>
                                      <p:tavLst>
                                        <p:tav tm="0">
                                          <p:val>
                                            <p:strVal val="#ppt_y-#ppt_h*1.125000"/>
                                          </p:val>
                                        </p:tav>
                                        <p:tav tm="100000">
                                          <p:val>
                                            <p:strVal val="#ppt_y"/>
                                          </p:val>
                                        </p:tav>
                                      </p:tavLst>
                                    </p:anim>
                                    <p:animEffect transition="in" filter="wipe(down)">
                                      <p:cBhvr>
                                        <p:cTn id="36" dur="500"/>
                                        <p:tgtEl>
                                          <p:spTgt spid="40"/>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p:tgtEl>
                                          <p:spTgt spid="44"/>
                                        </p:tgtEl>
                                        <p:attrNameLst>
                                          <p:attrName>ppt_y</p:attrName>
                                        </p:attrNameLst>
                                      </p:cBhvr>
                                      <p:tavLst>
                                        <p:tav tm="0">
                                          <p:val>
                                            <p:strVal val="#ppt_y-#ppt_h*1.125000"/>
                                          </p:val>
                                        </p:tav>
                                        <p:tav tm="100000">
                                          <p:val>
                                            <p:strVal val="#ppt_y"/>
                                          </p:val>
                                        </p:tav>
                                      </p:tavLst>
                                    </p:anim>
                                    <p:animEffect transition="in" filter="wipe(down)">
                                      <p:cBhvr>
                                        <p:cTn id="40" dur="500"/>
                                        <p:tgtEl>
                                          <p:spTgt spid="44"/>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p:tgtEl>
                                          <p:spTgt spid="45"/>
                                        </p:tgtEl>
                                        <p:attrNameLst>
                                          <p:attrName>ppt_y</p:attrName>
                                        </p:attrNameLst>
                                      </p:cBhvr>
                                      <p:tavLst>
                                        <p:tav tm="0">
                                          <p:val>
                                            <p:strVal val="#ppt_y-#ppt_h*1.125000"/>
                                          </p:val>
                                        </p:tav>
                                        <p:tav tm="100000">
                                          <p:val>
                                            <p:strVal val="#ppt_y"/>
                                          </p:val>
                                        </p:tav>
                                      </p:tavLst>
                                    </p:anim>
                                    <p:animEffect transition="in" filter="wipe(down)">
                                      <p:cBhvr>
                                        <p:cTn id="44" dur="500"/>
                                        <p:tgtEl>
                                          <p:spTgt spid="45"/>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p:tgtEl>
                                          <p:spTgt spid="46"/>
                                        </p:tgtEl>
                                        <p:attrNameLst>
                                          <p:attrName>ppt_y</p:attrName>
                                        </p:attrNameLst>
                                      </p:cBhvr>
                                      <p:tavLst>
                                        <p:tav tm="0">
                                          <p:val>
                                            <p:strVal val="#ppt_y-#ppt_h*1.125000"/>
                                          </p:val>
                                        </p:tav>
                                        <p:tav tm="100000">
                                          <p:val>
                                            <p:strVal val="#ppt_y"/>
                                          </p:val>
                                        </p:tav>
                                      </p:tavLst>
                                    </p:anim>
                                    <p:animEffect transition="in" filter="wipe(down)">
                                      <p:cBhvr>
                                        <p:cTn id="48" dur="500"/>
                                        <p:tgtEl>
                                          <p:spTgt spid="46"/>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ppt_y</p:attrName>
                                        </p:attrNameLst>
                                      </p:cBhvr>
                                      <p:tavLst>
                                        <p:tav tm="0">
                                          <p:val>
                                            <p:strVal val="#ppt_y-#ppt_h*1.125000"/>
                                          </p:val>
                                        </p:tav>
                                        <p:tav tm="100000">
                                          <p:val>
                                            <p:strVal val="#ppt_y"/>
                                          </p:val>
                                        </p:tav>
                                      </p:tavLst>
                                    </p:anim>
                                    <p:animEffect transition="in" filter="wipe(down)">
                                      <p:cBhvr>
                                        <p:cTn id="52" dur="500"/>
                                        <p:tgtEl>
                                          <p:spTgt spid="47"/>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p:tgtEl>
                                          <p:spTgt spid="48"/>
                                        </p:tgtEl>
                                        <p:attrNameLst>
                                          <p:attrName>ppt_y</p:attrName>
                                        </p:attrNameLst>
                                      </p:cBhvr>
                                      <p:tavLst>
                                        <p:tav tm="0">
                                          <p:val>
                                            <p:strVal val="#ppt_y-#ppt_h*1.125000"/>
                                          </p:val>
                                        </p:tav>
                                        <p:tav tm="100000">
                                          <p:val>
                                            <p:strVal val="#ppt_y"/>
                                          </p:val>
                                        </p:tav>
                                      </p:tavLst>
                                    </p:anim>
                                    <p:animEffect transition="in" filter="wipe(down)">
                                      <p:cBhvr>
                                        <p:cTn id="56" dur="500"/>
                                        <p:tgtEl>
                                          <p:spTgt spid="48"/>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ppt_y</p:attrName>
                                        </p:attrNameLst>
                                      </p:cBhvr>
                                      <p:tavLst>
                                        <p:tav tm="0">
                                          <p:val>
                                            <p:strVal val="#ppt_y-#ppt_h*1.125000"/>
                                          </p:val>
                                        </p:tav>
                                        <p:tav tm="100000">
                                          <p:val>
                                            <p:strVal val="#ppt_y"/>
                                          </p:val>
                                        </p:tav>
                                      </p:tavLst>
                                    </p:anim>
                                    <p:animEffect transition="in" filter="wipe(down)">
                                      <p:cBhvr>
                                        <p:cTn id="60" dur="500"/>
                                        <p:tgtEl>
                                          <p:spTgt spid="26"/>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p:tgtEl>
                                          <p:spTgt spid="27"/>
                                        </p:tgtEl>
                                        <p:attrNameLst>
                                          <p:attrName>ppt_y</p:attrName>
                                        </p:attrNameLst>
                                      </p:cBhvr>
                                      <p:tavLst>
                                        <p:tav tm="0">
                                          <p:val>
                                            <p:strVal val="#ppt_y-#ppt_h*1.125000"/>
                                          </p:val>
                                        </p:tav>
                                        <p:tav tm="100000">
                                          <p:val>
                                            <p:strVal val="#ppt_y"/>
                                          </p:val>
                                        </p:tav>
                                      </p:tavLst>
                                    </p:anim>
                                    <p:animEffect transition="in" filter="wipe(down)">
                                      <p:cBhvr>
                                        <p:cTn id="64" dur="500"/>
                                        <p:tgtEl>
                                          <p:spTgt spid="27"/>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p:tgtEl>
                                          <p:spTgt spid="22"/>
                                        </p:tgtEl>
                                        <p:attrNameLst>
                                          <p:attrName>ppt_y</p:attrName>
                                        </p:attrNameLst>
                                      </p:cBhvr>
                                      <p:tavLst>
                                        <p:tav tm="0">
                                          <p:val>
                                            <p:strVal val="#ppt_y-#ppt_h*1.125000"/>
                                          </p:val>
                                        </p:tav>
                                        <p:tav tm="100000">
                                          <p:val>
                                            <p:strVal val="#ppt_y"/>
                                          </p:val>
                                        </p:tav>
                                      </p:tavLst>
                                    </p:anim>
                                    <p:animEffect transition="in" filter="wipe(down)">
                                      <p:cBhvr>
                                        <p:cTn id="68" dur="500"/>
                                        <p:tgtEl>
                                          <p:spTgt spid="22"/>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p:tgtEl>
                                          <p:spTgt spid="38"/>
                                        </p:tgtEl>
                                        <p:attrNameLst>
                                          <p:attrName>ppt_y</p:attrName>
                                        </p:attrNameLst>
                                      </p:cBhvr>
                                      <p:tavLst>
                                        <p:tav tm="0">
                                          <p:val>
                                            <p:strVal val="#ppt_y-#ppt_h*1.125000"/>
                                          </p:val>
                                        </p:tav>
                                        <p:tav tm="100000">
                                          <p:val>
                                            <p:strVal val="#ppt_y"/>
                                          </p:val>
                                        </p:tav>
                                      </p:tavLst>
                                    </p:anim>
                                    <p:animEffect transition="in" filter="wipe(down)">
                                      <p:cBhvr>
                                        <p:cTn id="72" dur="500"/>
                                        <p:tgtEl>
                                          <p:spTgt spid="38"/>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p:tgtEl>
                                          <p:spTgt spid="43"/>
                                        </p:tgtEl>
                                        <p:attrNameLst>
                                          <p:attrName>ppt_y</p:attrName>
                                        </p:attrNameLst>
                                      </p:cBhvr>
                                      <p:tavLst>
                                        <p:tav tm="0">
                                          <p:val>
                                            <p:strVal val="#ppt_y-#ppt_h*1.125000"/>
                                          </p:val>
                                        </p:tav>
                                        <p:tav tm="100000">
                                          <p:val>
                                            <p:strVal val="#ppt_y"/>
                                          </p:val>
                                        </p:tav>
                                      </p:tavLst>
                                    </p:anim>
                                    <p:animEffect transition="in" filter="wipe(down)">
                                      <p:cBhvr>
                                        <p:cTn id="76" dur="500"/>
                                        <p:tgtEl>
                                          <p:spTgt spid="43"/>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p:tgtEl>
                                          <p:spTgt spid="51"/>
                                        </p:tgtEl>
                                        <p:attrNameLst>
                                          <p:attrName>ppt_y</p:attrName>
                                        </p:attrNameLst>
                                      </p:cBhvr>
                                      <p:tavLst>
                                        <p:tav tm="0">
                                          <p:val>
                                            <p:strVal val="#ppt_y-#ppt_h*1.125000"/>
                                          </p:val>
                                        </p:tav>
                                        <p:tav tm="100000">
                                          <p:val>
                                            <p:strVal val="#ppt_y"/>
                                          </p:val>
                                        </p:tav>
                                      </p:tavLst>
                                    </p:anim>
                                    <p:animEffect transition="in" filter="wipe(down)">
                                      <p:cBhvr>
                                        <p:cTn id="80" dur="500"/>
                                        <p:tgtEl>
                                          <p:spTgt spid="51"/>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p:tgtEl>
                                          <p:spTgt spid="42"/>
                                        </p:tgtEl>
                                        <p:attrNameLst>
                                          <p:attrName>ppt_y</p:attrName>
                                        </p:attrNameLst>
                                      </p:cBhvr>
                                      <p:tavLst>
                                        <p:tav tm="0">
                                          <p:val>
                                            <p:strVal val="#ppt_y-#ppt_h*1.125000"/>
                                          </p:val>
                                        </p:tav>
                                        <p:tav tm="100000">
                                          <p:val>
                                            <p:strVal val="#ppt_y"/>
                                          </p:val>
                                        </p:tav>
                                      </p:tavLst>
                                    </p:anim>
                                    <p:animEffect transition="in" filter="wipe(down)">
                                      <p:cBhvr>
                                        <p:cTn id="84" dur="500"/>
                                        <p:tgtEl>
                                          <p:spTgt spid="42"/>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p:tgtEl>
                                          <p:spTgt spid="37"/>
                                        </p:tgtEl>
                                        <p:attrNameLst>
                                          <p:attrName>ppt_y</p:attrName>
                                        </p:attrNameLst>
                                      </p:cBhvr>
                                      <p:tavLst>
                                        <p:tav tm="0">
                                          <p:val>
                                            <p:strVal val="#ppt_y-#ppt_h*1.125000"/>
                                          </p:val>
                                        </p:tav>
                                        <p:tav tm="100000">
                                          <p:val>
                                            <p:strVal val="#ppt_y"/>
                                          </p:val>
                                        </p:tav>
                                      </p:tavLst>
                                    </p:anim>
                                    <p:animEffect transition="in" filter="wipe(down)">
                                      <p:cBhvr>
                                        <p:cTn id="88" dur="500"/>
                                        <p:tgtEl>
                                          <p:spTgt spid="3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 calcmode="lin" valueType="num">
                                      <p:cBhvr>
                                        <p:cTn id="93" dur="500" fill="hold"/>
                                        <p:tgtEl>
                                          <p:spTgt spid="54"/>
                                        </p:tgtEl>
                                        <p:attrNameLst>
                                          <p:attrName>style.rotation</p:attrName>
                                        </p:attrNameLst>
                                      </p:cBhvr>
                                      <p:tavLst>
                                        <p:tav tm="0">
                                          <p:val>
                                            <p:fltVal val="360"/>
                                          </p:val>
                                        </p:tav>
                                        <p:tav tm="100000">
                                          <p:val>
                                            <p:fltVal val="0"/>
                                          </p:val>
                                        </p:tav>
                                      </p:tavLst>
                                    </p:anim>
                                    <p:animEffect transition="in" filter="fade">
                                      <p:cBhvr>
                                        <p:cTn id="94" dur="500"/>
                                        <p:tgtEl>
                                          <p:spTgt spid="54"/>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500" fill="hold"/>
                                        <p:tgtEl>
                                          <p:spTgt spid="56"/>
                                        </p:tgtEl>
                                        <p:attrNameLst>
                                          <p:attrName>ppt_w</p:attrName>
                                        </p:attrNameLst>
                                      </p:cBhvr>
                                      <p:tavLst>
                                        <p:tav tm="0">
                                          <p:val>
                                            <p:fltVal val="0"/>
                                          </p:val>
                                        </p:tav>
                                        <p:tav tm="100000">
                                          <p:val>
                                            <p:strVal val="#ppt_w"/>
                                          </p:val>
                                        </p:tav>
                                      </p:tavLst>
                                    </p:anim>
                                    <p:anim calcmode="lin" valueType="num">
                                      <p:cBhvr>
                                        <p:cTn id="98" dur="500" fill="hold"/>
                                        <p:tgtEl>
                                          <p:spTgt spid="56"/>
                                        </p:tgtEl>
                                        <p:attrNameLst>
                                          <p:attrName>ppt_h</p:attrName>
                                        </p:attrNameLst>
                                      </p:cBhvr>
                                      <p:tavLst>
                                        <p:tav tm="0">
                                          <p:val>
                                            <p:fltVal val="0"/>
                                          </p:val>
                                        </p:tav>
                                        <p:tav tm="100000">
                                          <p:val>
                                            <p:strVal val="#ppt_h"/>
                                          </p:val>
                                        </p:tav>
                                      </p:tavLst>
                                    </p:anim>
                                    <p:anim calcmode="lin" valueType="num">
                                      <p:cBhvr>
                                        <p:cTn id="99" dur="500" fill="hold"/>
                                        <p:tgtEl>
                                          <p:spTgt spid="56"/>
                                        </p:tgtEl>
                                        <p:attrNameLst>
                                          <p:attrName>style.rotation</p:attrName>
                                        </p:attrNameLst>
                                      </p:cBhvr>
                                      <p:tavLst>
                                        <p:tav tm="0">
                                          <p:val>
                                            <p:fltVal val="360"/>
                                          </p:val>
                                        </p:tav>
                                        <p:tav tm="100000">
                                          <p:val>
                                            <p:fltVal val="0"/>
                                          </p:val>
                                        </p:tav>
                                      </p:tavLst>
                                    </p:anim>
                                    <p:animEffect transition="in" filter="fade">
                                      <p:cBhvr>
                                        <p:cTn id="100" dur="500"/>
                                        <p:tgtEl>
                                          <p:spTgt spid="56"/>
                                        </p:tgtEl>
                                      </p:cBhvr>
                                    </p:animEffect>
                                  </p:childTnLst>
                                </p:cTn>
                              </p:par>
                              <p:par>
                                <p:cTn id="101" presetID="12" presetClass="entr" presetSubtype="1"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p:tgtEl>
                                          <p:spTgt spid="53"/>
                                        </p:tgtEl>
                                        <p:attrNameLst>
                                          <p:attrName>ppt_y</p:attrName>
                                        </p:attrNameLst>
                                      </p:cBhvr>
                                      <p:tavLst>
                                        <p:tav tm="0">
                                          <p:val>
                                            <p:strVal val="#ppt_y-#ppt_h*1.125000"/>
                                          </p:val>
                                        </p:tav>
                                        <p:tav tm="100000">
                                          <p:val>
                                            <p:strVal val="#ppt_y"/>
                                          </p:val>
                                        </p:tav>
                                      </p:tavLst>
                                    </p:anim>
                                    <p:animEffect transition="in" filter="wipe(down)">
                                      <p:cBhvr>
                                        <p:cTn id="10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8" grpId="0" animBg="1"/>
      <p:bldP spid="22" grpId="0" animBg="1"/>
      <p:bldP spid="26" grpId="0" animBg="1"/>
      <p:bldP spid="27" grpId="0" animBg="1"/>
      <p:bldP spid="42" grpId="0" animBg="1"/>
      <p:bldP spid="35" grpId="0" animBg="1"/>
      <p:bldP spid="36" grpId="0" animBg="1"/>
      <p:bldP spid="40" grpId="0" animBg="1"/>
      <p:bldP spid="44" grpId="0" animBg="1"/>
      <p:bldP spid="45" grpId="0" animBg="1"/>
      <p:bldP spid="46" grpId="0" animBg="1"/>
      <p:bldP spid="47" grpId="0" animBg="1"/>
      <p:bldP spid="48" grpId="0" animBg="1"/>
      <p:bldP spid="34" grpId="0" animBg="1"/>
      <p:bldP spid="37" grpId="0" animBg="1"/>
      <p:bldP spid="38" grpId="0" animBg="1"/>
      <p:bldP spid="43" grpId="0" animBg="1"/>
      <p:bldP spid="51" grpId="0" animBg="1"/>
      <p:bldP spid="54" grpId="0" animBg="1"/>
      <p:bldP spid="56" grpId="0" animBg="1"/>
      <p:bldP spid="5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776143102"/>
              </p:ext>
            </p:extLst>
          </p:nvPr>
        </p:nvGraphicFramePr>
        <p:xfrm>
          <a:off x="467544" y="1138666"/>
          <a:ext cx="8229600" cy="4704630"/>
        </p:xfrm>
        <a:graphic>
          <a:graphicData uri="http://schemas.openxmlformats.org/drawingml/2006/table">
            <a:tbl>
              <a:tblPr firstRow="1" bandRow="1">
                <a:tableStyleId>{073A0DAA-6AF3-43AB-8588-CEC1D06C72B9}</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師生研究</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高中職創新教學指導計畫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68251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500"/>
                        </a:lnSpc>
                        <a:spcBef>
                          <a:spcPts val="0"/>
                        </a:spcBef>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為鼓勵本校教師積極參與社會實踐，秉持「教育深耕，在地關懷」精神，希冀由本校教師主動連結區域學校資源，指導高中職生以閱讀、討論與研究的方式培養創造力，將課堂所學的知識與實務結合，發展整合性的邏輯思考能力，鼓勵高中生積極參與創意專題競賽活動，並藉此促進大專院校與高中職學校之交流互動。</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720168">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nSpc>
                          <a:spcPts val="2500"/>
                        </a:lnSpc>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印刷費、國內旅費、短程車資、運費、膳宿費、工讀費、雜支、教學材料費、講座鐘點費</a:t>
                      </a: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授課鐘點費</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476554879"/>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zh-TW" sz="1800" kern="12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67110128"/>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高中職創新教學指導計畫</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43</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6169001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885976995"/>
              </p:ext>
            </p:extLst>
          </p:nvPr>
        </p:nvGraphicFramePr>
        <p:xfrm>
          <a:off x="467544" y="1102715"/>
          <a:ext cx="8424936" cy="5238365"/>
        </p:xfrm>
        <a:graphic>
          <a:graphicData uri="http://schemas.openxmlformats.org/drawingml/2006/table">
            <a:tbl>
              <a:tblPr firstRow="1" bandRow="1">
                <a:tableStyleId>{073A0DAA-6AF3-43AB-8588-CEC1D06C72B9}</a:tableStyleId>
              </a:tblPr>
              <a:tblGrid>
                <a:gridCol w="1263781">
                  <a:extLst>
                    <a:ext uri="{9D8B030D-6E8A-4147-A177-3AD203B41FA5}">
                      <a16:colId xmlns:a16="http://schemas.microsoft.com/office/drawing/2014/main" xmlns="" val="1783243338"/>
                    </a:ext>
                  </a:extLst>
                </a:gridCol>
                <a:gridCol w="7161155">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師生研究</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高中職創新教學指導計畫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37346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lvl="0" indent="-342900">
                        <a:lnSpc>
                          <a:spcPts val="2500"/>
                        </a:lnSpc>
                        <a:spcBef>
                          <a:spcPts val="600"/>
                        </a:spcBef>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由</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本校教師向中心提出申請，與屏東或偏遠地區任一間高級中學進行合作並擔任其專題指導教師或授課老師。</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徵件組別</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spcBef>
                          <a:spcPts val="0"/>
                        </a:spcBef>
                        <a:buFont typeface="Arial" pitchFamily="34" charset="0"/>
                        <a:buChar char="•"/>
                      </a:pPr>
                      <a:r>
                        <a:rPr lang="zh-TW" altLang="zh-TW" sz="1800" b="1" u="sng"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創新創意發想組</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由</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名</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校內專任教師提出計畫申請。</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以「創新」、「創意」作為產品、科技或服務之主題應用與發想，培養學生創新創意的思維。</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lnSpc>
                          <a:spcPts val="2300"/>
                        </a:lnSpc>
                        <a:spcBef>
                          <a:spcPts val="600"/>
                        </a:spcBef>
                        <a:buFont typeface="Arial" pitchFamily="34" charset="0"/>
                        <a:buChar char="•"/>
                      </a:pPr>
                      <a:r>
                        <a:rPr lang="zh-TW" altLang="zh-TW" sz="1800" b="1" u="sng"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跨領域實務組</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由</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名</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校內專任教師共同組成，並由其一擔任計畫申請人向本中心提出申請。 </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不同領域或不同科系之兩名教師共同引導學生，開拓學生對其他學科領域之視野，整合跨域知識，發展創新與實作技術。</a:t>
                      </a:r>
                      <a:endParaRPr lang="zh-TW" altLang="zh-TW" sz="18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陳芃希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11609)</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2"/>
                        </a:rPr>
                        <a:t>http://www.ugsi2usr.nptu.edu.tw/files/11-1172-10738-1.php?Lang=zh-tw</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9"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高中職創新教學指導計畫</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44</a:t>
            </a:fld>
            <a:endParaRPr lang="zh-TW" altLang="en-US"/>
          </a:p>
        </p:txBody>
      </p:sp>
      <p:pic>
        <p:nvPicPr>
          <p:cNvPr id="6" name="圖片 5">
            <a:hlinkClick r:id="rId3" action="ppaction://hlinksldjump"/>
          </p:cNvPr>
          <p:cNvPicPr>
            <a:picLocks noChangeAspect="1"/>
          </p:cNvPicPr>
          <p:nvPr/>
        </p:nvPicPr>
        <p:blipFill>
          <a:blip r:embed="rId4"/>
          <a:stretch>
            <a:fillRect/>
          </a:stretch>
        </p:blipFill>
        <p:spPr>
          <a:xfrm>
            <a:off x="4355976" y="6376727"/>
            <a:ext cx="304826" cy="292633"/>
          </a:xfrm>
          <a:prstGeom prst="rect">
            <a:avLst/>
          </a:prstGeom>
        </p:spPr>
      </p:pic>
    </p:spTree>
    <p:extLst>
      <p:ext uri="{BB962C8B-B14F-4D97-AF65-F5344CB8AC3E}">
        <p14:creationId xmlns:p14="http://schemas.microsoft.com/office/powerpoint/2010/main" val="251794871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917110361"/>
              </p:ext>
            </p:extLst>
          </p:nvPr>
        </p:nvGraphicFramePr>
        <p:xfrm>
          <a:off x="467544" y="1092448"/>
          <a:ext cx="8424936" cy="4409192"/>
        </p:xfrm>
        <a:graphic>
          <a:graphicData uri="http://schemas.openxmlformats.org/drawingml/2006/table">
            <a:tbl>
              <a:tblPr firstRow="1" bandRow="1">
                <a:tableStyleId>{073A0DAA-6AF3-43AB-8588-CEC1D06C72B9}</a:tableStyleId>
              </a:tblPr>
              <a:tblGrid>
                <a:gridCol w="1263781">
                  <a:extLst>
                    <a:ext uri="{9D8B030D-6E8A-4147-A177-3AD203B41FA5}">
                      <a16:colId xmlns:a16="http://schemas.microsoft.com/office/drawing/2014/main" xmlns="" val="1783243338"/>
                    </a:ext>
                  </a:extLst>
                </a:gridCol>
                <a:gridCol w="7161155">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師生研究</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教學實踐研究前導型計畫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584712">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300"/>
                        </a:lnSpc>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為提升本校教師教學品質，促進學生學習成效，以教學現場提出問題，透過課程設計、教材教法、引入系統工具或教具、科技媒體運用等方式，採取適當之研究方法及評量工具檢證教學研究成效之歷程。</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300"/>
                        </a:lnSpc>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可參考教學實踐研究計畫官網：</a:t>
                      </a: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hlinkClick r:id="rId2"/>
                        </a:rPr>
                        <a:t>https://tpr.moe.edu.tw/newsDetail/4b1141f270482487017051b641c4007e</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94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預計申請教育部</a:t>
                      </a: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年教育部教學實踐研究計畫之本校專任</a:t>
                      </a: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案</a:t>
                      </a: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教育部預計徵件時程</a:t>
                      </a:r>
                      <a:r>
                        <a:rPr lang="zh-TW" altLang="en-US"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月中</a:t>
                      </a:r>
                      <a:r>
                        <a:rPr lang="zh-TW" altLang="en-US"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徵件</a:t>
                      </a:r>
                      <a:r>
                        <a:rPr lang="zh-TW"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月底核定，</a:t>
                      </a:r>
                      <a:r>
                        <a:rPr lang="en-US"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月開始執行，為期一年</a:t>
                      </a:r>
                      <a:r>
                        <a:rPr lang="en-US" altLang="zh-TW" sz="1800" kern="1200" dirty="0" smtClean="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solidFill>
                          <a:schemeClr val="bg1">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實施對象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需結合教學現場</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課程</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，對象為本校學士班學生或碩士班學生</a:t>
                      </a:r>
                    </a:p>
                  </a:txBody>
                  <a:tcPr/>
                </a:tc>
                <a:extLst>
                  <a:ext uri="{0D108BD9-81ED-4DB2-BD59-A6C34878D82A}">
                    <a16:rowId xmlns:a16="http://schemas.microsoft.com/office/drawing/2014/main" xmlns="" val="829541071"/>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業務費、研究設備費，須</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符合教育部與本校之相關經費規定辦理</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教學實踐研究前導型計畫</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45</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7587283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859761308"/>
              </p:ext>
            </p:extLst>
          </p:nvPr>
        </p:nvGraphicFramePr>
        <p:xfrm>
          <a:off x="467544" y="1158096"/>
          <a:ext cx="8352928" cy="3918600"/>
        </p:xfrm>
        <a:graphic>
          <a:graphicData uri="http://schemas.openxmlformats.org/drawingml/2006/table">
            <a:tbl>
              <a:tblPr firstRow="1" bandRow="1">
                <a:tableStyleId>{073A0DAA-6AF3-43AB-8588-CEC1D06C72B9}</a:tableStyleId>
              </a:tblPr>
              <a:tblGrid>
                <a:gridCol w="1252980">
                  <a:extLst>
                    <a:ext uri="{9D8B030D-6E8A-4147-A177-3AD203B41FA5}">
                      <a16:colId xmlns:a16="http://schemas.microsoft.com/office/drawing/2014/main" xmlns="" val="1783243338"/>
                    </a:ext>
                  </a:extLst>
                </a:gridCol>
                <a:gridCol w="7099948">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師生研究</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教學實踐研究前導型計畫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663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marR="0" indent="-342900" algn="l" defTabSz="914400" rtl="0" eaLnBrk="1" fontAlgn="auto" latinLnBrk="0" hangingPunct="1">
                        <a:lnSpc>
                          <a:spcPts val="2500"/>
                        </a:lnSpc>
                        <a:spcBef>
                          <a:spcPts val="600"/>
                        </a:spcBef>
                        <a:spcAft>
                          <a:spcPts val="0"/>
                        </a:spcAft>
                        <a:buClrTx/>
                        <a:buSzTx/>
                        <a:buFont typeface="+mj-lt"/>
                        <a:buAutoNum type="arabicPeriod"/>
                        <a:tabLst/>
                        <a:defRPr/>
                      </a:pP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每位教師限定申請</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案</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，基於不重複補助原則，同一案由若已獲校內外單位補（獎）助者，不得重複申請。</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indent="-342900" algn="l" defTabSz="914400" rtl="0" eaLnBrk="1" fontAlgn="auto" latinLnBrk="0" hangingPunct="1">
                        <a:lnSpc>
                          <a:spcPts val="2500"/>
                        </a:lnSpc>
                        <a:spcBef>
                          <a:spcPts val="600"/>
                        </a:spcBef>
                        <a:spcAft>
                          <a:spcPts val="0"/>
                        </a:spcAft>
                        <a:buClrTx/>
                        <a:buSzTx/>
                        <a:buFont typeface="+mj-lt"/>
                        <a:buAutoNum type="arabicPeriod"/>
                        <a:tabLst/>
                        <a:defRPr/>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若仍於執行教育部教學實踐研究之計畫，同一計畫不重複補助。</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500"/>
                        </a:lnSpc>
                        <a:spcBef>
                          <a:spcPts val="600"/>
                        </a:spcBef>
                        <a:buFont typeface="+mj-lt"/>
                        <a:buAutoNum type="arabicPeriod"/>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接受前導型計畫補助之教師請</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務必於</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年度申請</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年申請計畫</a:t>
                      </a: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txBody>
                  <a:tcPr/>
                </a:tc>
                <a:extLst>
                  <a:ext uri="{0D108BD9-81ED-4DB2-BD59-A6C34878D82A}">
                    <a16:rowId xmlns:a16="http://schemas.microsoft.com/office/drawing/2014/main" xmlns="" val="2185488193"/>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339523861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zh-TW" sz="1800" kern="12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522288542"/>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楊雅淇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11601)</a:t>
                      </a: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2"/>
                        </a:rPr>
                        <a:t>http://www.ugsi2usr.nptu.edu.tw/files/11-1172-10741-1.php?Lang=zh-tw</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教學實踐研究前導型計畫</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46</a:t>
            </a:fld>
            <a:endParaRPr lang="zh-TW" altLang="en-US"/>
          </a:p>
        </p:txBody>
      </p:sp>
      <p:pic>
        <p:nvPicPr>
          <p:cNvPr id="8" name="圖片 7">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13977639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0840" y="398383"/>
            <a:ext cx="8229600" cy="1143000"/>
          </a:xfrm>
        </p:spPr>
        <p:txBody>
          <a:bodyPr>
            <a:normAutofit/>
          </a:bodyPr>
          <a:lstStyle/>
          <a:p>
            <a:r>
              <a:rPr lang="zh-TW" altLang="en-US" sz="3600" dirty="0" smtClean="0"/>
              <a:t>方案類別</a:t>
            </a:r>
            <a:endParaRPr lang="zh-TW" altLang="en-US" sz="3600" dirty="0"/>
          </a:p>
        </p:txBody>
      </p:sp>
      <p:sp>
        <p:nvSpPr>
          <p:cNvPr id="5" name="圓角矩形 4"/>
          <p:cNvSpPr/>
          <p:nvPr/>
        </p:nvSpPr>
        <p:spPr>
          <a:xfrm>
            <a:off x="7257092" y="4185136"/>
            <a:ext cx="1491371" cy="1728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 name="手繪多邊形 7"/>
          <p:cNvSpPr/>
          <p:nvPr/>
        </p:nvSpPr>
        <p:spPr>
          <a:xfrm>
            <a:off x="323529" y="465512"/>
            <a:ext cx="2109027" cy="5555776"/>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9" name="手繪多邊形 8">
            <a:hlinkClick r:id="rId3" action="ppaction://hlinksldjump"/>
          </p:cNvPr>
          <p:cNvSpPr/>
          <p:nvPr/>
        </p:nvSpPr>
        <p:spPr>
          <a:xfrm>
            <a:off x="539555" y="2132856"/>
            <a:ext cx="1687221" cy="720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戶外教育結合課程議題社群</a:t>
            </a:r>
            <a:endParaRPr lang="en-US" altLang="zh-TW" sz="1400" dirty="0">
              <a:solidFill>
                <a:schemeClr val="bg1"/>
              </a:solidFill>
            </a:endParaRPr>
          </a:p>
        </p:txBody>
      </p:sp>
      <p:sp>
        <p:nvSpPr>
          <p:cNvPr id="10" name="手繪多邊形 9">
            <a:hlinkClick r:id="rId4" action="ppaction://hlinksldjump"/>
          </p:cNvPr>
          <p:cNvSpPr/>
          <p:nvPr/>
        </p:nvSpPr>
        <p:spPr>
          <a:xfrm>
            <a:off x="539555" y="292494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增能輔導型社群</a:t>
            </a:r>
          </a:p>
        </p:txBody>
      </p:sp>
      <p:sp>
        <p:nvSpPr>
          <p:cNvPr id="12" name="手繪多邊形 11">
            <a:hlinkClick r:id="rId5" action="ppaction://hlinksldjump"/>
          </p:cNvPr>
          <p:cNvSpPr/>
          <p:nvPr/>
        </p:nvSpPr>
        <p:spPr>
          <a:xfrm>
            <a:off x="539555" y="364502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師生專業外語社群</a:t>
            </a:r>
          </a:p>
        </p:txBody>
      </p:sp>
      <p:sp>
        <p:nvSpPr>
          <p:cNvPr id="17" name="手繪多邊形 16"/>
          <p:cNvSpPr/>
          <p:nvPr/>
        </p:nvSpPr>
        <p:spPr>
          <a:xfrm>
            <a:off x="2606416" y="466488"/>
            <a:ext cx="2109600" cy="55548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18" name="手繪多邊形 17">
            <a:hlinkClick r:id="rId6" action="ppaction://hlinksldjump"/>
          </p:cNvPr>
          <p:cNvSpPr/>
          <p:nvPr/>
        </p:nvSpPr>
        <p:spPr>
          <a:xfrm>
            <a:off x="2822443" y="1412824"/>
            <a:ext cx="1656183" cy="396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微學分課程</a:t>
            </a:r>
          </a:p>
        </p:txBody>
      </p:sp>
      <p:sp>
        <p:nvSpPr>
          <p:cNvPr id="21" name="手繪多邊形 20"/>
          <p:cNvSpPr/>
          <p:nvPr/>
        </p:nvSpPr>
        <p:spPr>
          <a:xfrm>
            <a:off x="4932040" y="4185467"/>
            <a:ext cx="2160240"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solidFill>
                <a:schemeClr val="tx1"/>
              </a:solidFill>
              <a:latin typeface="微軟正黑體" panose="020B0604030504040204" pitchFamily="34" charset="-120"/>
              <a:ea typeface="微軟正黑體" panose="020B0604030504040204" pitchFamily="34" charset="-120"/>
            </a:endParaRPr>
          </a:p>
        </p:txBody>
      </p:sp>
      <p:sp>
        <p:nvSpPr>
          <p:cNvPr id="22" name="手繪多邊形 21">
            <a:hlinkClick r:id="rId7" action="ppaction://hlinksldjump"/>
          </p:cNvPr>
          <p:cNvSpPr/>
          <p:nvPr/>
        </p:nvSpPr>
        <p:spPr>
          <a:xfrm>
            <a:off x="5184068" y="5085184"/>
            <a:ext cx="1656184" cy="64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辦理跨領域競賽</a:t>
            </a:r>
            <a:r>
              <a:rPr lang="en-US" altLang="zh-TW" sz="1400" dirty="0">
                <a:solidFill>
                  <a:schemeClr val="bg1"/>
                </a:solidFill>
              </a:rPr>
              <a:t/>
            </a:r>
            <a:br>
              <a:rPr lang="en-US" altLang="zh-TW" sz="1400" dirty="0">
                <a:solidFill>
                  <a:schemeClr val="bg1"/>
                </a:solidFill>
              </a:rPr>
            </a:br>
            <a:r>
              <a:rPr lang="zh-TW" altLang="en-US" sz="1400" dirty="0">
                <a:solidFill>
                  <a:schemeClr val="bg1"/>
                </a:solidFill>
              </a:rPr>
              <a:t>補助計畫</a:t>
            </a:r>
          </a:p>
        </p:txBody>
      </p:sp>
      <p:sp>
        <p:nvSpPr>
          <p:cNvPr id="25" name="手繪多邊形 24"/>
          <p:cNvSpPr/>
          <p:nvPr/>
        </p:nvSpPr>
        <p:spPr>
          <a:xfrm>
            <a:off x="4932040" y="2296500"/>
            <a:ext cx="3888435"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p:txBody>
      </p:sp>
      <p:sp>
        <p:nvSpPr>
          <p:cNvPr id="26" name="手繪多邊形 25">
            <a:hlinkClick r:id="rId8" action="ppaction://hlinksldjump"/>
          </p:cNvPr>
          <p:cNvSpPr/>
          <p:nvPr/>
        </p:nvSpPr>
        <p:spPr>
          <a:xfrm>
            <a:off x="5112052" y="3212976"/>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smtClean="0">
                <a:solidFill>
                  <a:schemeClr val="bg1"/>
                </a:solidFill>
              </a:rPr>
              <a:t>高中職創新教學</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指導</a:t>
            </a:r>
            <a:r>
              <a:rPr lang="zh-TW" altLang="en-US" sz="1400" dirty="0">
                <a:solidFill>
                  <a:schemeClr val="bg1"/>
                </a:solidFill>
              </a:rPr>
              <a:t>計畫</a:t>
            </a:r>
          </a:p>
        </p:txBody>
      </p:sp>
      <p:sp>
        <p:nvSpPr>
          <p:cNvPr id="27" name="手繪多邊形 26">
            <a:hlinkClick r:id="rId9" action="ppaction://hlinksldjump"/>
          </p:cNvPr>
          <p:cNvSpPr/>
          <p:nvPr/>
        </p:nvSpPr>
        <p:spPr>
          <a:xfrm>
            <a:off x="6984260" y="3213048"/>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教學實踐</a:t>
            </a:r>
            <a:r>
              <a:rPr lang="zh-TW" altLang="en-US" sz="1400" dirty="0" smtClean="0">
                <a:solidFill>
                  <a:schemeClr val="bg1"/>
                </a:solidFill>
              </a:rPr>
              <a:t>研究</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前導</a:t>
            </a:r>
            <a:r>
              <a:rPr lang="zh-TW" altLang="en-US" sz="1400" dirty="0">
                <a:solidFill>
                  <a:schemeClr val="bg1"/>
                </a:solidFill>
              </a:rPr>
              <a:t>型社群</a:t>
            </a:r>
          </a:p>
        </p:txBody>
      </p:sp>
      <p:sp>
        <p:nvSpPr>
          <p:cNvPr id="42" name="文字方塊 41">
            <a:hlinkClick r:id="rId10" action="ppaction://hlinksldjump"/>
          </p:cNvPr>
          <p:cNvSpPr txBox="1"/>
          <p:nvPr/>
        </p:nvSpPr>
        <p:spPr>
          <a:xfrm>
            <a:off x="7344456" y="5157192"/>
            <a:ext cx="1332000"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教學空間</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與設備資源</a:t>
            </a:r>
            <a:endParaRPr lang="en-US" altLang="zh-TW" sz="1400" dirty="0">
              <a:solidFill>
                <a:schemeClr val="bg1"/>
              </a:solidFill>
              <a:latin typeface="+mn-ea"/>
            </a:endParaRPr>
          </a:p>
        </p:txBody>
      </p:sp>
      <p:sp>
        <p:nvSpPr>
          <p:cNvPr id="4" name="投影片編號版面配置區 3"/>
          <p:cNvSpPr>
            <a:spLocks noGrp="1"/>
          </p:cNvSpPr>
          <p:nvPr>
            <p:ph type="sldNum" sz="quarter" idx="12"/>
          </p:nvPr>
        </p:nvSpPr>
        <p:spPr/>
        <p:txBody>
          <a:bodyPr/>
          <a:lstStyle/>
          <a:p>
            <a:fld id="{F7E4E4BE-4043-4F46-96D9-2CF57C9731FB}" type="slidenum">
              <a:rPr lang="zh-TW" altLang="en-US" smtClean="0"/>
              <a:t>47</a:t>
            </a:fld>
            <a:endParaRPr lang="zh-TW" altLang="en-US" dirty="0"/>
          </a:p>
        </p:txBody>
      </p:sp>
      <p:sp>
        <p:nvSpPr>
          <p:cNvPr id="6" name="文字方塊 5"/>
          <p:cNvSpPr txBox="1"/>
          <p:nvPr/>
        </p:nvSpPr>
        <p:spPr>
          <a:xfrm>
            <a:off x="395537" y="722910"/>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師生社群</a:t>
            </a:r>
          </a:p>
        </p:txBody>
      </p:sp>
      <p:sp>
        <p:nvSpPr>
          <p:cNvPr id="33" name="文字方塊 32"/>
          <p:cNvSpPr txBox="1"/>
          <p:nvPr/>
        </p:nvSpPr>
        <p:spPr>
          <a:xfrm>
            <a:off x="2678422" y="722910"/>
            <a:ext cx="1965011" cy="630942"/>
          </a:xfrm>
          <a:prstGeom prst="rect">
            <a:avLst/>
          </a:prstGeom>
          <a:noFill/>
        </p:spPr>
        <p:txBody>
          <a:bodyPr wrap="square" rtlCol="0">
            <a:spAutoFit/>
          </a:bodyPr>
          <a:lstStyle/>
          <a:p>
            <a:r>
              <a:rPr lang="zh-TW" altLang="en-US" sz="3500" b="1" dirty="0" smtClean="0">
                <a:latin typeface="微軟正黑體" pitchFamily="34" charset="-120"/>
                <a:ea typeface="微軟正黑體" pitchFamily="34" charset="-120"/>
              </a:rPr>
              <a:t>創新課</a:t>
            </a:r>
            <a:r>
              <a:rPr lang="zh-TW" altLang="en-US" sz="3500" b="1" dirty="0">
                <a:latin typeface="微軟正黑體" pitchFamily="34" charset="-120"/>
                <a:ea typeface="微軟正黑體" pitchFamily="34" charset="-120"/>
              </a:rPr>
              <a:t>程</a:t>
            </a:r>
          </a:p>
        </p:txBody>
      </p:sp>
      <p:sp>
        <p:nvSpPr>
          <p:cNvPr id="35" name="手繪多邊形 34">
            <a:hlinkClick r:id="rId11" action="ppaction://hlinksldjump"/>
          </p:cNvPr>
          <p:cNvSpPr/>
          <p:nvPr/>
        </p:nvSpPr>
        <p:spPr>
          <a:xfrm>
            <a:off x="539555" y="1412776"/>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en-US" altLang="zh-TW" sz="1400" dirty="0">
                <a:solidFill>
                  <a:schemeClr val="bg1"/>
                </a:solidFill>
              </a:rPr>
              <a:t>PBL</a:t>
            </a:r>
            <a:r>
              <a:rPr lang="zh-TW" altLang="en-US" sz="1400" dirty="0">
                <a:solidFill>
                  <a:schemeClr val="bg1"/>
                </a:solidFill>
              </a:rPr>
              <a:t>問題導向社群</a:t>
            </a:r>
          </a:p>
        </p:txBody>
      </p:sp>
      <p:sp>
        <p:nvSpPr>
          <p:cNvPr id="36" name="手繪多邊形 35">
            <a:hlinkClick r:id="rId12" action="ppaction://hlinksldjump"/>
          </p:cNvPr>
          <p:cNvSpPr/>
          <p:nvPr/>
        </p:nvSpPr>
        <p:spPr>
          <a:xfrm>
            <a:off x="2822439" y="1874747"/>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微型課程</a:t>
            </a:r>
          </a:p>
        </p:txBody>
      </p:sp>
      <p:sp>
        <p:nvSpPr>
          <p:cNvPr id="40" name="手繪多邊形 39">
            <a:hlinkClick r:id="rId13" action="ppaction://hlinksldjump"/>
          </p:cNvPr>
          <p:cNvSpPr/>
          <p:nvPr/>
        </p:nvSpPr>
        <p:spPr>
          <a:xfrm>
            <a:off x="2816887" y="436285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新生磨課師</a:t>
            </a:r>
          </a:p>
        </p:txBody>
      </p:sp>
      <p:sp>
        <p:nvSpPr>
          <p:cNvPr id="44" name="手繪多邊形 43">
            <a:hlinkClick r:id="rId14" action="ppaction://hlinksldjump"/>
          </p:cNvPr>
          <p:cNvSpPr/>
          <p:nvPr/>
        </p:nvSpPr>
        <p:spPr>
          <a:xfrm>
            <a:off x="2822439" y="5409272"/>
            <a:ext cx="1656000"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創新教學設備更新計畫</a:t>
            </a:r>
          </a:p>
        </p:txBody>
      </p:sp>
      <p:sp>
        <p:nvSpPr>
          <p:cNvPr id="45" name="手繪多邊形 44">
            <a:hlinkClick r:id="rId15" action="ppaction://hlinksldjump"/>
          </p:cNvPr>
          <p:cNvSpPr/>
          <p:nvPr/>
        </p:nvSpPr>
        <p:spPr>
          <a:xfrm>
            <a:off x="2822439" y="2372670"/>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深碗課程</a:t>
            </a:r>
          </a:p>
        </p:txBody>
      </p:sp>
      <p:sp>
        <p:nvSpPr>
          <p:cNvPr id="46" name="手繪多邊形 45">
            <a:hlinkClick r:id="rId16" action="ppaction://hlinksldjump"/>
          </p:cNvPr>
          <p:cNvSpPr/>
          <p:nvPr/>
        </p:nvSpPr>
        <p:spPr>
          <a:xfrm>
            <a:off x="2832835" y="287059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en-US" altLang="zh-TW" sz="1400" dirty="0">
                <a:solidFill>
                  <a:schemeClr val="tx1"/>
                </a:solidFill>
              </a:rPr>
              <a:t>VAR</a:t>
            </a:r>
            <a:r>
              <a:rPr lang="zh-TW" altLang="en-US" sz="1400" dirty="0">
                <a:solidFill>
                  <a:schemeClr val="tx1"/>
                </a:solidFill>
              </a:rPr>
              <a:t>教學應用課程</a:t>
            </a:r>
          </a:p>
        </p:txBody>
      </p:sp>
      <p:sp>
        <p:nvSpPr>
          <p:cNvPr id="47" name="手繪多邊形 46">
            <a:hlinkClick r:id="rId17" action="ppaction://hlinksldjump"/>
          </p:cNvPr>
          <p:cNvSpPr/>
          <p:nvPr/>
        </p:nvSpPr>
        <p:spPr>
          <a:xfrm>
            <a:off x="2816886" y="3368516"/>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境外移地教學</a:t>
            </a:r>
          </a:p>
        </p:txBody>
      </p:sp>
      <p:sp>
        <p:nvSpPr>
          <p:cNvPr id="48" name="手繪多邊形 47">
            <a:hlinkClick r:id="rId18" action="ppaction://hlinksldjump"/>
          </p:cNvPr>
          <p:cNvSpPr/>
          <p:nvPr/>
        </p:nvSpPr>
        <p:spPr>
          <a:xfrm>
            <a:off x="2822254" y="3869988"/>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磨課師課程</a:t>
            </a:r>
          </a:p>
        </p:txBody>
      </p:sp>
      <p:sp>
        <p:nvSpPr>
          <p:cNvPr id="49" name="文字方塊 48"/>
          <p:cNvSpPr txBox="1"/>
          <p:nvPr/>
        </p:nvSpPr>
        <p:spPr>
          <a:xfrm>
            <a:off x="5040053" y="4370388"/>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競賽辦理</a:t>
            </a:r>
          </a:p>
        </p:txBody>
      </p:sp>
      <p:sp>
        <p:nvSpPr>
          <p:cNvPr id="50" name="文字方塊 49"/>
          <p:cNvSpPr txBox="1"/>
          <p:nvPr/>
        </p:nvSpPr>
        <p:spPr>
          <a:xfrm>
            <a:off x="5893750" y="25100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師生研究</a:t>
            </a:r>
          </a:p>
        </p:txBody>
      </p:sp>
      <p:sp>
        <p:nvSpPr>
          <p:cNvPr id="34" name="手繪多邊形 33">
            <a:hlinkClick r:id="rId19" action="ppaction://hlinksldjump"/>
          </p:cNvPr>
          <p:cNvSpPr/>
          <p:nvPr/>
        </p:nvSpPr>
        <p:spPr>
          <a:xfrm>
            <a:off x="539555" y="436510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教師專業社群</a:t>
            </a:r>
          </a:p>
        </p:txBody>
      </p:sp>
      <p:sp>
        <p:nvSpPr>
          <p:cNvPr id="37" name="文字方塊 36">
            <a:hlinkClick r:id="rId20" action="ppaction://hlinksldjump"/>
          </p:cNvPr>
          <p:cNvSpPr txBox="1"/>
          <p:nvPr/>
        </p:nvSpPr>
        <p:spPr>
          <a:xfrm>
            <a:off x="7344309" y="4365104"/>
            <a:ext cx="1331952"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計畫各階段</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執行期</a:t>
            </a:r>
            <a:r>
              <a:rPr lang="zh-TW" altLang="en-US" sz="1400" dirty="0">
                <a:solidFill>
                  <a:schemeClr val="bg1"/>
                </a:solidFill>
                <a:latin typeface="+mn-ea"/>
              </a:rPr>
              <a:t>程</a:t>
            </a:r>
            <a:endParaRPr lang="en-US" altLang="zh-TW" sz="1400" dirty="0">
              <a:solidFill>
                <a:schemeClr val="bg1"/>
              </a:solidFill>
              <a:latin typeface="+mn-ea"/>
            </a:endParaRPr>
          </a:p>
        </p:txBody>
      </p:sp>
      <p:sp>
        <p:nvSpPr>
          <p:cNvPr id="39" name="Google Shape;489;p39">
            <a:hlinkClick r:id="rId21" action="ppaction://hlinksldjump"/>
          </p:cNvPr>
          <p:cNvSpPr/>
          <p:nvPr/>
        </p:nvSpPr>
        <p:spPr>
          <a:xfrm>
            <a:off x="4333728" y="6303211"/>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 name="手繪多邊形 37">
            <a:hlinkClick r:id="rId22" action="ppaction://hlinksldjump"/>
          </p:cNvPr>
          <p:cNvSpPr/>
          <p:nvPr/>
        </p:nvSpPr>
        <p:spPr>
          <a:xfrm>
            <a:off x="539555" y="508518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學生自主學習社群</a:t>
            </a:r>
          </a:p>
        </p:txBody>
      </p:sp>
      <p:sp>
        <p:nvSpPr>
          <p:cNvPr id="41" name="手繪多邊形 40"/>
          <p:cNvSpPr/>
          <p:nvPr/>
        </p:nvSpPr>
        <p:spPr>
          <a:xfrm>
            <a:off x="4932042" y="465513"/>
            <a:ext cx="3888433" cy="1691804"/>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solidFill>
                <a:schemeClr val="tx1"/>
              </a:solidFill>
              <a:latin typeface="微軟正黑體" panose="020B0604030504040204" pitchFamily="34" charset="-120"/>
              <a:ea typeface="微軟正黑體" panose="020B0604030504040204" pitchFamily="34" charset="-120"/>
            </a:endParaRPr>
          </a:p>
        </p:txBody>
      </p:sp>
      <p:sp>
        <p:nvSpPr>
          <p:cNvPr id="43" name="手繪多邊形 42">
            <a:hlinkClick r:id="rId23" action="ppaction://hlinksldjump"/>
          </p:cNvPr>
          <p:cNvSpPr/>
          <p:nvPr/>
        </p:nvSpPr>
        <p:spPr>
          <a:xfrm>
            <a:off x="6918851" y="1441135"/>
            <a:ext cx="1685596"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師生產業實務研習</a:t>
            </a:r>
          </a:p>
        </p:txBody>
      </p:sp>
      <p:sp>
        <p:nvSpPr>
          <p:cNvPr id="51" name="手繪多邊形 50">
            <a:hlinkClick r:id="rId24" action="ppaction://hlinksldjump"/>
          </p:cNvPr>
          <p:cNvSpPr/>
          <p:nvPr/>
        </p:nvSpPr>
        <p:spPr>
          <a:xfrm>
            <a:off x="5120430" y="1448840"/>
            <a:ext cx="1656183"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業界專家協同教學</a:t>
            </a:r>
          </a:p>
        </p:txBody>
      </p:sp>
      <p:sp>
        <p:nvSpPr>
          <p:cNvPr id="52" name="文字方塊 51"/>
          <p:cNvSpPr txBox="1"/>
          <p:nvPr/>
        </p:nvSpPr>
        <p:spPr>
          <a:xfrm>
            <a:off x="5893749" y="7098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產學合作</a:t>
            </a:r>
          </a:p>
        </p:txBody>
      </p:sp>
      <p:sp>
        <p:nvSpPr>
          <p:cNvPr id="54" name="Shape 37326"/>
          <p:cNvSpPr/>
          <p:nvPr/>
        </p:nvSpPr>
        <p:spPr>
          <a:xfrm>
            <a:off x="8529543" y="4820835"/>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6" name="Shape 37326"/>
          <p:cNvSpPr/>
          <p:nvPr/>
        </p:nvSpPr>
        <p:spPr>
          <a:xfrm>
            <a:off x="8530121" y="5589240"/>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3" name="手繪多邊形 52">
            <a:hlinkClick r:id="rId25" action="ppaction://hlinksldjump"/>
          </p:cNvPr>
          <p:cNvSpPr/>
          <p:nvPr/>
        </p:nvSpPr>
        <p:spPr>
          <a:xfrm>
            <a:off x="2816885" y="4867351"/>
            <a:ext cx="1656183"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學涯職涯探索</a:t>
            </a:r>
            <a:r>
              <a:rPr lang="zh-TW" altLang="en-US" sz="1400" dirty="0" smtClean="0">
                <a:solidFill>
                  <a:schemeClr val="tx1"/>
                </a:solidFill>
              </a:rPr>
              <a:t>課程</a:t>
            </a:r>
            <a:endParaRPr lang="zh-TW" altLang="en-US" sz="1400" dirty="0">
              <a:solidFill>
                <a:schemeClr val="tx1"/>
              </a:solidFill>
            </a:endParaRPr>
          </a:p>
        </p:txBody>
      </p:sp>
    </p:spTree>
    <p:extLst>
      <p:ext uri="{BB962C8B-B14F-4D97-AF65-F5344CB8AC3E}">
        <p14:creationId xmlns:p14="http://schemas.microsoft.com/office/powerpoint/2010/main" val="718607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ppt_y</p:attrName>
                                        </p:attrNameLst>
                                      </p:cBhvr>
                                      <p:tavLst>
                                        <p:tav tm="0">
                                          <p:val>
                                            <p:strVal val="#ppt_y-#ppt_h*1.125000"/>
                                          </p:val>
                                        </p:tav>
                                        <p:tav tm="100000">
                                          <p:val>
                                            <p:strVal val="#ppt_y"/>
                                          </p:val>
                                        </p:tav>
                                      </p:tavLst>
                                    </p:anim>
                                    <p:animEffect transition="in" filter="wipe(down)">
                                      <p:cBhvr>
                                        <p:cTn id="24" dur="500"/>
                                        <p:tgtEl>
                                          <p:spTgt spid="34"/>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down)">
                                      <p:cBhvr>
                                        <p:cTn id="28" dur="500"/>
                                        <p:tgtEl>
                                          <p:spTgt spid="1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p:tgtEl>
                                          <p:spTgt spid="36"/>
                                        </p:tgtEl>
                                        <p:attrNameLst>
                                          <p:attrName>ppt_y</p:attrName>
                                        </p:attrNameLst>
                                      </p:cBhvr>
                                      <p:tavLst>
                                        <p:tav tm="0">
                                          <p:val>
                                            <p:strVal val="#ppt_y-#ppt_h*1.125000"/>
                                          </p:val>
                                        </p:tav>
                                        <p:tav tm="100000">
                                          <p:val>
                                            <p:strVal val="#ppt_y"/>
                                          </p:val>
                                        </p:tav>
                                      </p:tavLst>
                                    </p:anim>
                                    <p:animEffect transition="in" filter="wipe(down)">
                                      <p:cBhvr>
                                        <p:cTn id="32" dur="500"/>
                                        <p:tgtEl>
                                          <p:spTgt spid="36"/>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p:tgtEl>
                                          <p:spTgt spid="40"/>
                                        </p:tgtEl>
                                        <p:attrNameLst>
                                          <p:attrName>ppt_y</p:attrName>
                                        </p:attrNameLst>
                                      </p:cBhvr>
                                      <p:tavLst>
                                        <p:tav tm="0">
                                          <p:val>
                                            <p:strVal val="#ppt_y-#ppt_h*1.125000"/>
                                          </p:val>
                                        </p:tav>
                                        <p:tav tm="100000">
                                          <p:val>
                                            <p:strVal val="#ppt_y"/>
                                          </p:val>
                                        </p:tav>
                                      </p:tavLst>
                                    </p:anim>
                                    <p:animEffect transition="in" filter="wipe(down)">
                                      <p:cBhvr>
                                        <p:cTn id="36" dur="500"/>
                                        <p:tgtEl>
                                          <p:spTgt spid="40"/>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p:tgtEl>
                                          <p:spTgt spid="44"/>
                                        </p:tgtEl>
                                        <p:attrNameLst>
                                          <p:attrName>ppt_y</p:attrName>
                                        </p:attrNameLst>
                                      </p:cBhvr>
                                      <p:tavLst>
                                        <p:tav tm="0">
                                          <p:val>
                                            <p:strVal val="#ppt_y-#ppt_h*1.125000"/>
                                          </p:val>
                                        </p:tav>
                                        <p:tav tm="100000">
                                          <p:val>
                                            <p:strVal val="#ppt_y"/>
                                          </p:val>
                                        </p:tav>
                                      </p:tavLst>
                                    </p:anim>
                                    <p:animEffect transition="in" filter="wipe(down)">
                                      <p:cBhvr>
                                        <p:cTn id="40" dur="500"/>
                                        <p:tgtEl>
                                          <p:spTgt spid="44"/>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p:tgtEl>
                                          <p:spTgt spid="45"/>
                                        </p:tgtEl>
                                        <p:attrNameLst>
                                          <p:attrName>ppt_y</p:attrName>
                                        </p:attrNameLst>
                                      </p:cBhvr>
                                      <p:tavLst>
                                        <p:tav tm="0">
                                          <p:val>
                                            <p:strVal val="#ppt_y-#ppt_h*1.125000"/>
                                          </p:val>
                                        </p:tav>
                                        <p:tav tm="100000">
                                          <p:val>
                                            <p:strVal val="#ppt_y"/>
                                          </p:val>
                                        </p:tav>
                                      </p:tavLst>
                                    </p:anim>
                                    <p:animEffect transition="in" filter="wipe(down)">
                                      <p:cBhvr>
                                        <p:cTn id="44" dur="500"/>
                                        <p:tgtEl>
                                          <p:spTgt spid="45"/>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p:tgtEl>
                                          <p:spTgt spid="46"/>
                                        </p:tgtEl>
                                        <p:attrNameLst>
                                          <p:attrName>ppt_y</p:attrName>
                                        </p:attrNameLst>
                                      </p:cBhvr>
                                      <p:tavLst>
                                        <p:tav tm="0">
                                          <p:val>
                                            <p:strVal val="#ppt_y-#ppt_h*1.125000"/>
                                          </p:val>
                                        </p:tav>
                                        <p:tav tm="100000">
                                          <p:val>
                                            <p:strVal val="#ppt_y"/>
                                          </p:val>
                                        </p:tav>
                                      </p:tavLst>
                                    </p:anim>
                                    <p:animEffect transition="in" filter="wipe(down)">
                                      <p:cBhvr>
                                        <p:cTn id="48" dur="500"/>
                                        <p:tgtEl>
                                          <p:spTgt spid="46"/>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ppt_y</p:attrName>
                                        </p:attrNameLst>
                                      </p:cBhvr>
                                      <p:tavLst>
                                        <p:tav tm="0">
                                          <p:val>
                                            <p:strVal val="#ppt_y-#ppt_h*1.125000"/>
                                          </p:val>
                                        </p:tav>
                                        <p:tav tm="100000">
                                          <p:val>
                                            <p:strVal val="#ppt_y"/>
                                          </p:val>
                                        </p:tav>
                                      </p:tavLst>
                                    </p:anim>
                                    <p:animEffect transition="in" filter="wipe(down)">
                                      <p:cBhvr>
                                        <p:cTn id="52" dur="500"/>
                                        <p:tgtEl>
                                          <p:spTgt spid="47"/>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p:tgtEl>
                                          <p:spTgt spid="48"/>
                                        </p:tgtEl>
                                        <p:attrNameLst>
                                          <p:attrName>ppt_y</p:attrName>
                                        </p:attrNameLst>
                                      </p:cBhvr>
                                      <p:tavLst>
                                        <p:tav tm="0">
                                          <p:val>
                                            <p:strVal val="#ppt_y-#ppt_h*1.125000"/>
                                          </p:val>
                                        </p:tav>
                                        <p:tav tm="100000">
                                          <p:val>
                                            <p:strVal val="#ppt_y"/>
                                          </p:val>
                                        </p:tav>
                                      </p:tavLst>
                                    </p:anim>
                                    <p:animEffect transition="in" filter="wipe(down)">
                                      <p:cBhvr>
                                        <p:cTn id="56" dur="500"/>
                                        <p:tgtEl>
                                          <p:spTgt spid="48"/>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ppt_y</p:attrName>
                                        </p:attrNameLst>
                                      </p:cBhvr>
                                      <p:tavLst>
                                        <p:tav tm="0">
                                          <p:val>
                                            <p:strVal val="#ppt_y-#ppt_h*1.125000"/>
                                          </p:val>
                                        </p:tav>
                                        <p:tav tm="100000">
                                          <p:val>
                                            <p:strVal val="#ppt_y"/>
                                          </p:val>
                                        </p:tav>
                                      </p:tavLst>
                                    </p:anim>
                                    <p:animEffect transition="in" filter="wipe(down)">
                                      <p:cBhvr>
                                        <p:cTn id="60" dur="500"/>
                                        <p:tgtEl>
                                          <p:spTgt spid="26"/>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p:tgtEl>
                                          <p:spTgt spid="27"/>
                                        </p:tgtEl>
                                        <p:attrNameLst>
                                          <p:attrName>ppt_y</p:attrName>
                                        </p:attrNameLst>
                                      </p:cBhvr>
                                      <p:tavLst>
                                        <p:tav tm="0">
                                          <p:val>
                                            <p:strVal val="#ppt_y-#ppt_h*1.125000"/>
                                          </p:val>
                                        </p:tav>
                                        <p:tav tm="100000">
                                          <p:val>
                                            <p:strVal val="#ppt_y"/>
                                          </p:val>
                                        </p:tav>
                                      </p:tavLst>
                                    </p:anim>
                                    <p:animEffect transition="in" filter="wipe(down)">
                                      <p:cBhvr>
                                        <p:cTn id="64" dur="500"/>
                                        <p:tgtEl>
                                          <p:spTgt spid="27"/>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p:tgtEl>
                                          <p:spTgt spid="22"/>
                                        </p:tgtEl>
                                        <p:attrNameLst>
                                          <p:attrName>ppt_y</p:attrName>
                                        </p:attrNameLst>
                                      </p:cBhvr>
                                      <p:tavLst>
                                        <p:tav tm="0">
                                          <p:val>
                                            <p:strVal val="#ppt_y-#ppt_h*1.125000"/>
                                          </p:val>
                                        </p:tav>
                                        <p:tav tm="100000">
                                          <p:val>
                                            <p:strVal val="#ppt_y"/>
                                          </p:val>
                                        </p:tav>
                                      </p:tavLst>
                                    </p:anim>
                                    <p:animEffect transition="in" filter="wipe(down)">
                                      <p:cBhvr>
                                        <p:cTn id="68" dur="500"/>
                                        <p:tgtEl>
                                          <p:spTgt spid="22"/>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p:tgtEl>
                                          <p:spTgt spid="38"/>
                                        </p:tgtEl>
                                        <p:attrNameLst>
                                          <p:attrName>ppt_y</p:attrName>
                                        </p:attrNameLst>
                                      </p:cBhvr>
                                      <p:tavLst>
                                        <p:tav tm="0">
                                          <p:val>
                                            <p:strVal val="#ppt_y-#ppt_h*1.125000"/>
                                          </p:val>
                                        </p:tav>
                                        <p:tav tm="100000">
                                          <p:val>
                                            <p:strVal val="#ppt_y"/>
                                          </p:val>
                                        </p:tav>
                                      </p:tavLst>
                                    </p:anim>
                                    <p:animEffect transition="in" filter="wipe(down)">
                                      <p:cBhvr>
                                        <p:cTn id="72" dur="500"/>
                                        <p:tgtEl>
                                          <p:spTgt spid="38"/>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p:tgtEl>
                                          <p:spTgt spid="43"/>
                                        </p:tgtEl>
                                        <p:attrNameLst>
                                          <p:attrName>ppt_y</p:attrName>
                                        </p:attrNameLst>
                                      </p:cBhvr>
                                      <p:tavLst>
                                        <p:tav tm="0">
                                          <p:val>
                                            <p:strVal val="#ppt_y-#ppt_h*1.125000"/>
                                          </p:val>
                                        </p:tav>
                                        <p:tav tm="100000">
                                          <p:val>
                                            <p:strVal val="#ppt_y"/>
                                          </p:val>
                                        </p:tav>
                                      </p:tavLst>
                                    </p:anim>
                                    <p:animEffect transition="in" filter="wipe(down)">
                                      <p:cBhvr>
                                        <p:cTn id="76" dur="500"/>
                                        <p:tgtEl>
                                          <p:spTgt spid="43"/>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p:tgtEl>
                                          <p:spTgt spid="51"/>
                                        </p:tgtEl>
                                        <p:attrNameLst>
                                          <p:attrName>ppt_y</p:attrName>
                                        </p:attrNameLst>
                                      </p:cBhvr>
                                      <p:tavLst>
                                        <p:tav tm="0">
                                          <p:val>
                                            <p:strVal val="#ppt_y-#ppt_h*1.125000"/>
                                          </p:val>
                                        </p:tav>
                                        <p:tav tm="100000">
                                          <p:val>
                                            <p:strVal val="#ppt_y"/>
                                          </p:val>
                                        </p:tav>
                                      </p:tavLst>
                                    </p:anim>
                                    <p:animEffect transition="in" filter="wipe(down)">
                                      <p:cBhvr>
                                        <p:cTn id="80" dur="500"/>
                                        <p:tgtEl>
                                          <p:spTgt spid="51"/>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p:tgtEl>
                                          <p:spTgt spid="42"/>
                                        </p:tgtEl>
                                        <p:attrNameLst>
                                          <p:attrName>ppt_y</p:attrName>
                                        </p:attrNameLst>
                                      </p:cBhvr>
                                      <p:tavLst>
                                        <p:tav tm="0">
                                          <p:val>
                                            <p:strVal val="#ppt_y-#ppt_h*1.125000"/>
                                          </p:val>
                                        </p:tav>
                                        <p:tav tm="100000">
                                          <p:val>
                                            <p:strVal val="#ppt_y"/>
                                          </p:val>
                                        </p:tav>
                                      </p:tavLst>
                                    </p:anim>
                                    <p:animEffect transition="in" filter="wipe(down)">
                                      <p:cBhvr>
                                        <p:cTn id="84" dur="500"/>
                                        <p:tgtEl>
                                          <p:spTgt spid="42"/>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p:tgtEl>
                                          <p:spTgt spid="37"/>
                                        </p:tgtEl>
                                        <p:attrNameLst>
                                          <p:attrName>ppt_y</p:attrName>
                                        </p:attrNameLst>
                                      </p:cBhvr>
                                      <p:tavLst>
                                        <p:tav tm="0">
                                          <p:val>
                                            <p:strVal val="#ppt_y-#ppt_h*1.125000"/>
                                          </p:val>
                                        </p:tav>
                                        <p:tav tm="100000">
                                          <p:val>
                                            <p:strVal val="#ppt_y"/>
                                          </p:val>
                                        </p:tav>
                                      </p:tavLst>
                                    </p:anim>
                                    <p:animEffect transition="in" filter="wipe(down)">
                                      <p:cBhvr>
                                        <p:cTn id="88" dur="500"/>
                                        <p:tgtEl>
                                          <p:spTgt spid="3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 calcmode="lin" valueType="num">
                                      <p:cBhvr>
                                        <p:cTn id="93" dur="500" fill="hold"/>
                                        <p:tgtEl>
                                          <p:spTgt spid="54"/>
                                        </p:tgtEl>
                                        <p:attrNameLst>
                                          <p:attrName>style.rotation</p:attrName>
                                        </p:attrNameLst>
                                      </p:cBhvr>
                                      <p:tavLst>
                                        <p:tav tm="0">
                                          <p:val>
                                            <p:fltVal val="360"/>
                                          </p:val>
                                        </p:tav>
                                        <p:tav tm="100000">
                                          <p:val>
                                            <p:fltVal val="0"/>
                                          </p:val>
                                        </p:tav>
                                      </p:tavLst>
                                    </p:anim>
                                    <p:animEffect transition="in" filter="fade">
                                      <p:cBhvr>
                                        <p:cTn id="94" dur="500"/>
                                        <p:tgtEl>
                                          <p:spTgt spid="54"/>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500" fill="hold"/>
                                        <p:tgtEl>
                                          <p:spTgt spid="56"/>
                                        </p:tgtEl>
                                        <p:attrNameLst>
                                          <p:attrName>ppt_w</p:attrName>
                                        </p:attrNameLst>
                                      </p:cBhvr>
                                      <p:tavLst>
                                        <p:tav tm="0">
                                          <p:val>
                                            <p:fltVal val="0"/>
                                          </p:val>
                                        </p:tav>
                                        <p:tav tm="100000">
                                          <p:val>
                                            <p:strVal val="#ppt_w"/>
                                          </p:val>
                                        </p:tav>
                                      </p:tavLst>
                                    </p:anim>
                                    <p:anim calcmode="lin" valueType="num">
                                      <p:cBhvr>
                                        <p:cTn id="98" dur="500" fill="hold"/>
                                        <p:tgtEl>
                                          <p:spTgt spid="56"/>
                                        </p:tgtEl>
                                        <p:attrNameLst>
                                          <p:attrName>ppt_h</p:attrName>
                                        </p:attrNameLst>
                                      </p:cBhvr>
                                      <p:tavLst>
                                        <p:tav tm="0">
                                          <p:val>
                                            <p:fltVal val="0"/>
                                          </p:val>
                                        </p:tav>
                                        <p:tav tm="100000">
                                          <p:val>
                                            <p:strVal val="#ppt_h"/>
                                          </p:val>
                                        </p:tav>
                                      </p:tavLst>
                                    </p:anim>
                                    <p:anim calcmode="lin" valueType="num">
                                      <p:cBhvr>
                                        <p:cTn id="99" dur="500" fill="hold"/>
                                        <p:tgtEl>
                                          <p:spTgt spid="56"/>
                                        </p:tgtEl>
                                        <p:attrNameLst>
                                          <p:attrName>style.rotation</p:attrName>
                                        </p:attrNameLst>
                                      </p:cBhvr>
                                      <p:tavLst>
                                        <p:tav tm="0">
                                          <p:val>
                                            <p:fltVal val="360"/>
                                          </p:val>
                                        </p:tav>
                                        <p:tav tm="100000">
                                          <p:val>
                                            <p:fltVal val="0"/>
                                          </p:val>
                                        </p:tav>
                                      </p:tavLst>
                                    </p:anim>
                                    <p:animEffect transition="in" filter="fade">
                                      <p:cBhvr>
                                        <p:cTn id="100" dur="500"/>
                                        <p:tgtEl>
                                          <p:spTgt spid="56"/>
                                        </p:tgtEl>
                                      </p:cBhvr>
                                    </p:animEffect>
                                  </p:childTnLst>
                                </p:cTn>
                              </p:par>
                              <p:par>
                                <p:cTn id="101" presetID="12" presetClass="entr" presetSubtype="1"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p:tgtEl>
                                          <p:spTgt spid="53"/>
                                        </p:tgtEl>
                                        <p:attrNameLst>
                                          <p:attrName>ppt_y</p:attrName>
                                        </p:attrNameLst>
                                      </p:cBhvr>
                                      <p:tavLst>
                                        <p:tav tm="0">
                                          <p:val>
                                            <p:strVal val="#ppt_y-#ppt_h*1.125000"/>
                                          </p:val>
                                        </p:tav>
                                        <p:tav tm="100000">
                                          <p:val>
                                            <p:strVal val="#ppt_y"/>
                                          </p:val>
                                        </p:tav>
                                      </p:tavLst>
                                    </p:anim>
                                    <p:animEffect transition="in" filter="wipe(down)">
                                      <p:cBhvr>
                                        <p:cTn id="10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8" grpId="0" animBg="1"/>
      <p:bldP spid="22" grpId="0" animBg="1"/>
      <p:bldP spid="26" grpId="0" animBg="1"/>
      <p:bldP spid="27" grpId="0" animBg="1"/>
      <p:bldP spid="42" grpId="0" animBg="1"/>
      <p:bldP spid="35" grpId="0" animBg="1"/>
      <p:bldP spid="36" grpId="0" animBg="1"/>
      <p:bldP spid="40" grpId="0" animBg="1"/>
      <p:bldP spid="44" grpId="0" animBg="1"/>
      <p:bldP spid="45" grpId="0" animBg="1"/>
      <p:bldP spid="46" grpId="0" animBg="1"/>
      <p:bldP spid="47" grpId="0" animBg="1"/>
      <p:bldP spid="48" grpId="0" animBg="1"/>
      <p:bldP spid="34" grpId="0" animBg="1"/>
      <p:bldP spid="37" grpId="0" animBg="1"/>
      <p:bldP spid="38" grpId="0" animBg="1"/>
      <p:bldP spid="43" grpId="0" animBg="1"/>
      <p:bldP spid="51" grpId="0" animBg="1"/>
      <p:bldP spid="54" grpId="0" animBg="1"/>
      <p:bldP spid="56" grpId="0" animBg="1"/>
      <p:bldP spid="5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429880815"/>
              </p:ext>
            </p:extLst>
          </p:nvPr>
        </p:nvGraphicFramePr>
        <p:xfrm>
          <a:off x="467544" y="1124952"/>
          <a:ext cx="8352928" cy="4173967"/>
        </p:xfrm>
        <a:graphic>
          <a:graphicData uri="http://schemas.openxmlformats.org/drawingml/2006/table">
            <a:tbl>
              <a:tblPr firstRow="1" bandRow="1">
                <a:tableStyleId>{00A15C55-8517-42AA-B614-E9B94910E393}</a:tableStyleId>
              </a:tblPr>
              <a:tblGrid>
                <a:gridCol w="1252979">
                  <a:extLst>
                    <a:ext uri="{9D8B030D-6E8A-4147-A177-3AD203B41FA5}">
                      <a16:colId xmlns:a16="http://schemas.microsoft.com/office/drawing/2014/main" xmlns="" val="1783243338"/>
                    </a:ext>
                  </a:extLst>
                </a:gridCol>
                <a:gridCol w="7099949">
                  <a:extLst>
                    <a:ext uri="{9D8B030D-6E8A-4147-A177-3AD203B41FA5}">
                      <a16:colId xmlns:a16="http://schemas.microsoft.com/office/drawing/2014/main" xmlns="" val="889044132"/>
                    </a:ext>
                  </a:extLst>
                </a:gridCol>
              </a:tblGrid>
              <a:tr h="3309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競賽辦理</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309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辦理跨領域競賽補助計畫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3442447">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500"/>
                        </a:lnSpc>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為達跨域統整的目標，培育具備專業知能與多元創新能力的跨域人才。由本校教師以實用創新為目標，共同打造具體可行的跨領域競賽活動，以激盪多領域合作的潛能，並培養學生獨立思考能力，激發創意潛能，深化學生跨域思維。</a:t>
                      </a:r>
                      <a:endPar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ts val="2500"/>
                        </a:lnSpc>
                        <a:spcBef>
                          <a:spcPts val="600"/>
                        </a:spcBef>
                        <a:spcAft>
                          <a:spcPts val="0"/>
                        </a:spcAft>
                        <a:buClrTx/>
                        <a:buSzTx/>
                        <a:buFont typeface="+mj-lt"/>
                        <a:buNone/>
                        <a:tabLst/>
                        <a:defRPr/>
                      </a:pP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競賽類別：</a:t>
                      </a:r>
                      <a:endParaRPr lang="en-US"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ts val="2500"/>
                        </a:lnSpc>
                        <a:spcBef>
                          <a:spcPts val="600"/>
                        </a:spcBef>
                        <a:spcAft>
                          <a:spcPts val="0"/>
                        </a:spcAft>
                        <a:buClrTx/>
                        <a:buSzTx/>
                        <a:buFont typeface="Arial" panose="020B0604020202020204" pitchFamily="34" charset="0"/>
                        <a:buChar char="•"/>
                        <a:tabLst/>
                        <a:defRPr/>
                      </a:pP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以國家政策發展方向之跨領域項目為主題，如：「</a:t>
                      </a:r>
                      <a:r>
                        <a:rPr lang="en-US"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5+2</a:t>
                      </a: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」產業等或其他政策發展方向</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ts val="2500"/>
                        </a:lnSpc>
                        <a:spcBef>
                          <a:spcPts val="600"/>
                        </a:spcBef>
                        <a:spcAft>
                          <a:spcPts val="0"/>
                        </a:spcAft>
                        <a:buClrTx/>
                        <a:buSzTx/>
                        <a:buFont typeface="Arial" panose="020B0604020202020204" pitchFamily="34" charset="0"/>
                        <a:buChar char="•"/>
                        <a:tabLst/>
                        <a:defRPr/>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非屬國家政策發展方向之項目主題，其競賽設計項目內容須</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跨二個</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以上領域項目</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辦理跨領域競賽補助計畫</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48</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申請項目</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529589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19111495"/>
              </p:ext>
            </p:extLst>
          </p:nvPr>
        </p:nvGraphicFramePr>
        <p:xfrm>
          <a:off x="467544" y="1124952"/>
          <a:ext cx="8352928" cy="3036400"/>
        </p:xfrm>
        <a:graphic>
          <a:graphicData uri="http://schemas.openxmlformats.org/drawingml/2006/table">
            <a:tbl>
              <a:tblPr firstRow="1" bandRow="1">
                <a:tableStyleId>{00A15C55-8517-42AA-B614-E9B94910E393}</a:tableStyleId>
              </a:tblPr>
              <a:tblGrid>
                <a:gridCol w="1252979">
                  <a:extLst>
                    <a:ext uri="{9D8B030D-6E8A-4147-A177-3AD203B41FA5}">
                      <a16:colId xmlns:a16="http://schemas.microsoft.com/office/drawing/2014/main" xmlns="" val="1783243338"/>
                    </a:ext>
                  </a:extLst>
                </a:gridCol>
                <a:gridCol w="7099949">
                  <a:extLst>
                    <a:ext uri="{9D8B030D-6E8A-4147-A177-3AD203B41FA5}">
                      <a16:colId xmlns:a16="http://schemas.microsoft.com/office/drawing/2014/main" xmlns="" val="889044132"/>
                    </a:ext>
                  </a:extLst>
                </a:gridCol>
              </a:tblGrid>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競賽辦理</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辦理跨領域競賽補助計畫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6604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印刷費、國內旅費、短程車資、運費、膳宿費、工讀費、 場地使用費、學生獎助費、雜支</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9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2760614861"/>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zh-TW" sz="1800" kern="12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639737377"/>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辦理跨領域競賽補助計畫</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49</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767490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00626145"/>
              </p:ext>
            </p:extLst>
          </p:nvPr>
        </p:nvGraphicFramePr>
        <p:xfrm>
          <a:off x="320887" y="1124744"/>
          <a:ext cx="8715609" cy="5062160"/>
        </p:xfrm>
        <a:graphic>
          <a:graphicData uri="http://schemas.openxmlformats.org/drawingml/2006/table">
            <a:tbl>
              <a:tblPr firstRow="1" bandRow="1">
                <a:tableStyleId>{5C22544A-7EE6-4342-B048-85BDC9FD1C3A}</a:tableStyleId>
              </a:tblPr>
              <a:tblGrid>
                <a:gridCol w="1307384">
                  <a:extLst>
                    <a:ext uri="{9D8B030D-6E8A-4147-A177-3AD203B41FA5}">
                      <a16:colId xmlns:a16="http://schemas.microsoft.com/office/drawing/2014/main" xmlns="" val="1783243338"/>
                    </a:ext>
                  </a:extLst>
                </a:gridCol>
                <a:gridCol w="7408225">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PBL</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問題導向社群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355848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lvl="0" indent="-342900">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選定</a:t>
                      </a:r>
                      <a:r>
                        <a:rPr lang="zh-TW"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一門專業領域課程</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提出申請，該課程選課學生即為社群成員。</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buFont typeface="+mj-lt"/>
                        <a:buAutoNum type="arabicPeriod"/>
                      </a:pP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申請教師需曾參與本中心或校外辦訓單位舉辦之「</a:t>
                      </a:r>
                      <a:r>
                        <a:rPr lang="en-US"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PBL</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問題導向」培訓課程</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buFont typeface="+mj-lt"/>
                        <a:buAutoNum type="arabicPeriod"/>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社群屬性：</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800" b="0" u="sng"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問題導向學習</a:t>
                      </a:r>
                      <a:r>
                        <a:rPr lang="en-US" altLang="zh-TW" sz="1800" b="0" u="sng"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(Problem-based learning)</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以真實或虛構的問題為核心，運用真實問題引發小組學習，促進學生獨立學習與合作學習，增進學習動機，發展解決問題能力。</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需進行</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至少</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的問題導向教學</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1800" u="sng"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專題導向學習</a:t>
                      </a:r>
                      <a:r>
                        <a:rPr lang="en-US" altLang="zh-TW" sz="1800" u="sng"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(Project-based Learning)</a:t>
                      </a:r>
                      <a:r>
                        <a:rPr lang="en-US" altLang="zh-TW" sz="1800" u="non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u="none"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以真實且複雜的問題為中心，解決專題製作過程遇到的問題，</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讓學生</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進行跨學科領域的「做中學」，完成實質成品或專題報告。</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需進行</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至少</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的問題導向教學。</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陳芃希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11609)</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2"/>
                        </a:rPr>
                        <a:t>http://www.ugsi2usr.nptu.edu.tw/files/11-1172-10716-1.php?Lang=zh-tw</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3" name="標題 1"/>
          <p:cNvSpPr>
            <a:spLocks noGrp="1"/>
          </p:cNvSpPr>
          <p:nvPr>
            <p:ph type="title"/>
          </p:nvPr>
        </p:nvSpPr>
        <p:spPr>
          <a:xfrm>
            <a:off x="457201" y="274638"/>
            <a:ext cx="3970784" cy="706091"/>
          </a:xfrm>
        </p:spPr>
        <p:txBody>
          <a:bodyPr>
            <a:normAutofit/>
          </a:bodyPr>
          <a:lstStyle/>
          <a:p>
            <a:pPr algn="l"/>
            <a:r>
              <a:rPr lang="en-US" altLang="zh-TW" sz="3600" b="1" dirty="0">
                <a:latin typeface="Times New Roman" panose="02020603050405020304" pitchFamily="18" charset="0"/>
                <a:ea typeface="標楷體" panose="03000509000000000000" pitchFamily="65" charset="-120"/>
                <a:cs typeface="Times New Roman" panose="02020603050405020304" pitchFamily="18" charset="0"/>
              </a:rPr>
              <a:t>PBL</a:t>
            </a:r>
            <a:r>
              <a:rPr lang="zh-TW" altLang="en-US" sz="3600" b="1" dirty="0">
                <a:latin typeface="Times New Roman" panose="02020603050405020304" pitchFamily="18" charset="0"/>
                <a:ea typeface="標楷體" panose="03000509000000000000" pitchFamily="65" charset="-120"/>
                <a:cs typeface="Times New Roman" panose="02020603050405020304" pitchFamily="18" charset="0"/>
              </a:rPr>
              <a:t>問題導向社群</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5</a:t>
            </a:fld>
            <a:endParaRPr lang="zh-TW" altLang="en-US"/>
          </a:p>
        </p:txBody>
      </p:sp>
      <p:pic>
        <p:nvPicPr>
          <p:cNvPr id="6" name="圖片 5">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22406156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004669461"/>
              </p:ext>
            </p:extLst>
          </p:nvPr>
        </p:nvGraphicFramePr>
        <p:xfrm>
          <a:off x="467544" y="1089001"/>
          <a:ext cx="8229600" cy="4860191"/>
        </p:xfrm>
        <a:graphic>
          <a:graphicData uri="http://schemas.openxmlformats.org/drawingml/2006/table">
            <a:tbl>
              <a:tblPr firstRow="1" bandRow="1">
                <a:tableStyleId>{00A15C55-8517-42AA-B614-E9B94910E393}</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競賽辦理</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辦理跨領域競賽補助計畫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3276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marR="0" lvl="0" indent="-342900" algn="l" defTabSz="914400" rtl="0" eaLnBrk="1" fontAlgn="auto" latinLnBrk="0" hangingPunct="1">
                        <a:lnSpc>
                          <a:spcPts val="2000"/>
                        </a:lnSpc>
                        <a:spcBef>
                          <a:spcPts val="600"/>
                        </a:spcBef>
                        <a:spcAft>
                          <a:spcPts val="0"/>
                        </a:spcAft>
                        <a:buClrTx/>
                        <a:buSzTx/>
                        <a:buFont typeface="+mj-lt"/>
                        <a:buAutoNum type="arabicPeriod"/>
                        <a:tabLst/>
                        <a:defRP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競賽為</a:t>
                      </a:r>
                      <a:r>
                        <a:rPr lang="zh-TW"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本校專任教師及本校大學部學生共同辦理</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，競賽辦理模式不限。</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ts val="2000"/>
                        </a:lnSpc>
                        <a:spcBef>
                          <a:spcPts val="600"/>
                        </a:spcBef>
                        <a:spcAft>
                          <a:spcPts val="0"/>
                        </a:spcAft>
                        <a:buClrTx/>
                        <a:buSzTx/>
                        <a:buFont typeface="+mj-lt"/>
                        <a:buAutoNum type="arabicPeriod"/>
                        <a:tabLst/>
                        <a:defRPr/>
                      </a:pPr>
                      <a:r>
                        <a:rPr lang="zh-TW"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參加對象不拘</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，可為校內或外師生以個人或團隊形式報名，增加跨領域交流機會。</a:t>
                      </a:r>
                    </a:p>
                    <a:p>
                      <a:pPr marL="342900" indent="-342900">
                        <a:lnSpc>
                          <a:spcPts val="2000"/>
                        </a:lnSpc>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凡需公告周知校內或校外相關活動訊息（如</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海報、電子郵件等）時及計畫執行產出之相關作品，</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請加註【經費來源：國立屏東大學高教深耕計畫】</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000"/>
                        </a:lnSpc>
                        <a:spcBef>
                          <a:spcPts val="600"/>
                        </a:spcBef>
                        <a:buFont typeface="+mj-lt"/>
                        <a:buAutoNum type="arabicPeriod"/>
                      </a:pPr>
                      <a:r>
                        <a:rPr lang="zh-TW" altLang="en-US"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辦理跨領域計畫活動前，需事先簽陳報准</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，並會辦教學資源中心，方可執行活動。</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indent="-342900" algn="l" defTabSz="914400" rtl="0" eaLnBrk="1" fontAlgn="auto" latinLnBrk="0" hangingPunct="1">
                        <a:lnSpc>
                          <a:spcPts val="2000"/>
                        </a:lnSpc>
                        <a:spcBef>
                          <a:spcPts val="600"/>
                        </a:spcBef>
                        <a:spcAft>
                          <a:spcPts val="0"/>
                        </a:spcAft>
                        <a:buClrTx/>
                        <a:buSzTx/>
                        <a:buFont typeface="+mj-lt"/>
                        <a:buAutoNum type="arabicPeriod"/>
                        <a:tabLst/>
                        <a:defRPr/>
                      </a:pP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可</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邀請業</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界專家</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協助輔導</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，申辦流程請依</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國立屏東大學業界專家協同教學實施要點</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辦理。</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185488193"/>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陳芃希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11609)</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9600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dirty="0" smtClean="0">
                          <a:hlinkClick r:id="rId2"/>
                        </a:rPr>
                        <a:t>http://www.ugsi2usr.nptu.edu.tw/files/11-1172-10735-1.php?Lang=zh-tw</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辦理跨領域競賽補助計畫</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50</a:t>
            </a:fld>
            <a:endParaRPr lang="zh-TW" altLang="en-US"/>
          </a:p>
        </p:txBody>
      </p:sp>
    </p:spTree>
    <p:extLst>
      <p:ext uri="{BB962C8B-B14F-4D97-AF65-F5344CB8AC3E}">
        <p14:creationId xmlns:p14="http://schemas.microsoft.com/office/powerpoint/2010/main" val="10226233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2C147BD-F43C-426F-A176-6F785A4ABD07}" type="slidenum">
              <a:rPr lang="zh-TW" altLang="en-US" smtClean="0"/>
              <a:t>51</a:t>
            </a:fld>
            <a:endParaRPr lang="zh-TW" altLang="en-US"/>
          </a:p>
        </p:txBody>
      </p:sp>
      <p:graphicFrame>
        <p:nvGraphicFramePr>
          <p:cNvPr id="5" name="表格 4"/>
          <p:cNvGraphicFramePr>
            <a:graphicFrameLocks noGrp="1"/>
          </p:cNvGraphicFramePr>
          <p:nvPr/>
        </p:nvGraphicFramePr>
        <p:xfrm>
          <a:off x="560527" y="1047442"/>
          <a:ext cx="2592000" cy="495648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xmlns="" val="2130342933"/>
                    </a:ext>
                  </a:extLst>
                </a:gridCol>
                <a:gridCol w="900000">
                  <a:extLst>
                    <a:ext uri="{9D8B030D-6E8A-4147-A177-3AD203B41FA5}">
                      <a16:colId xmlns:a16="http://schemas.microsoft.com/office/drawing/2014/main" xmlns="" val="4267518375"/>
                    </a:ext>
                  </a:extLst>
                </a:gridCol>
              </a:tblGrid>
              <a:tr h="432000">
                <a:tc gridSpan="2">
                  <a:txBody>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hMerge="1">
                  <a:txBody>
                    <a:bodyPr/>
                    <a:lstStyle/>
                    <a:p>
                      <a:endParaRPr lang="zh-TW" altLang="en-US" dirty="0"/>
                    </a:p>
                  </a:txBody>
                  <a:tcPr/>
                </a:tc>
                <a:extLst>
                  <a:ext uri="{0D108BD9-81ED-4DB2-BD59-A6C34878D82A}">
                    <a16:rowId xmlns:a16="http://schemas.microsoft.com/office/drawing/2014/main" xmlns="" val="237281575"/>
                  </a:ext>
                </a:extLst>
              </a:tr>
              <a:tr h="370840">
                <a:tc>
                  <a: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PBL</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問題導向</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社群</a:t>
                      </a:r>
                    </a:p>
                  </a:txBody>
                  <a:tcPr/>
                </a:tc>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陳芃希</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(11609)</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274221904"/>
                  </a:ext>
                </a:extLst>
              </a:tr>
              <a:tr h="684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戶外教育結合課程議題社群</a:t>
                      </a:r>
                    </a:p>
                  </a:txBody>
                  <a:tcPr/>
                </a:tc>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陳芃希</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(11609)</a:t>
                      </a: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68591195"/>
                  </a:ext>
                </a:extLst>
              </a:tr>
              <a:tr h="37084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增能輔導型社群</a:t>
                      </a:r>
                    </a:p>
                  </a:txBody>
                  <a:tcPr/>
                </a:tc>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陳芃希</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(11609)</a:t>
                      </a: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719289414"/>
                  </a:ext>
                </a:extLst>
              </a:tr>
              <a:tr h="37084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師生專業外語社群</a:t>
                      </a:r>
                    </a:p>
                  </a:txBody>
                  <a:tcPr/>
                </a:tc>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林桂禎</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(11607)</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284933466"/>
                  </a:ext>
                </a:extLst>
              </a:tr>
              <a:tr h="37084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學涯</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職涯探索</a:t>
                      </a:r>
                      <a:b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輔導型社群</a:t>
                      </a:r>
                    </a:p>
                  </a:txBody>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鍾菀琳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(11602)</a:t>
                      </a:r>
                    </a:p>
                  </a:txBody>
                  <a:tcPr/>
                </a:tc>
                <a:extLst>
                  <a:ext uri="{0D108BD9-81ED-4DB2-BD59-A6C34878D82A}">
                    <a16:rowId xmlns:a16="http://schemas.microsoft.com/office/drawing/2014/main" xmlns="" val="2422098953"/>
                  </a:ext>
                </a:extLst>
              </a:tr>
              <a:tr h="37084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教師專業社群</a:t>
                      </a:r>
                    </a:p>
                  </a:txBody>
                  <a:tcPr anchor="ctr"/>
                </a:tc>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楊雅淇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(11601)</a:t>
                      </a:r>
                    </a:p>
                  </a:txBody>
                  <a:tcPr/>
                </a:tc>
                <a:extLst>
                  <a:ext uri="{0D108BD9-81ED-4DB2-BD59-A6C34878D82A}">
                    <a16:rowId xmlns:a16="http://schemas.microsoft.com/office/drawing/2014/main" xmlns="" val="3548258055"/>
                  </a:ext>
                </a:extLst>
              </a:tr>
              <a:tr h="37084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學生自主學習社群</a:t>
                      </a:r>
                    </a:p>
                  </a:txBody>
                  <a:tcPr/>
                </a:tc>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林桂禎</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(11607)</a:t>
                      </a: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616839136"/>
                  </a:ext>
                </a:extLst>
              </a:tr>
            </a:tbl>
          </a:graphicData>
        </a:graphic>
      </p:graphicFrame>
      <p:sp>
        <p:nvSpPr>
          <p:cNvPr id="7" name="標題 1"/>
          <p:cNvSpPr>
            <a:spLocks noGrp="1"/>
          </p:cNvSpPr>
          <p:nvPr>
            <p:ph type="title"/>
          </p:nvPr>
        </p:nvSpPr>
        <p:spPr>
          <a:xfrm>
            <a:off x="529208" y="274638"/>
            <a:ext cx="5626968" cy="706091"/>
          </a:xfrm>
        </p:spPr>
        <p:txBody>
          <a:bodyPr>
            <a:noAutofit/>
          </a:bodyPr>
          <a:lstStyle/>
          <a:p>
            <a:pPr algn="l"/>
            <a:r>
              <a:rPr lang="zh-TW" altLang="en-US" sz="3600" b="1" dirty="0" smtClean="0">
                <a:latin typeface="標楷體" panose="03000509000000000000" pitchFamily="65" charset="-120"/>
                <a:ea typeface="標楷體" panose="03000509000000000000" pitchFamily="65" charset="-120"/>
              </a:rPr>
              <a:t>各方案承辦人員</a:t>
            </a:r>
            <a:endParaRPr lang="zh-TW" altLang="en-US" sz="3600" b="1" dirty="0">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nvGraphicFramePr>
        <p:xfrm>
          <a:off x="3152527" y="1047442"/>
          <a:ext cx="2592000" cy="495216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xmlns="" val="465320429"/>
                    </a:ext>
                  </a:extLst>
                </a:gridCol>
                <a:gridCol w="900000">
                  <a:extLst>
                    <a:ext uri="{9D8B030D-6E8A-4147-A177-3AD203B41FA5}">
                      <a16:colId xmlns:a16="http://schemas.microsoft.com/office/drawing/2014/main" xmlns="" val="4276802204"/>
                    </a:ext>
                  </a:extLst>
                </a:gridCol>
              </a:tblGrid>
              <a:tr h="432000">
                <a:tc gridSpan="2">
                  <a:txBody>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創新課程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solidFill>
                      <a:schemeClr val="accent6">
                        <a:lumMod val="75000"/>
                      </a:schemeClr>
                    </a:solidFill>
                  </a:tcPr>
                </a:tc>
                <a:tc hMerge="1">
                  <a:txBody>
                    <a:bodyPr/>
                    <a:lstStyle/>
                    <a:p>
                      <a:endParaRPr lang="zh-TW" altLang="en-US" dirty="0"/>
                    </a:p>
                  </a:txBody>
                  <a:tcPr>
                    <a:solidFill>
                      <a:schemeClr val="accent6">
                        <a:lumMod val="75000"/>
                      </a:schemeClr>
                    </a:solidFill>
                  </a:tcPr>
                </a:tc>
                <a:extLst>
                  <a:ext uri="{0D108BD9-81ED-4DB2-BD59-A6C34878D82A}">
                    <a16:rowId xmlns:a16="http://schemas.microsoft.com/office/drawing/2014/main" xmlns="" val="2900714576"/>
                  </a:ext>
                </a:extLst>
              </a:tr>
              <a:tr h="540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微型課程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6">
                        <a:lumMod val="60000"/>
                        <a:lumOff val="40000"/>
                      </a:schemeClr>
                    </a:solidFill>
                  </a:tcPr>
                </a:tc>
                <a:tc rowSpan="2">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鍾菀琳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(11602)</a:t>
                      </a:r>
                    </a:p>
                  </a:txBody>
                  <a:tcPr anchor="ctr">
                    <a:solidFill>
                      <a:schemeClr val="accent6">
                        <a:lumMod val="60000"/>
                        <a:lumOff val="40000"/>
                      </a:schemeClr>
                    </a:solidFill>
                  </a:tcPr>
                </a:tc>
                <a:extLst>
                  <a:ext uri="{0D108BD9-81ED-4DB2-BD59-A6C34878D82A}">
                    <a16:rowId xmlns:a16="http://schemas.microsoft.com/office/drawing/2014/main" xmlns="" val="2972304094"/>
                  </a:ext>
                </a:extLst>
              </a:tr>
              <a:tr h="540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微學分課程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6">
                        <a:lumMod val="20000"/>
                        <a:lumOff val="80000"/>
                      </a:schemeClr>
                    </a:solidFill>
                  </a:tcPr>
                </a:tc>
                <a:tc vMerge="1">
                  <a:txBody>
                    <a:bodyPr/>
                    <a:lstStyle/>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1551957788"/>
                  </a:ext>
                </a:extLst>
              </a:tr>
              <a:tr h="540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深碗課程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6">
                        <a:lumMod val="60000"/>
                        <a:lumOff val="40000"/>
                      </a:schemeClr>
                    </a:solidFill>
                  </a:tcPr>
                </a:tc>
                <a:tc rowSpan="2">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林桂禎</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(11607)</a:t>
                      </a: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6">
                        <a:lumMod val="60000"/>
                        <a:lumOff val="40000"/>
                      </a:schemeClr>
                    </a:solidFill>
                  </a:tcPr>
                </a:tc>
                <a:extLst>
                  <a:ext uri="{0D108BD9-81ED-4DB2-BD59-A6C34878D82A}">
                    <a16:rowId xmlns:a16="http://schemas.microsoft.com/office/drawing/2014/main" xmlns="" val="536829208"/>
                  </a:ext>
                </a:extLst>
              </a:tr>
              <a:tr h="370840">
                <a:tc>
                  <a: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VAR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教學應用課程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solidFill>
                      <a:schemeClr val="accent6">
                        <a:lumMod val="20000"/>
                        <a:lumOff val="80000"/>
                      </a:schemeClr>
                    </a:solidFill>
                  </a:tcPr>
                </a:tc>
                <a:tc vMerge="1">
                  <a:txBody>
                    <a:bodyPr/>
                    <a:lstStyle/>
                    <a:p>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1945900057"/>
                  </a:ext>
                </a:extLst>
              </a:tr>
              <a:tr h="540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境外移地教學</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6">
                        <a:lumMod val="60000"/>
                        <a:lumOff val="40000"/>
                      </a:schemeClr>
                    </a:solidFill>
                  </a:tcPr>
                </a:tc>
                <a:tc rowSpan="3">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郭家豪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(11604)</a:t>
                      </a:r>
                    </a:p>
                  </a:txBody>
                  <a:tcPr anchor="ctr">
                    <a:solidFill>
                      <a:schemeClr val="accent6">
                        <a:lumMod val="60000"/>
                        <a:lumOff val="40000"/>
                      </a:schemeClr>
                    </a:solidFill>
                  </a:tcPr>
                </a:tc>
                <a:extLst>
                  <a:ext uri="{0D108BD9-81ED-4DB2-BD59-A6C34878D82A}">
                    <a16:rowId xmlns:a16="http://schemas.microsoft.com/office/drawing/2014/main" xmlns="" val="375442561"/>
                  </a:ext>
                </a:extLst>
              </a:tr>
              <a:tr h="540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磨課師課程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6">
                        <a:lumMod val="20000"/>
                        <a:lumOff val="80000"/>
                      </a:schemeClr>
                    </a:solidFill>
                  </a:tcPr>
                </a:tc>
                <a:tc vMerge="1">
                  <a:txBody>
                    <a:bodyPr/>
                    <a:lstStyle/>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3514941398"/>
                  </a:ext>
                </a:extLst>
              </a:tr>
              <a:tr h="540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新生磨課師</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6">
                        <a:lumMod val="60000"/>
                        <a:lumOff val="40000"/>
                      </a:schemeClr>
                    </a:solidFill>
                  </a:tcPr>
                </a:tc>
                <a:tc vMerge="1">
                  <a:txBody>
                    <a:bodyPr/>
                    <a:lstStyle/>
                    <a:p>
                      <a:pPr marL="0" marR="0" indent="0" algn="l" defTabSz="914377"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xmlns="" val="155156949"/>
                  </a:ext>
                </a:extLst>
              </a:tr>
              <a:tr h="37084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創新教學設備更新計畫</a:t>
                      </a:r>
                    </a:p>
                  </a:txBody>
                  <a:tcPr>
                    <a:solidFill>
                      <a:schemeClr val="accent6">
                        <a:lumMod val="20000"/>
                        <a:lumOff val="80000"/>
                      </a:schemeClr>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楊雅淇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(11601)</a:t>
                      </a:r>
                    </a:p>
                  </a:txBody>
                  <a:tcPr>
                    <a:solidFill>
                      <a:schemeClr val="accent6">
                        <a:lumMod val="20000"/>
                        <a:lumOff val="80000"/>
                      </a:schemeClr>
                    </a:solidFill>
                  </a:tcPr>
                </a:tc>
                <a:extLst>
                  <a:ext uri="{0D108BD9-81ED-4DB2-BD59-A6C34878D82A}">
                    <a16:rowId xmlns:a16="http://schemas.microsoft.com/office/drawing/2014/main" xmlns="" val="232482804"/>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404023767"/>
              </p:ext>
            </p:extLst>
          </p:nvPr>
        </p:nvGraphicFramePr>
        <p:xfrm>
          <a:off x="5742322" y="1047739"/>
          <a:ext cx="2664000" cy="495000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xmlns="" val="2461122972"/>
                    </a:ext>
                  </a:extLst>
                </a:gridCol>
                <a:gridCol w="900000">
                  <a:extLst>
                    <a:ext uri="{9D8B030D-6E8A-4147-A177-3AD203B41FA5}">
                      <a16:colId xmlns:a16="http://schemas.microsoft.com/office/drawing/2014/main" xmlns="" val="3424989655"/>
                    </a:ext>
                  </a:extLst>
                </a:gridCol>
              </a:tblGrid>
              <a:tr h="432000">
                <a:tc gridSpan="2">
                  <a:txBody>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產學合作</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solidFill>
                      <a:schemeClr val="accent3">
                        <a:lumMod val="50000"/>
                      </a:schemeClr>
                    </a:solidFill>
                  </a:tcPr>
                </a:tc>
                <a:tc hMerge="1">
                  <a:txBody>
                    <a:bodyPr/>
                    <a:lstStyle/>
                    <a:p>
                      <a:endParaRPr lang="zh-TW" altLang="en-US"/>
                    </a:p>
                  </a:txBody>
                  <a:tcPr/>
                </a:tc>
                <a:extLst>
                  <a:ext uri="{0D108BD9-81ED-4DB2-BD59-A6C34878D82A}">
                    <a16:rowId xmlns:a16="http://schemas.microsoft.com/office/drawing/2014/main" xmlns="" val="1363730211"/>
                  </a:ext>
                </a:extLst>
              </a:tr>
              <a:tr h="720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業界專家協同教學</a:t>
                      </a:r>
                    </a:p>
                  </a:txBody>
                  <a:tcPr anchor="ctr">
                    <a:solidFill>
                      <a:schemeClr val="accent3">
                        <a:lumMod val="60000"/>
                        <a:lumOff val="40000"/>
                      </a:schemeClr>
                    </a:solidFill>
                  </a:tcPr>
                </a:tc>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許茹婷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(11603)</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3">
                        <a:lumMod val="60000"/>
                        <a:lumOff val="40000"/>
                      </a:schemeClr>
                    </a:solidFill>
                  </a:tcPr>
                </a:tc>
                <a:extLst>
                  <a:ext uri="{0D108BD9-81ED-4DB2-BD59-A6C34878D82A}">
                    <a16:rowId xmlns:a16="http://schemas.microsoft.com/office/drawing/2014/main" xmlns="" val="1317161292"/>
                  </a:ext>
                </a:extLst>
              </a:tr>
              <a:tr h="720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師生產業實務研習</a:t>
                      </a:r>
                    </a:p>
                  </a:txBody>
                  <a:tcPr anchor="ctr">
                    <a:solidFill>
                      <a:schemeClr val="accent3">
                        <a:lumMod val="20000"/>
                        <a:lumOff val="80000"/>
                      </a:schemeClr>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許茹婷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(11603)</a:t>
                      </a:r>
                    </a:p>
                  </a:txBody>
                  <a:tcPr anchor="ctr">
                    <a:solidFill>
                      <a:schemeClr val="accent3">
                        <a:lumMod val="20000"/>
                        <a:lumOff val="80000"/>
                      </a:schemeClr>
                    </a:solidFill>
                  </a:tcPr>
                </a:tc>
                <a:extLst>
                  <a:ext uri="{0D108BD9-81ED-4DB2-BD59-A6C34878D82A}">
                    <a16:rowId xmlns:a16="http://schemas.microsoft.com/office/drawing/2014/main" xmlns="" val="2152856745"/>
                  </a:ext>
                </a:extLst>
              </a:tr>
              <a:tr h="432000">
                <a:tc gridSpan="2">
                  <a:txBody>
                    <a:bodyPr/>
                    <a:lstStyle/>
                    <a:p>
                      <a:pPr algn="ct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師生研究</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bg1">
                        <a:lumMod val="50000"/>
                      </a:schemeClr>
                    </a:solidFill>
                  </a:tcPr>
                </a:tc>
                <a:tc hMerge="1">
                  <a:txBody>
                    <a:bodyPr/>
                    <a:lstStyle/>
                    <a:p>
                      <a:endParaRPr lang="zh-TW" altLang="en-US"/>
                    </a:p>
                  </a:txBody>
                  <a:tcPr/>
                </a:tc>
                <a:extLst>
                  <a:ext uri="{0D108BD9-81ED-4DB2-BD59-A6C34878D82A}">
                    <a16:rowId xmlns:a16="http://schemas.microsoft.com/office/drawing/2014/main" xmlns="" val="693666720"/>
                  </a:ext>
                </a:extLst>
              </a:tr>
              <a:tr h="720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高中職創新教學指導計畫</a:t>
                      </a:r>
                    </a:p>
                  </a:txBody>
                  <a:tcPr anchor="ctr">
                    <a:solidFill>
                      <a:schemeClr val="bg1">
                        <a:lumMod val="85000"/>
                      </a:schemeClr>
                    </a:solidFill>
                  </a:tcPr>
                </a:tc>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陳芃希</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(11609)</a:t>
                      </a: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xmlns="" val="661258819"/>
                  </a:ext>
                </a:extLst>
              </a:tr>
              <a:tr h="720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教學實踐研究前導型社群</a:t>
                      </a:r>
                    </a:p>
                  </a:txBody>
                  <a:tcPr anchor="ctr">
                    <a:solidFill>
                      <a:schemeClr val="bg1">
                        <a:lumMod val="65000"/>
                      </a:schemeClr>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楊雅淇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(11601)</a:t>
                      </a:r>
                    </a:p>
                  </a:txBody>
                  <a:tcPr anchor="ctr">
                    <a:solidFill>
                      <a:schemeClr val="bg1">
                        <a:lumMod val="65000"/>
                      </a:schemeClr>
                    </a:solidFill>
                  </a:tcPr>
                </a:tc>
                <a:extLst>
                  <a:ext uri="{0D108BD9-81ED-4DB2-BD59-A6C34878D82A}">
                    <a16:rowId xmlns:a16="http://schemas.microsoft.com/office/drawing/2014/main" xmlns="" val="4153670201"/>
                  </a:ext>
                </a:extLst>
              </a:tr>
              <a:tr h="432000">
                <a:tc gridSpan="2">
                  <a:txBody>
                    <a:bodyPr/>
                    <a:lstStyle/>
                    <a:p>
                      <a:pPr algn="ctr"/>
                      <a:r>
                        <a:rPr lang="zh-TW" altLang="en-US"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競賽辦理</a:t>
                      </a:r>
                      <a:endPar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4">
                        <a:lumMod val="75000"/>
                      </a:schemeClr>
                    </a:solidFill>
                  </a:tcPr>
                </a:tc>
                <a:tc hMerge="1">
                  <a:txBody>
                    <a:bodyPr/>
                    <a:lstStyle/>
                    <a:p>
                      <a:endParaRPr lang="zh-TW" altLang="en-US"/>
                    </a:p>
                  </a:txBody>
                  <a:tcPr/>
                </a:tc>
                <a:extLst>
                  <a:ext uri="{0D108BD9-81ED-4DB2-BD59-A6C34878D82A}">
                    <a16:rowId xmlns:a16="http://schemas.microsoft.com/office/drawing/2014/main" xmlns="" val="2503283133"/>
                  </a:ext>
                </a:extLst>
              </a:tr>
              <a:tr h="774000">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辦理跨領域競賽補助計畫</a:t>
                      </a:r>
                    </a:p>
                  </a:txBody>
                  <a:tcPr anchor="ctr">
                    <a:solidFill>
                      <a:schemeClr val="accent4">
                        <a:lumMod val="40000"/>
                        <a:lumOff val="60000"/>
                      </a:schemeClr>
                    </a:solidFill>
                  </a:tcPr>
                </a:tc>
                <a:tc>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陳芃希</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(11609)</a:t>
                      </a: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xmlns="" val="356066509"/>
                  </a:ext>
                </a:extLst>
              </a:tr>
            </a:tbl>
          </a:graphicData>
        </a:graphic>
      </p:graphicFrame>
      <p:sp>
        <p:nvSpPr>
          <p:cNvPr id="8" name="Google Shape;489;p39">
            <a:hlinkClick r:id="rId2" action="ppaction://hlinksldjump"/>
          </p:cNvPr>
          <p:cNvSpPr/>
          <p:nvPr/>
        </p:nvSpPr>
        <p:spPr>
          <a:xfrm>
            <a:off x="4319280" y="6375098"/>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2250430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9350" y="408891"/>
            <a:ext cx="8229600" cy="1143000"/>
          </a:xfrm>
        </p:spPr>
        <p:txBody>
          <a:bodyPr>
            <a:normAutofit/>
          </a:bodyPr>
          <a:lstStyle/>
          <a:p>
            <a:r>
              <a:rPr lang="zh-TW" altLang="en-US" sz="3600" dirty="0" smtClean="0"/>
              <a:t>方案類別</a:t>
            </a:r>
            <a:endParaRPr lang="zh-TW" altLang="en-US" sz="3600" dirty="0"/>
          </a:p>
        </p:txBody>
      </p:sp>
      <p:sp>
        <p:nvSpPr>
          <p:cNvPr id="5" name="圓角矩形 4"/>
          <p:cNvSpPr/>
          <p:nvPr/>
        </p:nvSpPr>
        <p:spPr>
          <a:xfrm>
            <a:off x="7257092" y="4185136"/>
            <a:ext cx="1491371" cy="17283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 name="手繪多邊形 7"/>
          <p:cNvSpPr/>
          <p:nvPr/>
        </p:nvSpPr>
        <p:spPr>
          <a:xfrm>
            <a:off x="323529" y="465512"/>
            <a:ext cx="2109027" cy="5555776"/>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9" name="手繪多邊形 8">
            <a:hlinkClick r:id="rId3" action="ppaction://hlinksldjump"/>
          </p:cNvPr>
          <p:cNvSpPr/>
          <p:nvPr/>
        </p:nvSpPr>
        <p:spPr>
          <a:xfrm>
            <a:off x="539555" y="2132856"/>
            <a:ext cx="1687221" cy="720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戶外教育結合課程議題社群</a:t>
            </a:r>
            <a:endParaRPr lang="en-US" altLang="zh-TW" sz="1400" dirty="0">
              <a:solidFill>
                <a:schemeClr val="bg1"/>
              </a:solidFill>
            </a:endParaRPr>
          </a:p>
        </p:txBody>
      </p:sp>
      <p:sp>
        <p:nvSpPr>
          <p:cNvPr id="10" name="手繪多邊形 9">
            <a:hlinkClick r:id="rId4" action="ppaction://hlinksldjump"/>
          </p:cNvPr>
          <p:cNvSpPr/>
          <p:nvPr/>
        </p:nvSpPr>
        <p:spPr>
          <a:xfrm>
            <a:off x="539555" y="292494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增能輔導型社群</a:t>
            </a:r>
          </a:p>
        </p:txBody>
      </p:sp>
      <p:sp>
        <p:nvSpPr>
          <p:cNvPr id="12" name="手繪多邊形 11">
            <a:hlinkClick r:id="rId5" action="ppaction://hlinksldjump"/>
          </p:cNvPr>
          <p:cNvSpPr/>
          <p:nvPr/>
        </p:nvSpPr>
        <p:spPr>
          <a:xfrm>
            <a:off x="539555" y="364502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師生專業外語社群</a:t>
            </a:r>
          </a:p>
        </p:txBody>
      </p:sp>
      <p:sp>
        <p:nvSpPr>
          <p:cNvPr id="17" name="手繪多邊形 16"/>
          <p:cNvSpPr/>
          <p:nvPr/>
        </p:nvSpPr>
        <p:spPr>
          <a:xfrm>
            <a:off x="2606416" y="466488"/>
            <a:ext cx="2109600" cy="55548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latin typeface="微軟正黑體" panose="020B0604030504040204" pitchFamily="34" charset="-120"/>
              <a:ea typeface="微軟正黑體" panose="020B0604030504040204" pitchFamily="34" charset="-120"/>
            </a:endParaRPr>
          </a:p>
        </p:txBody>
      </p:sp>
      <p:sp>
        <p:nvSpPr>
          <p:cNvPr id="18" name="手繪多邊形 17">
            <a:hlinkClick r:id="rId6" action="ppaction://hlinksldjump"/>
          </p:cNvPr>
          <p:cNvSpPr/>
          <p:nvPr/>
        </p:nvSpPr>
        <p:spPr>
          <a:xfrm>
            <a:off x="2822443" y="1412824"/>
            <a:ext cx="1656183" cy="396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微學分課程</a:t>
            </a:r>
          </a:p>
        </p:txBody>
      </p:sp>
      <p:sp>
        <p:nvSpPr>
          <p:cNvPr id="21" name="手繪多邊形 20"/>
          <p:cNvSpPr/>
          <p:nvPr/>
        </p:nvSpPr>
        <p:spPr>
          <a:xfrm>
            <a:off x="4932040" y="4185467"/>
            <a:ext cx="2160240"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solidFill>
                <a:schemeClr val="tx1"/>
              </a:solidFill>
              <a:latin typeface="微軟正黑體" panose="020B0604030504040204" pitchFamily="34" charset="-120"/>
              <a:ea typeface="微軟正黑體" panose="020B0604030504040204" pitchFamily="34" charset="-120"/>
            </a:endParaRPr>
          </a:p>
        </p:txBody>
      </p:sp>
      <p:sp>
        <p:nvSpPr>
          <p:cNvPr id="22" name="手繪多邊形 21">
            <a:hlinkClick r:id="rId7" action="ppaction://hlinksldjump"/>
          </p:cNvPr>
          <p:cNvSpPr/>
          <p:nvPr/>
        </p:nvSpPr>
        <p:spPr>
          <a:xfrm>
            <a:off x="5184068" y="5085184"/>
            <a:ext cx="1656184" cy="64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辦理跨領域競賽</a:t>
            </a:r>
            <a:r>
              <a:rPr lang="en-US" altLang="zh-TW" sz="1400" dirty="0">
                <a:solidFill>
                  <a:schemeClr val="bg1"/>
                </a:solidFill>
              </a:rPr>
              <a:t/>
            </a:r>
            <a:br>
              <a:rPr lang="en-US" altLang="zh-TW" sz="1400" dirty="0">
                <a:solidFill>
                  <a:schemeClr val="bg1"/>
                </a:solidFill>
              </a:rPr>
            </a:br>
            <a:r>
              <a:rPr lang="zh-TW" altLang="en-US" sz="1400" dirty="0">
                <a:solidFill>
                  <a:schemeClr val="bg1"/>
                </a:solidFill>
              </a:rPr>
              <a:t>補助計畫</a:t>
            </a:r>
          </a:p>
        </p:txBody>
      </p:sp>
      <p:sp>
        <p:nvSpPr>
          <p:cNvPr id="25" name="手繪多邊形 24"/>
          <p:cNvSpPr/>
          <p:nvPr/>
        </p:nvSpPr>
        <p:spPr>
          <a:xfrm>
            <a:off x="4932040" y="2296500"/>
            <a:ext cx="3888435" cy="1728000"/>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a:p>
            <a:pPr algn="ctr" defTabSz="1733507">
              <a:lnSpc>
                <a:spcPct val="90000"/>
              </a:lnSpc>
              <a:spcBef>
                <a:spcPct val="0"/>
              </a:spcBef>
              <a:spcAft>
                <a:spcPct val="35000"/>
              </a:spcAft>
            </a:pPr>
            <a:endParaRPr lang="en-US" altLang="zh-TW" sz="3500" b="1" dirty="0">
              <a:latin typeface="微軟正黑體" panose="020B0604030504040204" pitchFamily="34" charset="-120"/>
              <a:ea typeface="微軟正黑體" panose="020B0604030504040204" pitchFamily="34" charset="-120"/>
            </a:endParaRPr>
          </a:p>
        </p:txBody>
      </p:sp>
      <p:sp>
        <p:nvSpPr>
          <p:cNvPr id="26" name="手繪多邊形 25">
            <a:hlinkClick r:id="rId8" action="ppaction://hlinksldjump"/>
          </p:cNvPr>
          <p:cNvSpPr/>
          <p:nvPr/>
        </p:nvSpPr>
        <p:spPr>
          <a:xfrm>
            <a:off x="5112052" y="3212976"/>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smtClean="0">
                <a:solidFill>
                  <a:schemeClr val="bg1"/>
                </a:solidFill>
              </a:rPr>
              <a:t>高中職創新教學</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指導</a:t>
            </a:r>
            <a:r>
              <a:rPr lang="zh-TW" altLang="en-US" sz="1400" dirty="0">
                <a:solidFill>
                  <a:schemeClr val="bg1"/>
                </a:solidFill>
              </a:rPr>
              <a:t>計畫</a:t>
            </a:r>
          </a:p>
        </p:txBody>
      </p:sp>
      <p:sp>
        <p:nvSpPr>
          <p:cNvPr id="27" name="手繪多邊形 26">
            <a:hlinkClick r:id="rId9" action="ppaction://hlinksldjump"/>
          </p:cNvPr>
          <p:cNvSpPr/>
          <p:nvPr/>
        </p:nvSpPr>
        <p:spPr>
          <a:xfrm>
            <a:off x="6984260" y="3213048"/>
            <a:ext cx="1692000" cy="648000"/>
          </a:xfrm>
          <a:custGeom>
            <a:avLst/>
            <a:gdLst>
              <a:gd name="connsiteX0" fmla="*/ 0 w 1676815"/>
              <a:gd name="connsiteY0" fmla="*/ 151321 h 1513213"/>
              <a:gd name="connsiteX1" fmla="*/ 151321 w 1676815"/>
              <a:gd name="connsiteY1" fmla="*/ 0 h 1513213"/>
              <a:gd name="connsiteX2" fmla="*/ 1525494 w 1676815"/>
              <a:gd name="connsiteY2" fmla="*/ 0 h 1513213"/>
              <a:gd name="connsiteX3" fmla="*/ 1676815 w 1676815"/>
              <a:gd name="connsiteY3" fmla="*/ 151321 h 1513213"/>
              <a:gd name="connsiteX4" fmla="*/ 1676815 w 1676815"/>
              <a:gd name="connsiteY4" fmla="*/ 1361892 h 1513213"/>
              <a:gd name="connsiteX5" fmla="*/ 1525494 w 1676815"/>
              <a:gd name="connsiteY5" fmla="*/ 1513213 h 1513213"/>
              <a:gd name="connsiteX6" fmla="*/ 151321 w 1676815"/>
              <a:gd name="connsiteY6" fmla="*/ 1513213 h 1513213"/>
              <a:gd name="connsiteX7" fmla="*/ 0 w 1676815"/>
              <a:gd name="connsiteY7" fmla="*/ 1361892 h 1513213"/>
              <a:gd name="connsiteX8" fmla="*/ 0 w 1676815"/>
              <a:gd name="connsiteY8" fmla="*/ 151321 h 15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1513213">
                <a:moveTo>
                  <a:pt x="0" y="151321"/>
                </a:moveTo>
                <a:cubicBezTo>
                  <a:pt x="0" y="67749"/>
                  <a:pt x="67749" y="0"/>
                  <a:pt x="151321" y="0"/>
                </a:cubicBezTo>
                <a:lnTo>
                  <a:pt x="1525494" y="0"/>
                </a:lnTo>
                <a:cubicBezTo>
                  <a:pt x="1609066" y="0"/>
                  <a:pt x="1676815" y="67749"/>
                  <a:pt x="1676815" y="151321"/>
                </a:cubicBezTo>
                <a:lnTo>
                  <a:pt x="1676815" y="1361892"/>
                </a:lnTo>
                <a:cubicBezTo>
                  <a:pt x="1676815" y="1445464"/>
                  <a:pt x="1609066" y="1513213"/>
                  <a:pt x="1525494" y="1513213"/>
                </a:cubicBezTo>
                <a:lnTo>
                  <a:pt x="151321" y="1513213"/>
                </a:lnTo>
                <a:cubicBezTo>
                  <a:pt x="67749" y="1513213"/>
                  <a:pt x="0" y="1445464"/>
                  <a:pt x="0" y="1361892"/>
                </a:cubicBezTo>
                <a:lnTo>
                  <a:pt x="0" y="151321"/>
                </a:ln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9880" tIns="70991" rIns="79880" bIns="70991"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教學實踐</a:t>
            </a:r>
            <a:r>
              <a:rPr lang="zh-TW" altLang="en-US" sz="1400" dirty="0" smtClean="0">
                <a:solidFill>
                  <a:schemeClr val="bg1"/>
                </a:solidFill>
              </a:rPr>
              <a:t>研究</a:t>
            </a:r>
            <a:r>
              <a:rPr lang="en-US" altLang="zh-TW" sz="1400" dirty="0" smtClean="0">
                <a:solidFill>
                  <a:schemeClr val="bg1"/>
                </a:solidFill>
              </a:rPr>
              <a:t/>
            </a:r>
            <a:br>
              <a:rPr lang="en-US" altLang="zh-TW" sz="1400" dirty="0" smtClean="0">
                <a:solidFill>
                  <a:schemeClr val="bg1"/>
                </a:solidFill>
              </a:rPr>
            </a:br>
            <a:r>
              <a:rPr lang="zh-TW" altLang="en-US" sz="1400" dirty="0" smtClean="0">
                <a:solidFill>
                  <a:schemeClr val="bg1"/>
                </a:solidFill>
              </a:rPr>
              <a:t>前導</a:t>
            </a:r>
            <a:r>
              <a:rPr lang="zh-TW" altLang="en-US" sz="1400" dirty="0">
                <a:solidFill>
                  <a:schemeClr val="bg1"/>
                </a:solidFill>
              </a:rPr>
              <a:t>型社群</a:t>
            </a:r>
          </a:p>
        </p:txBody>
      </p:sp>
      <p:sp>
        <p:nvSpPr>
          <p:cNvPr id="42" name="文字方塊 41">
            <a:hlinkClick r:id="rId10" action="ppaction://hlinksldjump"/>
          </p:cNvPr>
          <p:cNvSpPr txBox="1"/>
          <p:nvPr/>
        </p:nvSpPr>
        <p:spPr>
          <a:xfrm>
            <a:off x="7344456" y="5157192"/>
            <a:ext cx="1332000"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教學空間</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與設備資源</a:t>
            </a:r>
            <a:endParaRPr lang="en-US" altLang="zh-TW" sz="1400" dirty="0">
              <a:solidFill>
                <a:schemeClr val="bg1"/>
              </a:solidFill>
              <a:latin typeface="+mn-ea"/>
            </a:endParaRPr>
          </a:p>
        </p:txBody>
      </p:sp>
      <p:sp>
        <p:nvSpPr>
          <p:cNvPr id="4" name="投影片編號版面配置區 3"/>
          <p:cNvSpPr>
            <a:spLocks noGrp="1"/>
          </p:cNvSpPr>
          <p:nvPr>
            <p:ph type="sldNum" sz="quarter" idx="12"/>
          </p:nvPr>
        </p:nvSpPr>
        <p:spPr/>
        <p:txBody>
          <a:bodyPr/>
          <a:lstStyle/>
          <a:p>
            <a:fld id="{F7E4E4BE-4043-4F46-96D9-2CF57C9731FB}" type="slidenum">
              <a:rPr lang="zh-TW" altLang="en-US" smtClean="0"/>
              <a:t>52</a:t>
            </a:fld>
            <a:endParaRPr lang="zh-TW" altLang="en-US" dirty="0"/>
          </a:p>
        </p:txBody>
      </p:sp>
      <p:sp>
        <p:nvSpPr>
          <p:cNvPr id="6" name="文字方塊 5"/>
          <p:cNvSpPr txBox="1"/>
          <p:nvPr/>
        </p:nvSpPr>
        <p:spPr>
          <a:xfrm>
            <a:off x="395537" y="722910"/>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師生社群</a:t>
            </a:r>
          </a:p>
        </p:txBody>
      </p:sp>
      <p:sp>
        <p:nvSpPr>
          <p:cNvPr id="33" name="文字方塊 32"/>
          <p:cNvSpPr txBox="1"/>
          <p:nvPr/>
        </p:nvSpPr>
        <p:spPr>
          <a:xfrm>
            <a:off x="2678422" y="722910"/>
            <a:ext cx="1965011" cy="630942"/>
          </a:xfrm>
          <a:prstGeom prst="rect">
            <a:avLst/>
          </a:prstGeom>
          <a:noFill/>
        </p:spPr>
        <p:txBody>
          <a:bodyPr wrap="square" rtlCol="0">
            <a:spAutoFit/>
          </a:bodyPr>
          <a:lstStyle/>
          <a:p>
            <a:r>
              <a:rPr lang="zh-TW" altLang="en-US" sz="3500" b="1" dirty="0" smtClean="0">
                <a:latin typeface="微軟正黑體" pitchFamily="34" charset="-120"/>
                <a:ea typeface="微軟正黑體" pitchFamily="34" charset="-120"/>
              </a:rPr>
              <a:t>創新課</a:t>
            </a:r>
            <a:r>
              <a:rPr lang="zh-TW" altLang="en-US" sz="3500" b="1" dirty="0">
                <a:latin typeface="微軟正黑體" pitchFamily="34" charset="-120"/>
                <a:ea typeface="微軟正黑體" pitchFamily="34" charset="-120"/>
              </a:rPr>
              <a:t>程</a:t>
            </a:r>
          </a:p>
        </p:txBody>
      </p:sp>
      <p:sp>
        <p:nvSpPr>
          <p:cNvPr id="35" name="手繪多邊形 34">
            <a:hlinkClick r:id="rId11" action="ppaction://hlinksldjump"/>
          </p:cNvPr>
          <p:cNvSpPr/>
          <p:nvPr/>
        </p:nvSpPr>
        <p:spPr>
          <a:xfrm>
            <a:off x="539555" y="1412776"/>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en-US" altLang="zh-TW" sz="1400" dirty="0">
                <a:solidFill>
                  <a:schemeClr val="bg1"/>
                </a:solidFill>
              </a:rPr>
              <a:t>PBL</a:t>
            </a:r>
            <a:r>
              <a:rPr lang="zh-TW" altLang="en-US" sz="1400" dirty="0">
                <a:solidFill>
                  <a:schemeClr val="bg1"/>
                </a:solidFill>
              </a:rPr>
              <a:t>問題導向社群</a:t>
            </a:r>
          </a:p>
        </p:txBody>
      </p:sp>
      <p:sp>
        <p:nvSpPr>
          <p:cNvPr id="36" name="手繪多邊形 35">
            <a:hlinkClick r:id="rId12" action="ppaction://hlinksldjump"/>
          </p:cNvPr>
          <p:cNvSpPr/>
          <p:nvPr/>
        </p:nvSpPr>
        <p:spPr>
          <a:xfrm>
            <a:off x="2822439" y="1874747"/>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微型課程</a:t>
            </a:r>
          </a:p>
        </p:txBody>
      </p:sp>
      <p:sp>
        <p:nvSpPr>
          <p:cNvPr id="40" name="手繪多邊形 39">
            <a:hlinkClick r:id="rId13" action="ppaction://hlinksldjump"/>
          </p:cNvPr>
          <p:cNvSpPr/>
          <p:nvPr/>
        </p:nvSpPr>
        <p:spPr>
          <a:xfrm>
            <a:off x="2816887" y="436285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新生磨課師</a:t>
            </a:r>
          </a:p>
        </p:txBody>
      </p:sp>
      <p:sp>
        <p:nvSpPr>
          <p:cNvPr id="44" name="手繪多邊形 43">
            <a:hlinkClick r:id="rId14" action="ppaction://hlinksldjump"/>
          </p:cNvPr>
          <p:cNvSpPr/>
          <p:nvPr/>
        </p:nvSpPr>
        <p:spPr>
          <a:xfrm>
            <a:off x="2822439" y="5409272"/>
            <a:ext cx="1656000"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創新教學設備更新計畫</a:t>
            </a:r>
          </a:p>
        </p:txBody>
      </p:sp>
      <p:sp>
        <p:nvSpPr>
          <p:cNvPr id="45" name="手繪多邊形 44">
            <a:hlinkClick r:id="rId15" action="ppaction://hlinksldjump"/>
          </p:cNvPr>
          <p:cNvSpPr/>
          <p:nvPr/>
        </p:nvSpPr>
        <p:spPr>
          <a:xfrm>
            <a:off x="2822439" y="2372670"/>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深碗課程</a:t>
            </a:r>
          </a:p>
        </p:txBody>
      </p:sp>
      <p:sp>
        <p:nvSpPr>
          <p:cNvPr id="46" name="手繪多邊形 45">
            <a:hlinkClick r:id="rId16" action="ppaction://hlinksldjump"/>
          </p:cNvPr>
          <p:cNvSpPr/>
          <p:nvPr/>
        </p:nvSpPr>
        <p:spPr>
          <a:xfrm>
            <a:off x="2832835" y="2870593"/>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en-US" altLang="zh-TW" sz="1400" dirty="0">
                <a:solidFill>
                  <a:schemeClr val="tx1"/>
                </a:solidFill>
              </a:rPr>
              <a:t>VAR</a:t>
            </a:r>
            <a:r>
              <a:rPr lang="zh-TW" altLang="en-US" sz="1400" dirty="0">
                <a:solidFill>
                  <a:schemeClr val="tx1"/>
                </a:solidFill>
              </a:rPr>
              <a:t>教學應用課程</a:t>
            </a:r>
          </a:p>
        </p:txBody>
      </p:sp>
      <p:sp>
        <p:nvSpPr>
          <p:cNvPr id="47" name="手繪多邊形 46">
            <a:hlinkClick r:id="rId17" action="ppaction://hlinksldjump"/>
          </p:cNvPr>
          <p:cNvSpPr/>
          <p:nvPr/>
        </p:nvSpPr>
        <p:spPr>
          <a:xfrm>
            <a:off x="2816886" y="3368516"/>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境外移地教學</a:t>
            </a:r>
          </a:p>
        </p:txBody>
      </p:sp>
      <p:sp>
        <p:nvSpPr>
          <p:cNvPr id="48" name="手繪多邊形 47">
            <a:hlinkClick r:id="rId18" action="ppaction://hlinksldjump"/>
          </p:cNvPr>
          <p:cNvSpPr/>
          <p:nvPr/>
        </p:nvSpPr>
        <p:spPr>
          <a:xfrm>
            <a:off x="2822254" y="3869988"/>
            <a:ext cx="1656183" cy="432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磨課師課程</a:t>
            </a:r>
          </a:p>
        </p:txBody>
      </p:sp>
      <p:sp>
        <p:nvSpPr>
          <p:cNvPr id="49" name="文字方塊 48"/>
          <p:cNvSpPr txBox="1"/>
          <p:nvPr/>
        </p:nvSpPr>
        <p:spPr>
          <a:xfrm>
            <a:off x="5040053" y="4370388"/>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競賽辦理</a:t>
            </a:r>
          </a:p>
        </p:txBody>
      </p:sp>
      <p:sp>
        <p:nvSpPr>
          <p:cNvPr id="50" name="文字方塊 49"/>
          <p:cNvSpPr txBox="1"/>
          <p:nvPr/>
        </p:nvSpPr>
        <p:spPr>
          <a:xfrm>
            <a:off x="5893750" y="25100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師生研究</a:t>
            </a:r>
          </a:p>
        </p:txBody>
      </p:sp>
      <p:sp>
        <p:nvSpPr>
          <p:cNvPr id="34" name="手繪多邊形 33">
            <a:hlinkClick r:id="rId19" action="ppaction://hlinksldjump"/>
          </p:cNvPr>
          <p:cNvSpPr/>
          <p:nvPr/>
        </p:nvSpPr>
        <p:spPr>
          <a:xfrm>
            <a:off x="539555" y="436510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教師專業社群</a:t>
            </a:r>
          </a:p>
        </p:txBody>
      </p:sp>
      <p:sp>
        <p:nvSpPr>
          <p:cNvPr id="37" name="文字方塊 36">
            <a:hlinkClick r:id="rId20" action="ppaction://hlinksldjump"/>
          </p:cNvPr>
          <p:cNvSpPr txBox="1"/>
          <p:nvPr/>
        </p:nvSpPr>
        <p:spPr>
          <a:xfrm>
            <a:off x="7344309" y="4365104"/>
            <a:ext cx="1331952" cy="57888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1400" dirty="0" smtClean="0">
                <a:solidFill>
                  <a:schemeClr val="bg1"/>
                </a:solidFill>
                <a:latin typeface="+mn-ea"/>
              </a:rPr>
              <a:t>計畫各階段</a:t>
            </a:r>
            <a:r>
              <a:rPr lang="en-US" altLang="zh-TW" sz="1400" dirty="0" smtClean="0">
                <a:solidFill>
                  <a:schemeClr val="bg1"/>
                </a:solidFill>
                <a:latin typeface="+mn-ea"/>
              </a:rPr>
              <a:t/>
            </a:r>
            <a:br>
              <a:rPr lang="en-US" altLang="zh-TW" sz="1400" dirty="0" smtClean="0">
                <a:solidFill>
                  <a:schemeClr val="bg1"/>
                </a:solidFill>
                <a:latin typeface="+mn-ea"/>
              </a:rPr>
            </a:br>
            <a:r>
              <a:rPr lang="zh-TW" altLang="en-US" sz="1400" dirty="0" smtClean="0">
                <a:solidFill>
                  <a:schemeClr val="bg1"/>
                </a:solidFill>
                <a:latin typeface="+mn-ea"/>
              </a:rPr>
              <a:t>執行期</a:t>
            </a:r>
            <a:r>
              <a:rPr lang="zh-TW" altLang="en-US" sz="1400" dirty="0">
                <a:solidFill>
                  <a:schemeClr val="bg1"/>
                </a:solidFill>
                <a:latin typeface="+mn-ea"/>
              </a:rPr>
              <a:t>程</a:t>
            </a:r>
            <a:endParaRPr lang="en-US" altLang="zh-TW" sz="1400" dirty="0">
              <a:solidFill>
                <a:schemeClr val="bg1"/>
              </a:solidFill>
              <a:latin typeface="+mn-ea"/>
            </a:endParaRPr>
          </a:p>
        </p:txBody>
      </p:sp>
      <p:sp>
        <p:nvSpPr>
          <p:cNvPr id="39" name="Google Shape;489;p39">
            <a:hlinkClick r:id="rId21" action="ppaction://hlinksldjump"/>
          </p:cNvPr>
          <p:cNvSpPr/>
          <p:nvPr/>
        </p:nvSpPr>
        <p:spPr>
          <a:xfrm>
            <a:off x="4333728" y="6303211"/>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 name="手繪多邊形 37">
            <a:hlinkClick r:id="rId22" action="ppaction://hlinksldjump"/>
          </p:cNvPr>
          <p:cNvSpPr/>
          <p:nvPr/>
        </p:nvSpPr>
        <p:spPr>
          <a:xfrm>
            <a:off x="539555" y="5085184"/>
            <a:ext cx="1687221" cy="648000"/>
          </a:xfrm>
          <a:custGeom>
            <a:avLst/>
            <a:gdLst>
              <a:gd name="connsiteX0" fmla="*/ 0 w 1676815"/>
              <a:gd name="connsiteY0" fmla="*/ 73112 h 731121"/>
              <a:gd name="connsiteX1" fmla="*/ 73112 w 1676815"/>
              <a:gd name="connsiteY1" fmla="*/ 0 h 731121"/>
              <a:gd name="connsiteX2" fmla="*/ 1603703 w 1676815"/>
              <a:gd name="connsiteY2" fmla="*/ 0 h 731121"/>
              <a:gd name="connsiteX3" fmla="*/ 1676815 w 1676815"/>
              <a:gd name="connsiteY3" fmla="*/ 73112 h 731121"/>
              <a:gd name="connsiteX4" fmla="*/ 1676815 w 1676815"/>
              <a:gd name="connsiteY4" fmla="*/ 658009 h 731121"/>
              <a:gd name="connsiteX5" fmla="*/ 1603703 w 1676815"/>
              <a:gd name="connsiteY5" fmla="*/ 731121 h 731121"/>
              <a:gd name="connsiteX6" fmla="*/ 73112 w 1676815"/>
              <a:gd name="connsiteY6" fmla="*/ 731121 h 731121"/>
              <a:gd name="connsiteX7" fmla="*/ 0 w 1676815"/>
              <a:gd name="connsiteY7" fmla="*/ 658009 h 731121"/>
              <a:gd name="connsiteX8" fmla="*/ 0 w 1676815"/>
              <a:gd name="connsiteY8" fmla="*/ 73112 h 73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731121">
                <a:moveTo>
                  <a:pt x="0" y="73112"/>
                </a:moveTo>
                <a:cubicBezTo>
                  <a:pt x="0" y="32733"/>
                  <a:pt x="32733" y="0"/>
                  <a:pt x="73112" y="0"/>
                </a:cubicBezTo>
                <a:lnTo>
                  <a:pt x="1603703" y="0"/>
                </a:lnTo>
                <a:cubicBezTo>
                  <a:pt x="1644082" y="0"/>
                  <a:pt x="1676815" y="32733"/>
                  <a:pt x="1676815" y="73112"/>
                </a:cubicBezTo>
                <a:lnTo>
                  <a:pt x="1676815" y="658009"/>
                </a:lnTo>
                <a:cubicBezTo>
                  <a:pt x="1676815" y="698388"/>
                  <a:pt x="1644082" y="731121"/>
                  <a:pt x="1603703" y="731121"/>
                </a:cubicBezTo>
                <a:lnTo>
                  <a:pt x="73112" y="731121"/>
                </a:lnTo>
                <a:cubicBezTo>
                  <a:pt x="32733" y="731121"/>
                  <a:pt x="0" y="698388"/>
                  <a:pt x="0" y="658009"/>
                </a:cubicBezTo>
                <a:lnTo>
                  <a:pt x="0" y="7311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975" tIns="48084" rIns="56975" bIns="48084" numCol="1" spcCol="1270" anchor="ctr" anchorCtr="0">
            <a:noAutofit/>
          </a:bodyPr>
          <a:lstStyle/>
          <a:p>
            <a:pPr algn="ctr" defTabSz="622284">
              <a:lnSpc>
                <a:spcPct val="90000"/>
              </a:lnSpc>
              <a:spcBef>
                <a:spcPct val="0"/>
              </a:spcBef>
              <a:spcAft>
                <a:spcPct val="35000"/>
              </a:spcAft>
            </a:pPr>
            <a:r>
              <a:rPr lang="zh-TW" altLang="en-US" sz="1400" dirty="0">
                <a:solidFill>
                  <a:schemeClr val="bg1"/>
                </a:solidFill>
              </a:rPr>
              <a:t>學生自主學習社群</a:t>
            </a:r>
          </a:p>
        </p:txBody>
      </p:sp>
      <p:sp>
        <p:nvSpPr>
          <p:cNvPr id="41" name="手繪多邊形 40"/>
          <p:cNvSpPr/>
          <p:nvPr/>
        </p:nvSpPr>
        <p:spPr>
          <a:xfrm>
            <a:off x="4932042" y="465513"/>
            <a:ext cx="3888433" cy="1691804"/>
          </a:xfrm>
          <a:custGeom>
            <a:avLst/>
            <a:gdLst>
              <a:gd name="connsiteX0" fmla="*/ 0 w 2096018"/>
              <a:gd name="connsiteY0" fmla="*/ 209602 h 5018723"/>
              <a:gd name="connsiteX1" fmla="*/ 209602 w 2096018"/>
              <a:gd name="connsiteY1" fmla="*/ 0 h 5018723"/>
              <a:gd name="connsiteX2" fmla="*/ 1886416 w 2096018"/>
              <a:gd name="connsiteY2" fmla="*/ 0 h 5018723"/>
              <a:gd name="connsiteX3" fmla="*/ 2096018 w 2096018"/>
              <a:gd name="connsiteY3" fmla="*/ 209602 h 5018723"/>
              <a:gd name="connsiteX4" fmla="*/ 2096018 w 2096018"/>
              <a:gd name="connsiteY4" fmla="*/ 4809121 h 5018723"/>
              <a:gd name="connsiteX5" fmla="*/ 1886416 w 2096018"/>
              <a:gd name="connsiteY5" fmla="*/ 5018723 h 5018723"/>
              <a:gd name="connsiteX6" fmla="*/ 209602 w 2096018"/>
              <a:gd name="connsiteY6" fmla="*/ 5018723 h 5018723"/>
              <a:gd name="connsiteX7" fmla="*/ 0 w 2096018"/>
              <a:gd name="connsiteY7" fmla="*/ 4809121 h 5018723"/>
              <a:gd name="connsiteX8" fmla="*/ 0 w 2096018"/>
              <a:gd name="connsiteY8" fmla="*/ 209602 h 50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018" h="5018723">
                <a:moveTo>
                  <a:pt x="0" y="209602"/>
                </a:moveTo>
                <a:cubicBezTo>
                  <a:pt x="0" y="93842"/>
                  <a:pt x="93842" y="0"/>
                  <a:pt x="209602" y="0"/>
                </a:cubicBezTo>
                <a:lnTo>
                  <a:pt x="1886416" y="0"/>
                </a:lnTo>
                <a:cubicBezTo>
                  <a:pt x="2002176" y="0"/>
                  <a:pt x="2096018" y="93842"/>
                  <a:pt x="2096018" y="209602"/>
                </a:cubicBezTo>
                <a:lnTo>
                  <a:pt x="2096018" y="4809121"/>
                </a:lnTo>
                <a:cubicBezTo>
                  <a:pt x="2096018" y="4924881"/>
                  <a:pt x="2002176" y="5018723"/>
                  <a:pt x="1886416" y="5018723"/>
                </a:cubicBezTo>
                <a:lnTo>
                  <a:pt x="209602" y="5018723"/>
                </a:lnTo>
                <a:cubicBezTo>
                  <a:pt x="93842" y="5018723"/>
                  <a:pt x="0" y="4924881"/>
                  <a:pt x="0" y="4809121"/>
                </a:cubicBezTo>
                <a:lnTo>
                  <a:pt x="0" y="209602"/>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8591" tIns="148591" rIns="148591" bIns="3661697" numCol="1" spcCol="1270" anchor="ctr" anchorCtr="0">
            <a:noAutofit/>
          </a:bodyPr>
          <a:lstStyle/>
          <a:p>
            <a:pPr algn="ctr" defTabSz="1733507">
              <a:lnSpc>
                <a:spcPct val="90000"/>
              </a:lnSpc>
              <a:spcBef>
                <a:spcPct val="0"/>
              </a:spcBef>
              <a:spcAft>
                <a:spcPct val="35000"/>
              </a:spcAft>
            </a:pPr>
            <a:endParaRPr lang="zh-TW" altLang="en-US" sz="3500" b="1" dirty="0">
              <a:solidFill>
                <a:schemeClr val="tx1"/>
              </a:solidFill>
              <a:latin typeface="微軟正黑體" panose="020B0604030504040204" pitchFamily="34" charset="-120"/>
              <a:ea typeface="微軟正黑體" panose="020B0604030504040204" pitchFamily="34" charset="-120"/>
            </a:endParaRPr>
          </a:p>
        </p:txBody>
      </p:sp>
      <p:sp>
        <p:nvSpPr>
          <p:cNvPr id="43" name="手繪多邊形 42">
            <a:hlinkClick r:id="rId23" action="ppaction://hlinksldjump"/>
          </p:cNvPr>
          <p:cNvSpPr/>
          <p:nvPr/>
        </p:nvSpPr>
        <p:spPr>
          <a:xfrm>
            <a:off x="6918851" y="1441135"/>
            <a:ext cx="1685596"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師生產業實務研習</a:t>
            </a:r>
          </a:p>
        </p:txBody>
      </p:sp>
      <p:sp>
        <p:nvSpPr>
          <p:cNvPr id="51" name="手繪多邊形 50">
            <a:hlinkClick r:id="rId24" action="ppaction://hlinksldjump"/>
          </p:cNvPr>
          <p:cNvSpPr/>
          <p:nvPr/>
        </p:nvSpPr>
        <p:spPr>
          <a:xfrm>
            <a:off x="5120430" y="1448840"/>
            <a:ext cx="1656183" cy="540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業界專家協同教學</a:t>
            </a:r>
          </a:p>
        </p:txBody>
      </p:sp>
      <p:sp>
        <p:nvSpPr>
          <p:cNvPr id="52" name="文字方塊 51"/>
          <p:cNvSpPr txBox="1"/>
          <p:nvPr/>
        </p:nvSpPr>
        <p:spPr>
          <a:xfrm>
            <a:off x="5893749" y="709826"/>
            <a:ext cx="1965011" cy="630942"/>
          </a:xfrm>
          <a:prstGeom prst="rect">
            <a:avLst/>
          </a:prstGeom>
          <a:noFill/>
        </p:spPr>
        <p:txBody>
          <a:bodyPr wrap="square" rtlCol="0">
            <a:spAutoFit/>
          </a:bodyPr>
          <a:lstStyle/>
          <a:p>
            <a:r>
              <a:rPr lang="zh-TW" altLang="en-US" sz="3500" b="1" dirty="0">
                <a:latin typeface="微軟正黑體" pitchFamily="34" charset="-120"/>
                <a:ea typeface="微軟正黑體" pitchFamily="34" charset="-120"/>
              </a:rPr>
              <a:t>產學合作</a:t>
            </a:r>
          </a:p>
        </p:txBody>
      </p:sp>
      <p:sp>
        <p:nvSpPr>
          <p:cNvPr id="54" name="Shape 37326"/>
          <p:cNvSpPr/>
          <p:nvPr/>
        </p:nvSpPr>
        <p:spPr>
          <a:xfrm>
            <a:off x="8529543" y="4820835"/>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6" name="Shape 37326"/>
          <p:cNvSpPr/>
          <p:nvPr/>
        </p:nvSpPr>
        <p:spPr>
          <a:xfrm>
            <a:off x="8530121" y="5589240"/>
            <a:ext cx="252000" cy="252000"/>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solidFill>
              <a:schemeClr val="tx1"/>
            </a:solidFill>
            <a:miter lim="400000"/>
          </a:ln>
          <a:effectLst/>
        </p:spPr>
        <p:txBody>
          <a:bodyPr wrap="square" lIns="0" tIns="0" rIns="0" bIns="0" numCol="1" anchor="ctr">
            <a:noAutofit/>
          </a:bodyPr>
          <a:lstStyle/>
          <a:p>
            <a:pPr>
              <a:lnSpc>
                <a:spcPct val="90000"/>
              </a:lnSpc>
              <a:spcBef>
                <a:spcPts val="0"/>
              </a:spcBef>
              <a:tabLst>
                <a:tab pos="187508" algn="l"/>
                <a:tab pos="375016" algn="l"/>
                <a:tab pos="562524" algn="l"/>
                <a:tab pos="750032" algn="l"/>
                <a:tab pos="937539" algn="l"/>
                <a:tab pos="1125047" algn="l"/>
                <a:tab pos="1312555" algn="l"/>
                <a:tab pos="1500063" algn="l"/>
                <a:tab pos="1687571" algn="l"/>
                <a:tab pos="1875079" algn="l"/>
                <a:tab pos="2062587" algn="l"/>
                <a:tab pos="2250095" algn="l"/>
              </a:tabLst>
              <a:defRPr sz="2500" cap="all">
                <a:solidFill>
                  <a:srgbClr val="686D76"/>
                </a:solidFill>
                <a:latin typeface="Avenir Next Condensed"/>
                <a:ea typeface="Avenir Next Condensed"/>
                <a:cs typeface="Avenir Next Condensed"/>
                <a:sym typeface="Avenir Next Condensed"/>
              </a:defRPr>
            </a:pPr>
            <a:endParaRPr sz="1318">
              <a:solidFill>
                <a:srgbClr val="595959"/>
              </a:solidFill>
            </a:endParaRPr>
          </a:p>
        </p:txBody>
      </p:sp>
      <p:sp>
        <p:nvSpPr>
          <p:cNvPr id="53" name="手繪多邊形 52">
            <a:hlinkClick r:id="rId25" action="ppaction://hlinksldjump"/>
          </p:cNvPr>
          <p:cNvSpPr/>
          <p:nvPr/>
        </p:nvSpPr>
        <p:spPr>
          <a:xfrm>
            <a:off x="2816885" y="4867351"/>
            <a:ext cx="1656183" cy="468000"/>
          </a:xfrm>
          <a:custGeom>
            <a:avLst/>
            <a:gdLst>
              <a:gd name="connsiteX0" fmla="*/ 0 w 1676815"/>
              <a:gd name="connsiteY0" fmla="*/ 98598 h 985978"/>
              <a:gd name="connsiteX1" fmla="*/ 98598 w 1676815"/>
              <a:gd name="connsiteY1" fmla="*/ 0 h 985978"/>
              <a:gd name="connsiteX2" fmla="*/ 1578217 w 1676815"/>
              <a:gd name="connsiteY2" fmla="*/ 0 h 985978"/>
              <a:gd name="connsiteX3" fmla="*/ 1676815 w 1676815"/>
              <a:gd name="connsiteY3" fmla="*/ 98598 h 985978"/>
              <a:gd name="connsiteX4" fmla="*/ 1676815 w 1676815"/>
              <a:gd name="connsiteY4" fmla="*/ 887380 h 985978"/>
              <a:gd name="connsiteX5" fmla="*/ 1578217 w 1676815"/>
              <a:gd name="connsiteY5" fmla="*/ 985978 h 985978"/>
              <a:gd name="connsiteX6" fmla="*/ 98598 w 1676815"/>
              <a:gd name="connsiteY6" fmla="*/ 985978 h 985978"/>
              <a:gd name="connsiteX7" fmla="*/ 0 w 1676815"/>
              <a:gd name="connsiteY7" fmla="*/ 887380 h 985978"/>
              <a:gd name="connsiteX8" fmla="*/ 0 w 1676815"/>
              <a:gd name="connsiteY8" fmla="*/ 98598 h 9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815" h="985978">
                <a:moveTo>
                  <a:pt x="0" y="98598"/>
                </a:moveTo>
                <a:cubicBezTo>
                  <a:pt x="0" y="44144"/>
                  <a:pt x="44144" y="0"/>
                  <a:pt x="98598" y="0"/>
                </a:cubicBezTo>
                <a:lnTo>
                  <a:pt x="1578217" y="0"/>
                </a:lnTo>
                <a:cubicBezTo>
                  <a:pt x="1632671" y="0"/>
                  <a:pt x="1676815" y="44144"/>
                  <a:pt x="1676815" y="98598"/>
                </a:cubicBezTo>
                <a:lnTo>
                  <a:pt x="1676815" y="887380"/>
                </a:lnTo>
                <a:cubicBezTo>
                  <a:pt x="1676815" y="941834"/>
                  <a:pt x="1632671" y="985978"/>
                  <a:pt x="1578217" y="985978"/>
                </a:cubicBezTo>
                <a:lnTo>
                  <a:pt x="98598" y="985978"/>
                </a:lnTo>
                <a:cubicBezTo>
                  <a:pt x="44144" y="985978"/>
                  <a:pt x="0" y="941834"/>
                  <a:pt x="0" y="887380"/>
                </a:cubicBezTo>
                <a:lnTo>
                  <a:pt x="0" y="9859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64439" tIns="55548" rIns="64439" bIns="55548" numCol="1" spcCol="1270" anchor="ctr" anchorCtr="0">
            <a:noAutofit/>
          </a:bodyPr>
          <a:lstStyle/>
          <a:p>
            <a:pPr algn="ctr" defTabSz="622284">
              <a:lnSpc>
                <a:spcPct val="90000"/>
              </a:lnSpc>
              <a:spcBef>
                <a:spcPct val="0"/>
              </a:spcBef>
              <a:spcAft>
                <a:spcPct val="35000"/>
              </a:spcAft>
            </a:pPr>
            <a:r>
              <a:rPr lang="zh-TW" altLang="en-US" sz="1400" dirty="0">
                <a:solidFill>
                  <a:schemeClr val="tx1"/>
                </a:solidFill>
              </a:rPr>
              <a:t>學涯職涯探索</a:t>
            </a:r>
            <a:r>
              <a:rPr lang="zh-TW" altLang="en-US" sz="1400" dirty="0" smtClean="0">
                <a:solidFill>
                  <a:schemeClr val="tx1"/>
                </a:solidFill>
              </a:rPr>
              <a:t>課程</a:t>
            </a:r>
            <a:endParaRPr lang="zh-TW" altLang="en-US" sz="1400" dirty="0">
              <a:solidFill>
                <a:schemeClr val="tx1"/>
              </a:solidFill>
            </a:endParaRPr>
          </a:p>
        </p:txBody>
      </p:sp>
    </p:spTree>
    <p:extLst>
      <p:ext uri="{BB962C8B-B14F-4D97-AF65-F5344CB8AC3E}">
        <p14:creationId xmlns:p14="http://schemas.microsoft.com/office/powerpoint/2010/main" val="280265013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ppt_y</p:attrName>
                                        </p:attrNameLst>
                                      </p:cBhvr>
                                      <p:tavLst>
                                        <p:tav tm="0">
                                          <p:val>
                                            <p:strVal val="#ppt_y-#ppt_h*1.125000"/>
                                          </p:val>
                                        </p:tav>
                                        <p:tav tm="100000">
                                          <p:val>
                                            <p:strVal val="#ppt_y"/>
                                          </p:val>
                                        </p:tav>
                                      </p:tavLst>
                                    </p:anim>
                                    <p:animEffect transition="in" filter="wipe(down)">
                                      <p:cBhvr>
                                        <p:cTn id="24" dur="500"/>
                                        <p:tgtEl>
                                          <p:spTgt spid="34"/>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down)">
                                      <p:cBhvr>
                                        <p:cTn id="28" dur="500"/>
                                        <p:tgtEl>
                                          <p:spTgt spid="1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p:tgtEl>
                                          <p:spTgt spid="36"/>
                                        </p:tgtEl>
                                        <p:attrNameLst>
                                          <p:attrName>ppt_y</p:attrName>
                                        </p:attrNameLst>
                                      </p:cBhvr>
                                      <p:tavLst>
                                        <p:tav tm="0">
                                          <p:val>
                                            <p:strVal val="#ppt_y-#ppt_h*1.125000"/>
                                          </p:val>
                                        </p:tav>
                                        <p:tav tm="100000">
                                          <p:val>
                                            <p:strVal val="#ppt_y"/>
                                          </p:val>
                                        </p:tav>
                                      </p:tavLst>
                                    </p:anim>
                                    <p:animEffect transition="in" filter="wipe(down)">
                                      <p:cBhvr>
                                        <p:cTn id="32" dur="500"/>
                                        <p:tgtEl>
                                          <p:spTgt spid="36"/>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p:tgtEl>
                                          <p:spTgt spid="40"/>
                                        </p:tgtEl>
                                        <p:attrNameLst>
                                          <p:attrName>ppt_y</p:attrName>
                                        </p:attrNameLst>
                                      </p:cBhvr>
                                      <p:tavLst>
                                        <p:tav tm="0">
                                          <p:val>
                                            <p:strVal val="#ppt_y-#ppt_h*1.125000"/>
                                          </p:val>
                                        </p:tav>
                                        <p:tav tm="100000">
                                          <p:val>
                                            <p:strVal val="#ppt_y"/>
                                          </p:val>
                                        </p:tav>
                                      </p:tavLst>
                                    </p:anim>
                                    <p:animEffect transition="in" filter="wipe(down)">
                                      <p:cBhvr>
                                        <p:cTn id="36" dur="500"/>
                                        <p:tgtEl>
                                          <p:spTgt spid="40"/>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p:tgtEl>
                                          <p:spTgt spid="44"/>
                                        </p:tgtEl>
                                        <p:attrNameLst>
                                          <p:attrName>ppt_y</p:attrName>
                                        </p:attrNameLst>
                                      </p:cBhvr>
                                      <p:tavLst>
                                        <p:tav tm="0">
                                          <p:val>
                                            <p:strVal val="#ppt_y-#ppt_h*1.125000"/>
                                          </p:val>
                                        </p:tav>
                                        <p:tav tm="100000">
                                          <p:val>
                                            <p:strVal val="#ppt_y"/>
                                          </p:val>
                                        </p:tav>
                                      </p:tavLst>
                                    </p:anim>
                                    <p:animEffect transition="in" filter="wipe(down)">
                                      <p:cBhvr>
                                        <p:cTn id="40" dur="500"/>
                                        <p:tgtEl>
                                          <p:spTgt spid="44"/>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p:tgtEl>
                                          <p:spTgt spid="45"/>
                                        </p:tgtEl>
                                        <p:attrNameLst>
                                          <p:attrName>ppt_y</p:attrName>
                                        </p:attrNameLst>
                                      </p:cBhvr>
                                      <p:tavLst>
                                        <p:tav tm="0">
                                          <p:val>
                                            <p:strVal val="#ppt_y-#ppt_h*1.125000"/>
                                          </p:val>
                                        </p:tav>
                                        <p:tav tm="100000">
                                          <p:val>
                                            <p:strVal val="#ppt_y"/>
                                          </p:val>
                                        </p:tav>
                                      </p:tavLst>
                                    </p:anim>
                                    <p:animEffect transition="in" filter="wipe(down)">
                                      <p:cBhvr>
                                        <p:cTn id="44" dur="500"/>
                                        <p:tgtEl>
                                          <p:spTgt spid="45"/>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p:tgtEl>
                                          <p:spTgt spid="46"/>
                                        </p:tgtEl>
                                        <p:attrNameLst>
                                          <p:attrName>ppt_y</p:attrName>
                                        </p:attrNameLst>
                                      </p:cBhvr>
                                      <p:tavLst>
                                        <p:tav tm="0">
                                          <p:val>
                                            <p:strVal val="#ppt_y-#ppt_h*1.125000"/>
                                          </p:val>
                                        </p:tav>
                                        <p:tav tm="100000">
                                          <p:val>
                                            <p:strVal val="#ppt_y"/>
                                          </p:val>
                                        </p:tav>
                                      </p:tavLst>
                                    </p:anim>
                                    <p:animEffect transition="in" filter="wipe(down)">
                                      <p:cBhvr>
                                        <p:cTn id="48" dur="500"/>
                                        <p:tgtEl>
                                          <p:spTgt spid="46"/>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ppt_y</p:attrName>
                                        </p:attrNameLst>
                                      </p:cBhvr>
                                      <p:tavLst>
                                        <p:tav tm="0">
                                          <p:val>
                                            <p:strVal val="#ppt_y-#ppt_h*1.125000"/>
                                          </p:val>
                                        </p:tav>
                                        <p:tav tm="100000">
                                          <p:val>
                                            <p:strVal val="#ppt_y"/>
                                          </p:val>
                                        </p:tav>
                                      </p:tavLst>
                                    </p:anim>
                                    <p:animEffect transition="in" filter="wipe(down)">
                                      <p:cBhvr>
                                        <p:cTn id="52" dur="500"/>
                                        <p:tgtEl>
                                          <p:spTgt spid="47"/>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p:tgtEl>
                                          <p:spTgt spid="48"/>
                                        </p:tgtEl>
                                        <p:attrNameLst>
                                          <p:attrName>ppt_y</p:attrName>
                                        </p:attrNameLst>
                                      </p:cBhvr>
                                      <p:tavLst>
                                        <p:tav tm="0">
                                          <p:val>
                                            <p:strVal val="#ppt_y-#ppt_h*1.125000"/>
                                          </p:val>
                                        </p:tav>
                                        <p:tav tm="100000">
                                          <p:val>
                                            <p:strVal val="#ppt_y"/>
                                          </p:val>
                                        </p:tav>
                                      </p:tavLst>
                                    </p:anim>
                                    <p:animEffect transition="in" filter="wipe(down)">
                                      <p:cBhvr>
                                        <p:cTn id="56" dur="500"/>
                                        <p:tgtEl>
                                          <p:spTgt spid="48"/>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ppt_y</p:attrName>
                                        </p:attrNameLst>
                                      </p:cBhvr>
                                      <p:tavLst>
                                        <p:tav tm="0">
                                          <p:val>
                                            <p:strVal val="#ppt_y-#ppt_h*1.125000"/>
                                          </p:val>
                                        </p:tav>
                                        <p:tav tm="100000">
                                          <p:val>
                                            <p:strVal val="#ppt_y"/>
                                          </p:val>
                                        </p:tav>
                                      </p:tavLst>
                                    </p:anim>
                                    <p:animEffect transition="in" filter="wipe(down)">
                                      <p:cBhvr>
                                        <p:cTn id="60" dur="500"/>
                                        <p:tgtEl>
                                          <p:spTgt spid="26"/>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p:tgtEl>
                                          <p:spTgt spid="27"/>
                                        </p:tgtEl>
                                        <p:attrNameLst>
                                          <p:attrName>ppt_y</p:attrName>
                                        </p:attrNameLst>
                                      </p:cBhvr>
                                      <p:tavLst>
                                        <p:tav tm="0">
                                          <p:val>
                                            <p:strVal val="#ppt_y-#ppt_h*1.125000"/>
                                          </p:val>
                                        </p:tav>
                                        <p:tav tm="100000">
                                          <p:val>
                                            <p:strVal val="#ppt_y"/>
                                          </p:val>
                                        </p:tav>
                                      </p:tavLst>
                                    </p:anim>
                                    <p:animEffect transition="in" filter="wipe(down)">
                                      <p:cBhvr>
                                        <p:cTn id="64" dur="500"/>
                                        <p:tgtEl>
                                          <p:spTgt spid="27"/>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p:tgtEl>
                                          <p:spTgt spid="22"/>
                                        </p:tgtEl>
                                        <p:attrNameLst>
                                          <p:attrName>ppt_y</p:attrName>
                                        </p:attrNameLst>
                                      </p:cBhvr>
                                      <p:tavLst>
                                        <p:tav tm="0">
                                          <p:val>
                                            <p:strVal val="#ppt_y-#ppt_h*1.125000"/>
                                          </p:val>
                                        </p:tav>
                                        <p:tav tm="100000">
                                          <p:val>
                                            <p:strVal val="#ppt_y"/>
                                          </p:val>
                                        </p:tav>
                                      </p:tavLst>
                                    </p:anim>
                                    <p:animEffect transition="in" filter="wipe(down)">
                                      <p:cBhvr>
                                        <p:cTn id="68" dur="500"/>
                                        <p:tgtEl>
                                          <p:spTgt spid="22"/>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p:tgtEl>
                                          <p:spTgt spid="38"/>
                                        </p:tgtEl>
                                        <p:attrNameLst>
                                          <p:attrName>ppt_y</p:attrName>
                                        </p:attrNameLst>
                                      </p:cBhvr>
                                      <p:tavLst>
                                        <p:tav tm="0">
                                          <p:val>
                                            <p:strVal val="#ppt_y-#ppt_h*1.125000"/>
                                          </p:val>
                                        </p:tav>
                                        <p:tav tm="100000">
                                          <p:val>
                                            <p:strVal val="#ppt_y"/>
                                          </p:val>
                                        </p:tav>
                                      </p:tavLst>
                                    </p:anim>
                                    <p:animEffect transition="in" filter="wipe(down)">
                                      <p:cBhvr>
                                        <p:cTn id="72" dur="500"/>
                                        <p:tgtEl>
                                          <p:spTgt spid="38"/>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p:tgtEl>
                                          <p:spTgt spid="43"/>
                                        </p:tgtEl>
                                        <p:attrNameLst>
                                          <p:attrName>ppt_y</p:attrName>
                                        </p:attrNameLst>
                                      </p:cBhvr>
                                      <p:tavLst>
                                        <p:tav tm="0">
                                          <p:val>
                                            <p:strVal val="#ppt_y-#ppt_h*1.125000"/>
                                          </p:val>
                                        </p:tav>
                                        <p:tav tm="100000">
                                          <p:val>
                                            <p:strVal val="#ppt_y"/>
                                          </p:val>
                                        </p:tav>
                                      </p:tavLst>
                                    </p:anim>
                                    <p:animEffect transition="in" filter="wipe(down)">
                                      <p:cBhvr>
                                        <p:cTn id="76" dur="500"/>
                                        <p:tgtEl>
                                          <p:spTgt spid="43"/>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p:tgtEl>
                                          <p:spTgt spid="51"/>
                                        </p:tgtEl>
                                        <p:attrNameLst>
                                          <p:attrName>ppt_y</p:attrName>
                                        </p:attrNameLst>
                                      </p:cBhvr>
                                      <p:tavLst>
                                        <p:tav tm="0">
                                          <p:val>
                                            <p:strVal val="#ppt_y-#ppt_h*1.125000"/>
                                          </p:val>
                                        </p:tav>
                                        <p:tav tm="100000">
                                          <p:val>
                                            <p:strVal val="#ppt_y"/>
                                          </p:val>
                                        </p:tav>
                                      </p:tavLst>
                                    </p:anim>
                                    <p:animEffect transition="in" filter="wipe(down)">
                                      <p:cBhvr>
                                        <p:cTn id="80" dur="500"/>
                                        <p:tgtEl>
                                          <p:spTgt spid="51"/>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p:tgtEl>
                                          <p:spTgt spid="42"/>
                                        </p:tgtEl>
                                        <p:attrNameLst>
                                          <p:attrName>ppt_y</p:attrName>
                                        </p:attrNameLst>
                                      </p:cBhvr>
                                      <p:tavLst>
                                        <p:tav tm="0">
                                          <p:val>
                                            <p:strVal val="#ppt_y-#ppt_h*1.125000"/>
                                          </p:val>
                                        </p:tav>
                                        <p:tav tm="100000">
                                          <p:val>
                                            <p:strVal val="#ppt_y"/>
                                          </p:val>
                                        </p:tav>
                                      </p:tavLst>
                                    </p:anim>
                                    <p:animEffect transition="in" filter="wipe(down)">
                                      <p:cBhvr>
                                        <p:cTn id="84" dur="500"/>
                                        <p:tgtEl>
                                          <p:spTgt spid="42"/>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p:tgtEl>
                                          <p:spTgt spid="37"/>
                                        </p:tgtEl>
                                        <p:attrNameLst>
                                          <p:attrName>ppt_y</p:attrName>
                                        </p:attrNameLst>
                                      </p:cBhvr>
                                      <p:tavLst>
                                        <p:tav tm="0">
                                          <p:val>
                                            <p:strVal val="#ppt_y-#ppt_h*1.125000"/>
                                          </p:val>
                                        </p:tav>
                                        <p:tav tm="100000">
                                          <p:val>
                                            <p:strVal val="#ppt_y"/>
                                          </p:val>
                                        </p:tav>
                                      </p:tavLst>
                                    </p:anim>
                                    <p:animEffect transition="in" filter="wipe(down)">
                                      <p:cBhvr>
                                        <p:cTn id="88" dur="500"/>
                                        <p:tgtEl>
                                          <p:spTgt spid="3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 calcmode="lin" valueType="num">
                                      <p:cBhvr>
                                        <p:cTn id="93" dur="500" fill="hold"/>
                                        <p:tgtEl>
                                          <p:spTgt spid="54"/>
                                        </p:tgtEl>
                                        <p:attrNameLst>
                                          <p:attrName>style.rotation</p:attrName>
                                        </p:attrNameLst>
                                      </p:cBhvr>
                                      <p:tavLst>
                                        <p:tav tm="0">
                                          <p:val>
                                            <p:fltVal val="360"/>
                                          </p:val>
                                        </p:tav>
                                        <p:tav tm="100000">
                                          <p:val>
                                            <p:fltVal val="0"/>
                                          </p:val>
                                        </p:tav>
                                      </p:tavLst>
                                    </p:anim>
                                    <p:animEffect transition="in" filter="fade">
                                      <p:cBhvr>
                                        <p:cTn id="94" dur="500"/>
                                        <p:tgtEl>
                                          <p:spTgt spid="54"/>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500" fill="hold"/>
                                        <p:tgtEl>
                                          <p:spTgt spid="56"/>
                                        </p:tgtEl>
                                        <p:attrNameLst>
                                          <p:attrName>ppt_w</p:attrName>
                                        </p:attrNameLst>
                                      </p:cBhvr>
                                      <p:tavLst>
                                        <p:tav tm="0">
                                          <p:val>
                                            <p:fltVal val="0"/>
                                          </p:val>
                                        </p:tav>
                                        <p:tav tm="100000">
                                          <p:val>
                                            <p:strVal val="#ppt_w"/>
                                          </p:val>
                                        </p:tav>
                                      </p:tavLst>
                                    </p:anim>
                                    <p:anim calcmode="lin" valueType="num">
                                      <p:cBhvr>
                                        <p:cTn id="98" dur="500" fill="hold"/>
                                        <p:tgtEl>
                                          <p:spTgt spid="56"/>
                                        </p:tgtEl>
                                        <p:attrNameLst>
                                          <p:attrName>ppt_h</p:attrName>
                                        </p:attrNameLst>
                                      </p:cBhvr>
                                      <p:tavLst>
                                        <p:tav tm="0">
                                          <p:val>
                                            <p:fltVal val="0"/>
                                          </p:val>
                                        </p:tav>
                                        <p:tav tm="100000">
                                          <p:val>
                                            <p:strVal val="#ppt_h"/>
                                          </p:val>
                                        </p:tav>
                                      </p:tavLst>
                                    </p:anim>
                                    <p:anim calcmode="lin" valueType="num">
                                      <p:cBhvr>
                                        <p:cTn id="99" dur="500" fill="hold"/>
                                        <p:tgtEl>
                                          <p:spTgt spid="56"/>
                                        </p:tgtEl>
                                        <p:attrNameLst>
                                          <p:attrName>style.rotation</p:attrName>
                                        </p:attrNameLst>
                                      </p:cBhvr>
                                      <p:tavLst>
                                        <p:tav tm="0">
                                          <p:val>
                                            <p:fltVal val="360"/>
                                          </p:val>
                                        </p:tav>
                                        <p:tav tm="100000">
                                          <p:val>
                                            <p:fltVal val="0"/>
                                          </p:val>
                                        </p:tav>
                                      </p:tavLst>
                                    </p:anim>
                                    <p:animEffect transition="in" filter="fade">
                                      <p:cBhvr>
                                        <p:cTn id="100" dur="500"/>
                                        <p:tgtEl>
                                          <p:spTgt spid="56"/>
                                        </p:tgtEl>
                                      </p:cBhvr>
                                    </p:animEffect>
                                  </p:childTnLst>
                                </p:cTn>
                              </p:par>
                              <p:par>
                                <p:cTn id="101" presetID="12" presetClass="entr" presetSubtype="1"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p:tgtEl>
                                          <p:spTgt spid="53"/>
                                        </p:tgtEl>
                                        <p:attrNameLst>
                                          <p:attrName>ppt_y</p:attrName>
                                        </p:attrNameLst>
                                      </p:cBhvr>
                                      <p:tavLst>
                                        <p:tav tm="0">
                                          <p:val>
                                            <p:strVal val="#ppt_y-#ppt_h*1.125000"/>
                                          </p:val>
                                        </p:tav>
                                        <p:tav tm="100000">
                                          <p:val>
                                            <p:strVal val="#ppt_y"/>
                                          </p:val>
                                        </p:tav>
                                      </p:tavLst>
                                    </p:anim>
                                    <p:animEffect transition="in" filter="wipe(down)">
                                      <p:cBhvr>
                                        <p:cTn id="10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8" grpId="0" animBg="1"/>
      <p:bldP spid="22" grpId="0" animBg="1"/>
      <p:bldP spid="26" grpId="0" animBg="1"/>
      <p:bldP spid="27" grpId="0" animBg="1"/>
      <p:bldP spid="42" grpId="0" animBg="1"/>
      <p:bldP spid="35" grpId="0" animBg="1"/>
      <p:bldP spid="36" grpId="0" animBg="1"/>
      <p:bldP spid="40" grpId="0" animBg="1"/>
      <p:bldP spid="44" grpId="0" animBg="1"/>
      <p:bldP spid="45" grpId="0" animBg="1"/>
      <p:bldP spid="46" grpId="0" animBg="1"/>
      <p:bldP spid="47" grpId="0" animBg="1"/>
      <p:bldP spid="48" grpId="0" animBg="1"/>
      <p:bldP spid="34" grpId="0" animBg="1"/>
      <p:bldP spid="37" grpId="0" animBg="1"/>
      <p:bldP spid="38" grpId="0" animBg="1"/>
      <p:bldP spid="43" grpId="0" animBg="1"/>
      <p:bldP spid="51" grpId="0" animBg="1"/>
      <p:bldP spid="54" grpId="0" animBg="1"/>
      <p:bldP spid="56" grpId="0" animBg="1"/>
      <p:bldP spid="5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512" y="5355"/>
            <a:ext cx="9361040"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標題 1"/>
          <p:cNvSpPr>
            <a:spLocks noGrp="1"/>
          </p:cNvSpPr>
          <p:nvPr>
            <p:ph type="title"/>
          </p:nvPr>
        </p:nvSpPr>
        <p:spPr>
          <a:xfrm>
            <a:off x="467544" y="260649"/>
            <a:ext cx="669674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執行計畫之各階段期</a:t>
            </a:r>
            <a:r>
              <a:rPr lang="zh-TW" altLang="en-US" sz="3600" b="1" dirty="0" smtClean="0">
                <a:latin typeface="標楷體" panose="03000509000000000000" pitchFamily="65" charset="-120"/>
                <a:ea typeface="標楷體" panose="03000509000000000000" pitchFamily="65" charset="-120"/>
              </a:rPr>
              <a:t>程</a:t>
            </a:r>
            <a:endParaRPr lang="zh-TW" altLang="en-US" sz="4000" dirty="0">
              <a:latin typeface="標楷體" panose="03000509000000000000" pitchFamily="65" charset="-120"/>
              <a:ea typeface="標楷體" panose="03000509000000000000" pitchFamily="65" charset="-120"/>
            </a:endParaRPr>
          </a:p>
        </p:txBody>
      </p:sp>
      <p:sp>
        <p:nvSpPr>
          <p:cNvPr id="32" name="矩形 31"/>
          <p:cNvSpPr/>
          <p:nvPr/>
        </p:nvSpPr>
        <p:spPr>
          <a:xfrm>
            <a:off x="1840430" y="2704128"/>
            <a:ext cx="2320290" cy="707886"/>
          </a:xfrm>
          <a:prstGeom prst="rect">
            <a:avLst/>
          </a:prstGeom>
        </p:spPr>
        <p:txBody>
          <a:bodyPr wrap="square">
            <a:spAutoFit/>
          </a:bodyPr>
          <a:lstStyle/>
          <a:p>
            <a:pPr algn="ct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自公布</a:t>
            </a:r>
            <a:r>
              <a:rPr lang="zh-TW" altLang="zh-TW" sz="2000">
                <a:latin typeface="Times New Roman" panose="02020603050405020304" pitchFamily="18" charset="0"/>
                <a:ea typeface="標楷體" panose="03000509000000000000" pitchFamily="65" charset="-120"/>
                <a:cs typeface="Times New Roman" panose="02020603050405020304" pitchFamily="18" charset="0"/>
              </a:rPr>
              <a:t>日</a:t>
            </a:r>
            <a:r>
              <a:rPr lang="zh-TW" altLang="zh-TW" sz="2000" smtClean="0">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zh-TW" sz="20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2000" dirty="0"/>
          </a:p>
        </p:txBody>
      </p:sp>
      <p:sp>
        <p:nvSpPr>
          <p:cNvPr id="8" name="＞形箭號 7"/>
          <p:cNvSpPr/>
          <p:nvPr/>
        </p:nvSpPr>
        <p:spPr>
          <a:xfrm>
            <a:off x="323528"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6" name="＞形箭號 65"/>
          <p:cNvSpPr/>
          <p:nvPr/>
        </p:nvSpPr>
        <p:spPr>
          <a:xfrm>
            <a:off x="467552"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7" name="＞形箭號 66"/>
          <p:cNvSpPr/>
          <p:nvPr/>
        </p:nvSpPr>
        <p:spPr>
          <a:xfrm>
            <a:off x="611568"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8" name="＞形箭號 67"/>
          <p:cNvSpPr/>
          <p:nvPr/>
        </p:nvSpPr>
        <p:spPr>
          <a:xfrm>
            <a:off x="755576"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9" name="＞形箭號 68"/>
          <p:cNvSpPr/>
          <p:nvPr/>
        </p:nvSpPr>
        <p:spPr>
          <a:xfrm>
            <a:off x="899600"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0" name="＞形箭號 69"/>
          <p:cNvSpPr/>
          <p:nvPr/>
        </p:nvSpPr>
        <p:spPr>
          <a:xfrm>
            <a:off x="1043616"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1" name="＞形箭號 70"/>
          <p:cNvSpPr/>
          <p:nvPr/>
        </p:nvSpPr>
        <p:spPr>
          <a:xfrm>
            <a:off x="1187624"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2" name="＞形箭號 71"/>
          <p:cNvSpPr/>
          <p:nvPr/>
        </p:nvSpPr>
        <p:spPr>
          <a:xfrm>
            <a:off x="1331648"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3" name="＞形箭號 72"/>
          <p:cNvSpPr/>
          <p:nvPr/>
        </p:nvSpPr>
        <p:spPr>
          <a:xfrm>
            <a:off x="1475664"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4" name="＞形箭號 73"/>
          <p:cNvSpPr/>
          <p:nvPr/>
        </p:nvSpPr>
        <p:spPr>
          <a:xfrm>
            <a:off x="1619672"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5" name="＞形箭號 74"/>
          <p:cNvSpPr/>
          <p:nvPr/>
        </p:nvSpPr>
        <p:spPr>
          <a:xfrm>
            <a:off x="1763696"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6" name="＞形箭號 75"/>
          <p:cNvSpPr/>
          <p:nvPr/>
        </p:nvSpPr>
        <p:spPr>
          <a:xfrm>
            <a:off x="1907712"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7" name="＞形箭號 76"/>
          <p:cNvSpPr/>
          <p:nvPr/>
        </p:nvSpPr>
        <p:spPr>
          <a:xfrm>
            <a:off x="2051720"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8" name="＞形箭號 77"/>
          <p:cNvSpPr/>
          <p:nvPr/>
        </p:nvSpPr>
        <p:spPr>
          <a:xfrm>
            <a:off x="2195744"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9" name="＞形箭號 78"/>
          <p:cNvSpPr/>
          <p:nvPr/>
        </p:nvSpPr>
        <p:spPr>
          <a:xfrm>
            <a:off x="2339760"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0" name="＞形箭號 79"/>
          <p:cNvSpPr/>
          <p:nvPr/>
        </p:nvSpPr>
        <p:spPr>
          <a:xfrm>
            <a:off x="2483768"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1" name="＞形箭號 80"/>
          <p:cNvSpPr/>
          <p:nvPr/>
        </p:nvSpPr>
        <p:spPr>
          <a:xfrm>
            <a:off x="2627792"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2" name="＞形箭號 81"/>
          <p:cNvSpPr/>
          <p:nvPr/>
        </p:nvSpPr>
        <p:spPr>
          <a:xfrm>
            <a:off x="2771808"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3" name="＞形箭號 82"/>
          <p:cNvSpPr/>
          <p:nvPr/>
        </p:nvSpPr>
        <p:spPr>
          <a:xfrm>
            <a:off x="2915816"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4" name="＞形箭號 83"/>
          <p:cNvSpPr/>
          <p:nvPr/>
        </p:nvSpPr>
        <p:spPr>
          <a:xfrm>
            <a:off x="3059840"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5" name="＞形箭號 84"/>
          <p:cNvSpPr/>
          <p:nvPr/>
        </p:nvSpPr>
        <p:spPr>
          <a:xfrm>
            <a:off x="3203856"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6" name="＞形箭號 85"/>
          <p:cNvSpPr/>
          <p:nvPr/>
        </p:nvSpPr>
        <p:spPr>
          <a:xfrm>
            <a:off x="3347864"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7" name="＞形箭號 86"/>
          <p:cNvSpPr/>
          <p:nvPr/>
        </p:nvSpPr>
        <p:spPr>
          <a:xfrm>
            <a:off x="3491888"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8" name="＞形箭號 87"/>
          <p:cNvSpPr/>
          <p:nvPr/>
        </p:nvSpPr>
        <p:spPr>
          <a:xfrm>
            <a:off x="3635904"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9" name="＞形箭號 88"/>
          <p:cNvSpPr/>
          <p:nvPr/>
        </p:nvSpPr>
        <p:spPr>
          <a:xfrm>
            <a:off x="3779912"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0" name="＞形箭號 89"/>
          <p:cNvSpPr/>
          <p:nvPr/>
        </p:nvSpPr>
        <p:spPr>
          <a:xfrm>
            <a:off x="3923936"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1" name="＞形箭號 90"/>
          <p:cNvSpPr/>
          <p:nvPr/>
        </p:nvSpPr>
        <p:spPr>
          <a:xfrm>
            <a:off x="4067952"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2" name="＞形箭號 91"/>
          <p:cNvSpPr/>
          <p:nvPr/>
        </p:nvSpPr>
        <p:spPr>
          <a:xfrm>
            <a:off x="4211960"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3" name="＞形箭號 92"/>
          <p:cNvSpPr/>
          <p:nvPr/>
        </p:nvSpPr>
        <p:spPr>
          <a:xfrm>
            <a:off x="4355984"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4" name="＞形箭號 93"/>
          <p:cNvSpPr/>
          <p:nvPr/>
        </p:nvSpPr>
        <p:spPr>
          <a:xfrm>
            <a:off x="4500000"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5" name="＞形箭號 94"/>
          <p:cNvSpPr/>
          <p:nvPr/>
        </p:nvSpPr>
        <p:spPr>
          <a:xfrm>
            <a:off x="4644008"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6" name="＞形箭號 95"/>
          <p:cNvSpPr/>
          <p:nvPr/>
        </p:nvSpPr>
        <p:spPr>
          <a:xfrm>
            <a:off x="4788032"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7" name="＞形箭號 96"/>
          <p:cNvSpPr/>
          <p:nvPr/>
        </p:nvSpPr>
        <p:spPr>
          <a:xfrm>
            <a:off x="4932048"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8" name="＞形箭號 97"/>
          <p:cNvSpPr/>
          <p:nvPr/>
        </p:nvSpPr>
        <p:spPr>
          <a:xfrm>
            <a:off x="5076056"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9" name="＞形箭號 98"/>
          <p:cNvSpPr/>
          <p:nvPr/>
        </p:nvSpPr>
        <p:spPr>
          <a:xfrm>
            <a:off x="5220080"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0" name="＞形箭號 99"/>
          <p:cNvSpPr/>
          <p:nvPr/>
        </p:nvSpPr>
        <p:spPr>
          <a:xfrm>
            <a:off x="5364096"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1" name="＞形箭號 100"/>
          <p:cNvSpPr/>
          <p:nvPr/>
        </p:nvSpPr>
        <p:spPr>
          <a:xfrm>
            <a:off x="5508104"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2" name="＞形箭號 101"/>
          <p:cNvSpPr/>
          <p:nvPr/>
        </p:nvSpPr>
        <p:spPr>
          <a:xfrm>
            <a:off x="5652128"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3" name="＞形箭號 102"/>
          <p:cNvSpPr/>
          <p:nvPr/>
        </p:nvSpPr>
        <p:spPr>
          <a:xfrm>
            <a:off x="5796144"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4" name="＞形箭號 103"/>
          <p:cNvSpPr/>
          <p:nvPr/>
        </p:nvSpPr>
        <p:spPr>
          <a:xfrm>
            <a:off x="5940152"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5" name="＞形箭號 104"/>
          <p:cNvSpPr/>
          <p:nvPr/>
        </p:nvSpPr>
        <p:spPr>
          <a:xfrm>
            <a:off x="6084176"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6" name="＞形箭號 105"/>
          <p:cNvSpPr/>
          <p:nvPr/>
        </p:nvSpPr>
        <p:spPr>
          <a:xfrm>
            <a:off x="6228192"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7" name="＞形箭號 106"/>
          <p:cNvSpPr/>
          <p:nvPr/>
        </p:nvSpPr>
        <p:spPr>
          <a:xfrm>
            <a:off x="6372200"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8" name="＞形箭號 107"/>
          <p:cNvSpPr/>
          <p:nvPr/>
        </p:nvSpPr>
        <p:spPr>
          <a:xfrm>
            <a:off x="6516224"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9" name="＞形箭號 108"/>
          <p:cNvSpPr/>
          <p:nvPr/>
        </p:nvSpPr>
        <p:spPr>
          <a:xfrm>
            <a:off x="6660240"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0" name="＞形箭號 109"/>
          <p:cNvSpPr/>
          <p:nvPr/>
        </p:nvSpPr>
        <p:spPr>
          <a:xfrm>
            <a:off x="6804248"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1" name="＞形箭號 110"/>
          <p:cNvSpPr/>
          <p:nvPr/>
        </p:nvSpPr>
        <p:spPr>
          <a:xfrm>
            <a:off x="6948272"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2" name="＞形箭號 111"/>
          <p:cNvSpPr/>
          <p:nvPr/>
        </p:nvSpPr>
        <p:spPr>
          <a:xfrm>
            <a:off x="7092288"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3" name="＞形箭號 112"/>
          <p:cNvSpPr/>
          <p:nvPr/>
        </p:nvSpPr>
        <p:spPr>
          <a:xfrm>
            <a:off x="7236296"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4" name="＞形箭號 113"/>
          <p:cNvSpPr/>
          <p:nvPr/>
        </p:nvSpPr>
        <p:spPr>
          <a:xfrm>
            <a:off x="7380320"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5" name="＞形箭號 114"/>
          <p:cNvSpPr/>
          <p:nvPr/>
        </p:nvSpPr>
        <p:spPr>
          <a:xfrm>
            <a:off x="7524336"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6" name="＞形箭號 115"/>
          <p:cNvSpPr/>
          <p:nvPr/>
        </p:nvSpPr>
        <p:spPr>
          <a:xfrm>
            <a:off x="7668344"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7" name="＞形箭號 116"/>
          <p:cNvSpPr/>
          <p:nvPr/>
        </p:nvSpPr>
        <p:spPr>
          <a:xfrm>
            <a:off x="7812368"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8" name="＞形箭號 117"/>
          <p:cNvSpPr/>
          <p:nvPr/>
        </p:nvSpPr>
        <p:spPr>
          <a:xfrm>
            <a:off x="7956384"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9" name="＞形箭號 118"/>
          <p:cNvSpPr/>
          <p:nvPr/>
        </p:nvSpPr>
        <p:spPr>
          <a:xfrm>
            <a:off x="8100392"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0" name="＞形箭號 119"/>
          <p:cNvSpPr/>
          <p:nvPr/>
        </p:nvSpPr>
        <p:spPr>
          <a:xfrm>
            <a:off x="8244416"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1" name="＞形箭號 120"/>
          <p:cNvSpPr/>
          <p:nvPr/>
        </p:nvSpPr>
        <p:spPr>
          <a:xfrm>
            <a:off x="8388432"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2" name="＞形箭號 121"/>
          <p:cNvSpPr/>
          <p:nvPr/>
        </p:nvSpPr>
        <p:spPr>
          <a:xfrm>
            <a:off x="8532440"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3" name="＞形箭號 122"/>
          <p:cNvSpPr/>
          <p:nvPr/>
        </p:nvSpPr>
        <p:spPr>
          <a:xfrm>
            <a:off x="8676464"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4" name="＞形箭號 123"/>
          <p:cNvSpPr/>
          <p:nvPr/>
        </p:nvSpPr>
        <p:spPr>
          <a:xfrm>
            <a:off x="8820480"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5" name="＞形箭號 124"/>
          <p:cNvSpPr/>
          <p:nvPr/>
        </p:nvSpPr>
        <p:spPr>
          <a:xfrm>
            <a:off x="8964488"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6" name="＞形箭號 125"/>
          <p:cNvSpPr/>
          <p:nvPr/>
        </p:nvSpPr>
        <p:spPr>
          <a:xfrm>
            <a:off x="9108512"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37" name="＞形箭號 136"/>
          <p:cNvSpPr/>
          <p:nvPr/>
        </p:nvSpPr>
        <p:spPr>
          <a:xfrm>
            <a:off x="179512" y="3883398"/>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38" name="＞形箭號 137"/>
          <p:cNvSpPr/>
          <p:nvPr/>
        </p:nvSpPr>
        <p:spPr>
          <a:xfrm>
            <a:off x="35496" y="388340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grpSp>
        <p:nvGrpSpPr>
          <p:cNvPr id="4" name="群組 3"/>
          <p:cNvGrpSpPr/>
          <p:nvPr/>
        </p:nvGrpSpPr>
        <p:grpSpPr>
          <a:xfrm>
            <a:off x="1032414" y="3451398"/>
            <a:ext cx="936104" cy="936000"/>
            <a:chOff x="1455695" y="2610845"/>
            <a:chExt cx="936104" cy="936000"/>
          </a:xfrm>
        </p:grpSpPr>
        <p:sp>
          <p:nvSpPr>
            <p:cNvPr id="6" name="橢圓 5"/>
            <p:cNvSpPr/>
            <p:nvPr/>
          </p:nvSpPr>
          <p:spPr>
            <a:xfrm>
              <a:off x="1455695" y="2610845"/>
              <a:ext cx="936104" cy="936000"/>
            </a:xfrm>
            <a:prstGeom prst="ellipse">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
          <p:nvSpPr>
            <p:cNvPr id="31" name="文字方塊 30"/>
            <p:cNvSpPr txBox="1"/>
            <p:nvPr/>
          </p:nvSpPr>
          <p:spPr>
            <a:xfrm>
              <a:off x="1598994" y="2714743"/>
              <a:ext cx="792088" cy="707886"/>
            </a:xfrm>
            <a:prstGeom prst="rect">
              <a:avLst/>
            </a:prstGeom>
            <a:noFill/>
          </p:spPr>
          <p:txBody>
            <a:bodyPr wrap="square" rtlCol="0">
              <a:spAutoFit/>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申請</a:t>
              </a:r>
              <a:r>
                <a:rPr lang="en-US" altLang="zh-TW" sz="2000" b="1" dirty="0" smtClean="0">
                  <a:solidFill>
                    <a:schemeClr val="bg1"/>
                  </a:solidFill>
                  <a:latin typeface="微軟正黑體" panose="020B0604030504040204" pitchFamily="34" charset="-120"/>
                  <a:ea typeface="微軟正黑體" panose="020B0604030504040204" pitchFamily="34" charset="-120"/>
                </a:rPr>
                <a:t/>
              </a:r>
              <a:br>
                <a:rPr lang="en-US" altLang="zh-TW" sz="2000" b="1" dirty="0" smtClean="0">
                  <a:solidFill>
                    <a:schemeClr val="bg1"/>
                  </a:solidFill>
                  <a:latin typeface="微軟正黑體" panose="020B0604030504040204" pitchFamily="34" charset="-120"/>
                  <a:ea typeface="微軟正黑體" panose="020B0604030504040204" pitchFamily="34" charset="-120"/>
                </a:rPr>
              </a:br>
              <a:r>
                <a:rPr lang="zh-TW" altLang="en-US" sz="2000" b="1" dirty="0" smtClean="0">
                  <a:solidFill>
                    <a:schemeClr val="bg1"/>
                  </a:solidFill>
                  <a:latin typeface="微軟正黑體" panose="020B0604030504040204" pitchFamily="34" charset="-120"/>
                  <a:ea typeface="微軟正黑體" panose="020B0604030504040204" pitchFamily="34" charset="-120"/>
                </a:rPr>
                <a:t>期程</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grpSp>
      <p:sp>
        <p:nvSpPr>
          <p:cNvPr id="10" name="矩形 9"/>
          <p:cNvSpPr/>
          <p:nvPr/>
        </p:nvSpPr>
        <p:spPr>
          <a:xfrm>
            <a:off x="899600" y="5097958"/>
            <a:ext cx="6552720" cy="923330"/>
          </a:xfrm>
          <a:prstGeom prst="rect">
            <a:avLst/>
          </a:prstGeom>
        </p:spPr>
        <p:txBody>
          <a:bodyPr wrap="square">
            <a:spAutoFit/>
          </a:bodyPr>
          <a:lstStyle/>
          <a:p>
            <a:pPr indent="-57159"/>
            <a:r>
              <a:rPr lang="zh-TW" altLang="en-US" dirty="0" smtClean="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以</a:t>
            </a: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下</a:t>
            </a:r>
            <a:r>
              <a:rPr lang="zh-TW" altLang="en-US" dirty="0" smtClean="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兩</a:t>
            </a: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方案徵件截止日不同</a:t>
            </a:r>
            <a:r>
              <a:rPr lang="zh-TW" altLang="en-US" dirty="0" smtClean="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indent="-57159"/>
            <a:r>
              <a:rPr lang="zh-TW" altLang="en-US" dirty="0" smtClean="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微</a:t>
            </a: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學分課程</a:t>
            </a:r>
            <a: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日止</a:t>
            </a:r>
            <a: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教師專業社群</a:t>
            </a:r>
            <a: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日止，隨到隨審</a:t>
            </a:r>
            <a:r>
              <a:rPr lang="en-US"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339849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標題 1"/>
          <p:cNvSpPr>
            <a:spLocks noGrp="1"/>
          </p:cNvSpPr>
          <p:nvPr>
            <p:ph type="title"/>
          </p:nvPr>
        </p:nvSpPr>
        <p:spPr>
          <a:xfrm>
            <a:off x="467544" y="260649"/>
            <a:ext cx="669674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執行計畫之各階段期</a:t>
            </a:r>
            <a:r>
              <a:rPr lang="zh-TW" altLang="en-US" sz="3600" b="1" dirty="0" smtClean="0">
                <a:latin typeface="標楷體" panose="03000509000000000000" pitchFamily="65" charset="-120"/>
                <a:ea typeface="標楷體" panose="03000509000000000000" pitchFamily="65" charset="-120"/>
              </a:rPr>
              <a:t>程</a:t>
            </a:r>
            <a:endParaRPr lang="zh-TW" altLang="en-US" sz="4000" dirty="0">
              <a:latin typeface="標楷體" panose="03000509000000000000" pitchFamily="65" charset="-120"/>
              <a:ea typeface="標楷體" panose="03000509000000000000" pitchFamily="65" charset="-120"/>
            </a:endParaRPr>
          </a:p>
        </p:txBody>
      </p:sp>
      <p:sp>
        <p:nvSpPr>
          <p:cNvPr id="63" name="矩形 62"/>
          <p:cNvSpPr/>
          <p:nvPr/>
        </p:nvSpPr>
        <p:spPr>
          <a:xfrm>
            <a:off x="-108520" y="0"/>
            <a:ext cx="9361040"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p:nvSpPr>
        <p:spPr>
          <a:xfrm>
            <a:off x="372352" y="2551240"/>
            <a:ext cx="2304580" cy="707886"/>
          </a:xfrm>
          <a:prstGeom prst="rect">
            <a:avLst/>
          </a:prstGeom>
        </p:spPr>
        <p:txBody>
          <a:bodyPr wrap="square">
            <a:spAutoFit/>
          </a:bodyPr>
          <a:lstStyle/>
          <a:p>
            <a:pPr algn="ct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9</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zh-TW" sz="2000" dirty="0" smtClean="0">
                <a:latin typeface="Times New Roman" panose="02020603050405020304" pitchFamily="18" charset="0"/>
                <a:ea typeface="標楷體" panose="03000509000000000000" pitchFamily="65" charset="-120"/>
                <a:cs typeface="Times New Roman" panose="02020603050405020304" pitchFamily="18" charset="0"/>
              </a:rPr>
              <a:t>日前</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zh-TW" sz="2000" dirty="0" smtClean="0">
                <a:latin typeface="Times New Roman" panose="02020603050405020304" pitchFamily="18" charset="0"/>
                <a:ea typeface="標楷體" panose="03000509000000000000" pitchFamily="65" charset="-120"/>
                <a:cs typeface="Times New Roman" panose="02020603050405020304" pitchFamily="18" charset="0"/>
              </a:rPr>
              <a:t>經費</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動支</a:t>
            </a:r>
            <a:r>
              <a:rPr lang="en-US" altLang="zh-TW" sz="20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50%</a:t>
            </a:r>
            <a:endParaRPr lang="zh-TW" altLang="en-US" sz="2000" dirty="0"/>
          </a:p>
        </p:txBody>
      </p:sp>
      <p:sp>
        <p:nvSpPr>
          <p:cNvPr id="64" name="＞形箭號 63"/>
          <p:cNvSpPr/>
          <p:nvPr/>
        </p:nvSpPr>
        <p:spPr>
          <a:xfrm>
            <a:off x="300668"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5" name="＞形箭號 64"/>
          <p:cNvSpPr/>
          <p:nvPr/>
        </p:nvSpPr>
        <p:spPr>
          <a:xfrm>
            <a:off x="444692"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6" name="＞形箭號 65"/>
          <p:cNvSpPr/>
          <p:nvPr/>
        </p:nvSpPr>
        <p:spPr>
          <a:xfrm>
            <a:off x="588708"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7" name="＞形箭號 66"/>
          <p:cNvSpPr/>
          <p:nvPr/>
        </p:nvSpPr>
        <p:spPr>
          <a:xfrm>
            <a:off x="732716"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8" name="＞形箭號 67"/>
          <p:cNvSpPr/>
          <p:nvPr/>
        </p:nvSpPr>
        <p:spPr>
          <a:xfrm>
            <a:off x="876740"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9" name="＞形箭號 68"/>
          <p:cNvSpPr/>
          <p:nvPr/>
        </p:nvSpPr>
        <p:spPr>
          <a:xfrm>
            <a:off x="1020756"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0" name="＞形箭號 69"/>
          <p:cNvSpPr/>
          <p:nvPr/>
        </p:nvSpPr>
        <p:spPr>
          <a:xfrm>
            <a:off x="1164764"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1" name="＞形箭號 70"/>
          <p:cNvSpPr/>
          <p:nvPr/>
        </p:nvSpPr>
        <p:spPr>
          <a:xfrm>
            <a:off x="1308788"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2" name="＞形箭號 71"/>
          <p:cNvSpPr/>
          <p:nvPr/>
        </p:nvSpPr>
        <p:spPr>
          <a:xfrm>
            <a:off x="1452804"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3" name="＞形箭號 72"/>
          <p:cNvSpPr/>
          <p:nvPr/>
        </p:nvSpPr>
        <p:spPr>
          <a:xfrm>
            <a:off x="1596812"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4" name="＞形箭號 73"/>
          <p:cNvSpPr/>
          <p:nvPr/>
        </p:nvSpPr>
        <p:spPr>
          <a:xfrm>
            <a:off x="1740836"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5" name="＞形箭號 74"/>
          <p:cNvSpPr/>
          <p:nvPr/>
        </p:nvSpPr>
        <p:spPr>
          <a:xfrm>
            <a:off x="1884852"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6" name="＞形箭號 75"/>
          <p:cNvSpPr/>
          <p:nvPr/>
        </p:nvSpPr>
        <p:spPr>
          <a:xfrm>
            <a:off x="2028860"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7" name="＞形箭號 76"/>
          <p:cNvSpPr/>
          <p:nvPr/>
        </p:nvSpPr>
        <p:spPr>
          <a:xfrm>
            <a:off x="2172884"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8" name="＞形箭號 77"/>
          <p:cNvSpPr/>
          <p:nvPr/>
        </p:nvSpPr>
        <p:spPr>
          <a:xfrm>
            <a:off x="2316900"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9" name="＞形箭號 78"/>
          <p:cNvSpPr/>
          <p:nvPr/>
        </p:nvSpPr>
        <p:spPr>
          <a:xfrm>
            <a:off x="2460908"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0" name="＞形箭號 79"/>
          <p:cNvSpPr/>
          <p:nvPr/>
        </p:nvSpPr>
        <p:spPr>
          <a:xfrm>
            <a:off x="2604932"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1" name="＞形箭號 80"/>
          <p:cNvSpPr/>
          <p:nvPr/>
        </p:nvSpPr>
        <p:spPr>
          <a:xfrm>
            <a:off x="2748948"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2" name="＞形箭號 81"/>
          <p:cNvSpPr/>
          <p:nvPr/>
        </p:nvSpPr>
        <p:spPr>
          <a:xfrm>
            <a:off x="2892956"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3" name="＞形箭號 82"/>
          <p:cNvSpPr/>
          <p:nvPr/>
        </p:nvSpPr>
        <p:spPr>
          <a:xfrm>
            <a:off x="3036980"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4" name="＞形箭號 83"/>
          <p:cNvSpPr/>
          <p:nvPr/>
        </p:nvSpPr>
        <p:spPr>
          <a:xfrm>
            <a:off x="3180996"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5" name="＞形箭號 84"/>
          <p:cNvSpPr/>
          <p:nvPr/>
        </p:nvSpPr>
        <p:spPr>
          <a:xfrm>
            <a:off x="3325004"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6" name="＞形箭號 85"/>
          <p:cNvSpPr/>
          <p:nvPr/>
        </p:nvSpPr>
        <p:spPr>
          <a:xfrm>
            <a:off x="3469028"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7" name="＞形箭號 86"/>
          <p:cNvSpPr/>
          <p:nvPr/>
        </p:nvSpPr>
        <p:spPr>
          <a:xfrm>
            <a:off x="3613044"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8" name="＞形箭號 87"/>
          <p:cNvSpPr/>
          <p:nvPr/>
        </p:nvSpPr>
        <p:spPr>
          <a:xfrm>
            <a:off x="3757052"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9" name="＞形箭號 88"/>
          <p:cNvSpPr/>
          <p:nvPr/>
        </p:nvSpPr>
        <p:spPr>
          <a:xfrm>
            <a:off x="3901076"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0" name="＞形箭號 89"/>
          <p:cNvSpPr/>
          <p:nvPr/>
        </p:nvSpPr>
        <p:spPr>
          <a:xfrm>
            <a:off x="4045092"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1" name="＞形箭號 90"/>
          <p:cNvSpPr/>
          <p:nvPr/>
        </p:nvSpPr>
        <p:spPr>
          <a:xfrm>
            <a:off x="4189100"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2" name="＞形箭號 91"/>
          <p:cNvSpPr/>
          <p:nvPr/>
        </p:nvSpPr>
        <p:spPr>
          <a:xfrm>
            <a:off x="4333124"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3" name="＞形箭號 92"/>
          <p:cNvSpPr/>
          <p:nvPr/>
        </p:nvSpPr>
        <p:spPr>
          <a:xfrm>
            <a:off x="4477140"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4" name="＞形箭號 93"/>
          <p:cNvSpPr/>
          <p:nvPr/>
        </p:nvSpPr>
        <p:spPr>
          <a:xfrm>
            <a:off x="4621148"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5" name="＞形箭號 94"/>
          <p:cNvSpPr/>
          <p:nvPr/>
        </p:nvSpPr>
        <p:spPr>
          <a:xfrm>
            <a:off x="4765172"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6" name="＞形箭號 95"/>
          <p:cNvSpPr/>
          <p:nvPr/>
        </p:nvSpPr>
        <p:spPr>
          <a:xfrm>
            <a:off x="4909188"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7" name="＞形箭號 96"/>
          <p:cNvSpPr/>
          <p:nvPr/>
        </p:nvSpPr>
        <p:spPr>
          <a:xfrm>
            <a:off x="5053196"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8" name="＞形箭號 97"/>
          <p:cNvSpPr/>
          <p:nvPr/>
        </p:nvSpPr>
        <p:spPr>
          <a:xfrm>
            <a:off x="5197220"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9" name="＞形箭號 98"/>
          <p:cNvSpPr/>
          <p:nvPr/>
        </p:nvSpPr>
        <p:spPr>
          <a:xfrm>
            <a:off x="5341236"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0" name="＞形箭號 99"/>
          <p:cNvSpPr/>
          <p:nvPr/>
        </p:nvSpPr>
        <p:spPr>
          <a:xfrm>
            <a:off x="5485244"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1" name="＞形箭號 100"/>
          <p:cNvSpPr/>
          <p:nvPr/>
        </p:nvSpPr>
        <p:spPr>
          <a:xfrm>
            <a:off x="5629268"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2" name="＞形箭號 101"/>
          <p:cNvSpPr/>
          <p:nvPr/>
        </p:nvSpPr>
        <p:spPr>
          <a:xfrm>
            <a:off x="5773284"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3" name="＞形箭號 102"/>
          <p:cNvSpPr/>
          <p:nvPr/>
        </p:nvSpPr>
        <p:spPr>
          <a:xfrm>
            <a:off x="5917292"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4" name="＞形箭號 103"/>
          <p:cNvSpPr/>
          <p:nvPr/>
        </p:nvSpPr>
        <p:spPr>
          <a:xfrm>
            <a:off x="6061316"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5" name="＞形箭號 104"/>
          <p:cNvSpPr/>
          <p:nvPr/>
        </p:nvSpPr>
        <p:spPr>
          <a:xfrm>
            <a:off x="6205332"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6" name="＞形箭號 105"/>
          <p:cNvSpPr/>
          <p:nvPr/>
        </p:nvSpPr>
        <p:spPr>
          <a:xfrm>
            <a:off x="6349340"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7" name="＞形箭號 106"/>
          <p:cNvSpPr/>
          <p:nvPr/>
        </p:nvSpPr>
        <p:spPr>
          <a:xfrm>
            <a:off x="6493364"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8" name="＞形箭號 107"/>
          <p:cNvSpPr/>
          <p:nvPr/>
        </p:nvSpPr>
        <p:spPr>
          <a:xfrm>
            <a:off x="6637380"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9" name="＞形箭號 108"/>
          <p:cNvSpPr/>
          <p:nvPr/>
        </p:nvSpPr>
        <p:spPr>
          <a:xfrm>
            <a:off x="6781388"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0" name="＞形箭號 109"/>
          <p:cNvSpPr/>
          <p:nvPr/>
        </p:nvSpPr>
        <p:spPr>
          <a:xfrm>
            <a:off x="6925412"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1" name="＞形箭號 110"/>
          <p:cNvSpPr/>
          <p:nvPr/>
        </p:nvSpPr>
        <p:spPr>
          <a:xfrm>
            <a:off x="7069428"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2" name="＞形箭號 111"/>
          <p:cNvSpPr/>
          <p:nvPr/>
        </p:nvSpPr>
        <p:spPr>
          <a:xfrm>
            <a:off x="7213436"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3" name="＞形箭號 112"/>
          <p:cNvSpPr/>
          <p:nvPr/>
        </p:nvSpPr>
        <p:spPr>
          <a:xfrm>
            <a:off x="7357460"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4" name="＞形箭號 113"/>
          <p:cNvSpPr/>
          <p:nvPr/>
        </p:nvSpPr>
        <p:spPr>
          <a:xfrm>
            <a:off x="7501476"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5" name="＞形箭號 114"/>
          <p:cNvSpPr/>
          <p:nvPr/>
        </p:nvSpPr>
        <p:spPr>
          <a:xfrm>
            <a:off x="7645484"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6" name="＞形箭號 115"/>
          <p:cNvSpPr/>
          <p:nvPr/>
        </p:nvSpPr>
        <p:spPr>
          <a:xfrm>
            <a:off x="7789508"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7" name="＞形箭號 116"/>
          <p:cNvSpPr/>
          <p:nvPr/>
        </p:nvSpPr>
        <p:spPr>
          <a:xfrm>
            <a:off x="7933524"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8" name="＞形箭號 117"/>
          <p:cNvSpPr/>
          <p:nvPr/>
        </p:nvSpPr>
        <p:spPr>
          <a:xfrm>
            <a:off x="8077532"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9" name="＞形箭號 118"/>
          <p:cNvSpPr/>
          <p:nvPr/>
        </p:nvSpPr>
        <p:spPr>
          <a:xfrm>
            <a:off x="8221556"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0" name="＞形箭號 119"/>
          <p:cNvSpPr/>
          <p:nvPr/>
        </p:nvSpPr>
        <p:spPr>
          <a:xfrm>
            <a:off x="8365572"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1" name="＞形箭號 120"/>
          <p:cNvSpPr/>
          <p:nvPr/>
        </p:nvSpPr>
        <p:spPr>
          <a:xfrm>
            <a:off x="8509580"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2" name="＞形箭號 121"/>
          <p:cNvSpPr/>
          <p:nvPr/>
        </p:nvSpPr>
        <p:spPr>
          <a:xfrm>
            <a:off x="8653604"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3" name="＞形箭號 122"/>
          <p:cNvSpPr/>
          <p:nvPr/>
        </p:nvSpPr>
        <p:spPr>
          <a:xfrm>
            <a:off x="8797620"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4" name="＞形箭號 123"/>
          <p:cNvSpPr/>
          <p:nvPr/>
        </p:nvSpPr>
        <p:spPr>
          <a:xfrm>
            <a:off x="8941628"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5" name="＞形箭號 124"/>
          <p:cNvSpPr/>
          <p:nvPr/>
        </p:nvSpPr>
        <p:spPr>
          <a:xfrm>
            <a:off x="9085652"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6" name="＞形箭號 125"/>
          <p:cNvSpPr/>
          <p:nvPr/>
        </p:nvSpPr>
        <p:spPr>
          <a:xfrm>
            <a:off x="156652" y="389501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7" name="＞形箭號 126"/>
          <p:cNvSpPr/>
          <p:nvPr/>
        </p:nvSpPr>
        <p:spPr>
          <a:xfrm>
            <a:off x="12636" y="3895020"/>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grpSp>
        <p:nvGrpSpPr>
          <p:cNvPr id="3" name="群組 2"/>
          <p:cNvGrpSpPr/>
          <p:nvPr/>
        </p:nvGrpSpPr>
        <p:grpSpPr>
          <a:xfrm>
            <a:off x="2279337" y="3463012"/>
            <a:ext cx="936104" cy="936000"/>
            <a:chOff x="3419872" y="2728607"/>
            <a:chExt cx="936104" cy="936000"/>
          </a:xfrm>
        </p:grpSpPr>
        <p:sp>
          <p:nvSpPr>
            <p:cNvPr id="60" name="橢圓 59"/>
            <p:cNvSpPr/>
            <p:nvPr/>
          </p:nvSpPr>
          <p:spPr>
            <a:xfrm>
              <a:off x="3419872" y="2728607"/>
              <a:ext cx="936104" cy="9360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a:p>
          </p:txBody>
        </p:sp>
        <p:sp>
          <p:nvSpPr>
            <p:cNvPr id="61" name="文字方塊 60"/>
            <p:cNvSpPr txBox="1"/>
            <p:nvPr/>
          </p:nvSpPr>
          <p:spPr>
            <a:xfrm>
              <a:off x="3529435" y="2812761"/>
              <a:ext cx="792088" cy="707886"/>
            </a:xfrm>
            <a:prstGeom prst="rect">
              <a:avLst/>
            </a:prstGeom>
            <a:noFill/>
          </p:spPr>
          <p:txBody>
            <a:bodyPr wrap="square" rtlCol="0">
              <a:spAutoFit/>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經費</a:t>
              </a:r>
              <a:r>
                <a:rPr lang="en-US" altLang="zh-TW" sz="2000" b="1" dirty="0" smtClean="0">
                  <a:solidFill>
                    <a:schemeClr val="bg1"/>
                  </a:solidFill>
                  <a:latin typeface="微軟正黑體" panose="020B0604030504040204" pitchFamily="34" charset="-120"/>
                  <a:ea typeface="微軟正黑體" panose="020B0604030504040204" pitchFamily="34" charset="-120"/>
                </a:rPr>
                <a:t/>
              </a:r>
              <a:br>
                <a:rPr lang="en-US" altLang="zh-TW" sz="2000" b="1" dirty="0" smtClean="0">
                  <a:solidFill>
                    <a:schemeClr val="bg1"/>
                  </a:solidFill>
                  <a:latin typeface="微軟正黑體" panose="020B0604030504040204" pitchFamily="34" charset="-120"/>
                  <a:ea typeface="微軟正黑體" panose="020B0604030504040204" pitchFamily="34" charset="-120"/>
                </a:rPr>
              </a:br>
              <a:r>
                <a:rPr lang="zh-TW" altLang="en-US" sz="2000" b="1" dirty="0" smtClean="0">
                  <a:solidFill>
                    <a:schemeClr val="bg1"/>
                  </a:solidFill>
                  <a:latin typeface="微軟正黑體" panose="020B0604030504040204" pitchFamily="34" charset="-120"/>
                  <a:ea typeface="微軟正黑體" panose="020B0604030504040204" pitchFamily="34" charset="-120"/>
                </a:rPr>
                <a:t>動支</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grpSp>
      <p:sp>
        <p:nvSpPr>
          <p:cNvPr id="128" name="＞形箭號 127"/>
          <p:cNvSpPr/>
          <p:nvPr/>
        </p:nvSpPr>
        <p:spPr>
          <a:xfrm>
            <a:off x="-252536"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9" name="＞形箭號 128"/>
          <p:cNvSpPr/>
          <p:nvPr/>
        </p:nvSpPr>
        <p:spPr>
          <a:xfrm>
            <a:off x="-396552"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4171194997"/>
      </p:ext>
    </p:extLst>
  </p:cSld>
  <p:clrMapOvr>
    <a:masterClrMapping/>
  </p:clrMapOvr>
  <p:transition spd="slow">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標題 1"/>
          <p:cNvSpPr>
            <a:spLocks noGrp="1"/>
          </p:cNvSpPr>
          <p:nvPr>
            <p:ph type="title"/>
          </p:nvPr>
        </p:nvSpPr>
        <p:spPr>
          <a:xfrm>
            <a:off x="467544" y="260649"/>
            <a:ext cx="669674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執行計畫之各階段期</a:t>
            </a:r>
            <a:r>
              <a:rPr lang="zh-TW" altLang="en-US" sz="3600" b="1" dirty="0" smtClean="0">
                <a:latin typeface="標楷體" panose="03000509000000000000" pitchFamily="65" charset="-120"/>
                <a:ea typeface="標楷體" panose="03000509000000000000" pitchFamily="65" charset="-120"/>
              </a:rPr>
              <a:t>程</a:t>
            </a:r>
            <a:endParaRPr lang="zh-TW" altLang="en-US" sz="4000" dirty="0">
              <a:latin typeface="標楷體" panose="03000509000000000000" pitchFamily="65" charset="-120"/>
              <a:ea typeface="標楷體" panose="03000509000000000000" pitchFamily="65" charset="-120"/>
            </a:endParaRPr>
          </a:p>
        </p:txBody>
      </p:sp>
      <p:sp>
        <p:nvSpPr>
          <p:cNvPr id="63" name="矩形 62"/>
          <p:cNvSpPr/>
          <p:nvPr/>
        </p:nvSpPr>
        <p:spPr>
          <a:xfrm>
            <a:off x="-108520" y="0"/>
            <a:ext cx="9361040"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TW" altLang="en-US" dirty="0"/>
          </a:p>
        </p:txBody>
      </p:sp>
      <p:sp>
        <p:nvSpPr>
          <p:cNvPr id="64" name="＞形箭號 63"/>
          <p:cNvSpPr/>
          <p:nvPr/>
        </p:nvSpPr>
        <p:spPr>
          <a:xfrm>
            <a:off x="338768"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5" name="＞形箭號 64"/>
          <p:cNvSpPr/>
          <p:nvPr/>
        </p:nvSpPr>
        <p:spPr>
          <a:xfrm>
            <a:off x="482792"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6" name="＞形箭號 65"/>
          <p:cNvSpPr/>
          <p:nvPr/>
        </p:nvSpPr>
        <p:spPr>
          <a:xfrm>
            <a:off x="626808"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7" name="＞形箭號 66"/>
          <p:cNvSpPr/>
          <p:nvPr/>
        </p:nvSpPr>
        <p:spPr>
          <a:xfrm>
            <a:off x="770816"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8" name="＞形箭號 67"/>
          <p:cNvSpPr/>
          <p:nvPr/>
        </p:nvSpPr>
        <p:spPr>
          <a:xfrm>
            <a:off x="914840"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9" name="＞形箭號 68"/>
          <p:cNvSpPr/>
          <p:nvPr/>
        </p:nvSpPr>
        <p:spPr>
          <a:xfrm>
            <a:off x="1058856"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0" name="＞形箭號 69"/>
          <p:cNvSpPr/>
          <p:nvPr/>
        </p:nvSpPr>
        <p:spPr>
          <a:xfrm>
            <a:off x="1202864"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1" name="＞形箭號 70"/>
          <p:cNvSpPr/>
          <p:nvPr/>
        </p:nvSpPr>
        <p:spPr>
          <a:xfrm>
            <a:off x="1346888"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2" name="＞形箭號 71"/>
          <p:cNvSpPr/>
          <p:nvPr/>
        </p:nvSpPr>
        <p:spPr>
          <a:xfrm>
            <a:off x="1490904"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3" name="＞形箭號 72"/>
          <p:cNvSpPr/>
          <p:nvPr/>
        </p:nvSpPr>
        <p:spPr>
          <a:xfrm>
            <a:off x="1634912"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4" name="＞形箭號 73"/>
          <p:cNvSpPr/>
          <p:nvPr/>
        </p:nvSpPr>
        <p:spPr>
          <a:xfrm>
            <a:off x="1778936"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5" name="＞形箭號 74"/>
          <p:cNvSpPr/>
          <p:nvPr/>
        </p:nvSpPr>
        <p:spPr>
          <a:xfrm>
            <a:off x="1922952"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6" name="＞形箭號 75"/>
          <p:cNvSpPr/>
          <p:nvPr/>
        </p:nvSpPr>
        <p:spPr>
          <a:xfrm>
            <a:off x="2066960"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7" name="＞形箭號 76"/>
          <p:cNvSpPr/>
          <p:nvPr/>
        </p:nvSpPr>
        <p:spPr>
          <a:xfrm>
            <a:off x="2210984"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8" name="＞形箭號 77"/>
          <p:cNvSpPr/>
          <p:nvPr/>
        </p:nvSpPr>
        <p:spPr>
          <a:xfrm>
            <a:off x="2355000"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9" name="＞形箭號 78"/>
          <p:cNvSpPr/>
          <p:nvPr/>
        </p:nvSpPr>
        <p:spPr>
          <a:xfrm>
            <a:off x="2499008"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0" name="＞形箭號 79"/>
          <p:cNvSpPr/>
          <p:nvPr/>
        </p:nvSpPr>
        <p:spPr>
          <a:xfrm>
            <a:off x="2643032"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1" name="＞形箭號 80"/>
          <p:cNvSpPr/>
          <p:nvPr/>
        </p:nvSpPr>
        <p:spPr>
          <a:xfrm>
            <a:off x="2787048"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2" name="＞形箭號 81"/>
          <p:cNvSpPr/>
          <p:nvPr/>
        </p:nvSpPr>
        <p:spPr>
          <a:xfrm>
            <a:off x="2931056"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3" name="＞形箭號 82"/>
          <p:cNvSpPr/>
          <p:nvPr/>
        </p:nvSpPr>
        <p:spPr>
          <a:xfrm>
            <a:off x="3075080"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4" name="＞形箭號 83"/>
          <p:cNvSpPr/>
          <p:nvPr/>
        </p:nvSpPr>
        <p:spPr>
          <a:xfrm>
            <a:off x="3219096"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5" name="＞形箭號 84"/>
          <p:cNvSpPr/>
          <p:nvPr/>
        </p:nvSpPr>
        <p:spPr>
          <a:xfrm>
            <a:off x="3363104"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6" name="＞形箭號 85"/>
          <p:cNvSpPr/>
          <p:nvPr/>
        </p:nvSpPr>
        <p:spPr>
          <a:xfrm>
            <a:off x="3507128"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7" name="＞形箭號 86"/>
          <p:cNvSpPr/>
          <p:nvPr/>
        </p:nvSpPr>
        <p:spPr>
          <a:xfrm>
            <a:off x="3651144"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8" name="＞形箭號 87"/>
          <p:cNvSpPr/>
          <p:nvPr/>
        </p:nvSpPr>
        <p:spPr>
          <a:xfrm>
            <a:off x="3795152"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9" name="＞形箭號 88"/>
          <p:cNvSpPr/>
          <p:nvPr/>
        </p:nvSpPr>
        <p:spPr>
          <a:xfrm>
            <a:off x="3939176"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0" name="＞形箭號 89"/>
          <p:cNvSpPr/>
          <p:nvPr/>
        </p:nvSpPr>
        <p:spPr>
          <a:xfrm>
            <a:off x="4083192"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1" name="＞形箭號 90"/>
          <p:cNvSpPr/>
          <p:nvPr/>
        </p:nvSpPr>
        <p:spPr>
          <a:xfrm>
            <a:off x="4227200"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2" name="＞形箭號 91"/>
          <p:cNvSpPr/>
          <p:nvPr/>
        </p:nvSpPr>
        <p:spPr>
          <a:xfrm>
            <a:off x="4371224"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3" name="＞形箭號 92"/>
          <p:cNvSpPr/>
          <p:nvPr/>
        </p:nvSpPr>
        <p:spPr>
          <a:xfrm>
            <a:off x="4515240"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4" name="＞形箭號 93"/>
          <p:cNvSpPr/>
          <p:nvPr/>
        </p:nvSpPr>
        <p:spPr>
          <a:xfrm>
            <a:off x="4659248"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5" name="＞形箭號 94"/>
          <p:cNvSpPr/>
          <p:nvPr/>
        </p:nvSpPr>
        <p:spPr>
          <a:xfrm>
            <a:off x="4803272"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6" name="＞形箭號 95"/>
          <p:cNvSpPr/>
          <p:nvPr/>
        </p:nvSpPr>
        <p:spPr>
          <a:xfrm>
            <a:off x="4947288"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7" name="＞形箭號 96"/>
          <p:cNvSpPr/>
          <p:nvPr/>
        </p:nvSpPr>
        <p:spPr>
          <a:xfrm>
            <a:off x="5091296"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8" name="＞形箭號 97"/>
          <p:cNvSpPr/>
          <p:nvPr/>
        </p:nvSpPr>
        <p:spPr>
          <a:xfrm>
            <a:off x="5235320"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9" name="＞形箭號 98"/>
          <p:cNvSpPr/>
          <p:nvPr/>
        </p:nvSpPr>
        <p:spPr>
          <a:xfrm>
            <a:off x="5379336"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0" name="＞形箭號 99"/>
          <p:cNvSpPr/>
          <p:nvPr/>
        </p:nvSpPr>
        <p:spPr>
          <a:xfrm>
            <a:off x="5523344"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1" name="＞形箭號 100"/>
          <p:cNvSpPr/>
          <p:nvPr/>
        </p:nvSpPr>
        <p:spPr>
          <a:xfrm>
            <a:off x="5667368"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2" name="＞形箭號 101"/>
          <p:cNvSpPr/>
          <p:nvPr/>
        </p:nvSpPr>
        <p:spPr>
          <a:xfrm>
            <a:off x="5811384"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3" name="＞形箭號 102"/>
          <p:cNvSpPr/>
          <p:nvPr/>
        </p:nvSpPr>
        <p:spPr>
          <a:xfrm>
            <a:off x="5955392"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4" name="＞形箭號 103"/>
          <p:cNvSpPr/>
          <p:nvPr/>
        </p:nvSpPr>
        <p:spPr>
          <a:xfrm>
            <a:off x="6099416"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5" name="＞形箭號 104"/>
          <p:cNvSpPr/>
          <p:nvPr/>
        </p:nvSpPr>
        <p:spPr>
          <a:xfrm>
            <a:off x="6243432"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6" name="＞形箭號 105"/>
          <p:cNvSpPr/>
          <p:nvPr/>
        </p:nvSpPr>
        <p:spPr>
          <a:xfrm>
            <a:off x="6387440"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7" name="＞形箭號 106"/>
          <p:cNvSpPr/>
          <p:nvPr/>
        </p:nvSpPr>
        <p:spPr>
          <a:xfrm>
            <a:off x="6531464"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8" name="＞形箭號 107"/>
          <p:cNvSpPr/>
          <p:nvPr/>
        </p:nvSpPr>
        <p:spPr>
          <a:xfrm>
            <a:off x="6675480"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9" name="＞形箭號 108"/>
          <p:cNvSpPr/>
          <p:nvPr/>
        </p:nvSpPr>
        <p:spPr>
          <a:xfrm>
            <a:off x="6819488"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0" name="＞形箭號 109"/>
          <p:cNvSpPr/>
          <p:nvPr/>
        </p:nvSpPr>
        <p:spPr>
          <a:xfrm>
            <a:off x="6963512"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1" name="＞形箭號 110"/>
          <p:cNvSpPr/>
          <p:nvPr/>
        </p:nvSpPr>
        <p:spPr>
          <a:xfrm>
            <a:off x="7107528"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2" name="＞形箭號 111"/>
          <p:cNvSpPr/>
          <p:nvPr/>
        </p:nvSpPr>
        <p:spPr>
          <a:xfrm>
            <a:off x="7251536"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3" name="＞形箭號 112"/>
          <p:cNvSpPr/>
          <p:nvPr/>
        </p:nvSpPr>
        <p:spPr>
          <a:xfrm>
            <a:off x="7395560"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4" name="＞形箭號 113"/>
          <p:cNvSpPr/>
          <p:nvPr/>
        </p:nvSpPr>
        <p:spPr>
          <a:xfrm>
            <a:off x="7539576"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5" name="＞形箭號 114"/>
          <p:cNvSpPr/>
          <p:nvPr/>
        </p:nvSpPr>
        <p:spPr>
          <a:xfrm>
            <a:off x="7683584"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6" name="＞形箭號 115"/>
          <p:cNvSpPr/>
          <p:nvPr/>
        </p:nvSpPr>
        <p:spPr>
          <a:xfrm>
            <a:off x="7827608"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7" name="＞形箭號 116"/>
          <p:cNvSpPr/>
          <p:nvPr/>
        </p:nvSpPr>
        <p:spPr>
          <a:xfrm>
            <a:off x="7971624"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8" name="＞形箭號 117"/>
          <p:cNvSpPr/>
          <p:nvPr/>
        </p:nvSpPr>
        <p:spPr>
          <a:xfrm>
            <a:off x="8115632"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9" name="＞形箭號 118"/>
          <p:cNvSpPr/>
          <p:nvPr/>
        </p:nvSpPr>
        <p:spPr>
          <a:xfrm>
            <a:off x="8259656"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0" name="＞形箭號 119"/>
          <p:cNvSpPr/>
          <p:nvPr/>
        </p:nvSpPr>
        <p:spPr>
          <a:xfrm>
            <a:off x="8403672"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1" name="＞形箭號 120"/>
          <p:cNvSpPr/>
          <p:nvPr/>
        </p:nvSpPr>
        <p:spPr>
          <a:xfrm>
            <a:off x="8547680"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2" name="＞形箭號 121"/>
          <p:cNvSpPr/>
          <p:nvPr/>
        </p:nvSpPr>
        <p:spPr>
          <a:xfrm>
            <a:off x="8691704"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3" name="＞形箭號 122"/>
          <p:cNvSpPr/>
          <p:nvPr/>
        </p:nvSpPr>
        <p:spPr>
          <a:xfrm>
            <a:off x="8835720"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4" name="＞形箭號 123"/>
          <p:cNvSpPr/>
          <p:nvPr/>
        </p:nvSpPr>
        <p:spPr>
          <a:xfrm>
            <a:off x="8979728"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5" name="＞形箭號 124"/>
          <p:cNvSpPr/>
          <p:nvPr/>
        </p:nvSpPr>
        <p:spPr>
          <a:xfrm>
            <a:off x="9123752"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6" name="＞形箭號 125"/>
          <p:cNvSpPr/>
          <p:nvPr/>
        </p:nvSpPr>
        <p:spPr>
          <a:xfrm>
            <a:off x="194752" y="3896286"/>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7" name="＞形箭號 126"/>
          <p:cNvSpPr/>
          <p:nvPr/>
        </p:nvSpPr>
        <p:spPr>
          <a:xfrm>
            <a:off x="50736" y="389629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grpSp>
        <p:nvGrpSpPr>
          <p:cNvPr id="128" name="群組 127"/>
          <p:cNvGrpSpPr/>
          <p:nvPr/>
        </p:nvGrpSpPr>
        <p:grpSpPr>
          <a:xfrm>
            <a:off x="4666735" y="3438171"/>
            <a:ext cx="936104" cy="936000"/>
            <a:chOff x="5312041" y="2610845"/>
            <a:chExt cx="936104" cy="936000"/>
          </a:xfrm>
        </p:grpSpPr>
        <p:sp>
          <p:nvSpPr>
            <p:cNvPr id="129" name="橢圓 128"/>
            <p:cNvSpPr/>
            <p:nvPr/>
          </p:nvSpPr>
          <p:spPr>
            <a:xfrm>
              <a:off x="5312041" y="2610845"/>
              <a:ext cx="936104" cy="93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TW" altLang="en-US"/>
            </a:p>
          </p:txBody>
        </p:sp>
        <p:sp>
          <p:nvSpPr>
            <p:cNvPr id="130" name="文字方塊 129"/>
            <p:cNvSpPr txBox="1"/>
            <p:nvPr/>
          </p:nvSpPr>
          <p:spPr>
            <a:xfrm>
              <a:off x="5448570" y="2721114"/>
              <a:ext cx="792088" cy="707886"/>
            </a:xfrm>
            <a:prstGeom prst="rect">
              <a:avLst/>
            </a:prstGeom>
            <a:noFill/>
          </p:spPr>
          <p:txBody>
            <a:bodyPr wrap="square" rtlCol="0">
              <a:spAutoFit/>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執行</a:t>
              </a:r>
              <a:r>
                <a:rPr lang="en-US" altLang="zh-TW" sz="2000" b="1" dirty="0" smtClean="0">
                  <a:solidFill>
                    <a:schemeClr val="bg1"/>
                  </a:solidFill>
                  <a:latin typeface="微軟正黑體" panose="020B0604030504040204" pitchFamily="34" charset="-120"/>
                  <a:ea typeface="微軟正黑體" panose="020B0604030504040204" pitchFamily="34" charset="-120"/>
                </a:rPr>
                <a:t/>
              </a:r>
              <a:br>
                <a:rPr lang="en-US" altLang="zh-TW" sz="2000" b="1" dirty="0" smtClean="0">
                  <a:solidFill>
                    <a:schemeClr val="bg1"/>
                  </a:solidFill>
                  <a:latin typeface="微軟正黑體" panose="020B0604030504040204" pitchFamily="34" charset="-120"/>
                  <a:ea typeface="微軟正黑體" panose="020B0604030504040204" pitchFamily="34" charset="-120"/>
                </a:rPr>
              </a:br>
              <a:r>
                <a:rPr lang="zh-TW" altLang="en-US" sz="2000" b="1" dirty="0" smtClean="0">
                  <a:solidFill>
                    <a:schemeClr val="bg1"/>
                  </a:solidFill>
                  <a:latin typeface="微軟正黑體" panose="020B0604030504040204" pitchFamily="34" charset="-120"/>
                  <a:ea typeface="微軟正黑體" panose="020B0604030504040204" pitchFamily="34" charset="-120"/>
                </a:rPr>
                <a:t>期程</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grpSp>
      <p:sp>
        <p:nvSpPr>
          <p:cNvPr id="131" name="矩形 130"/>
          <p:cNvSpPr/>
          <p:nvPr/>
        </p:nvSpPr>
        <p:spPr>
          <a:xfrm>
            <a:off x="3885416" y="2636912"/>
            <a:ext cx="2574024" cy="707886"/>
          </a:xfrm>
          <a:prstGeom prst="rect">
            <a:avLst/>
          </a:prstGeom>
        </p:spPr>
        <p:txBody>
          <a:bodyPr wrap="square">
            <a:spAutoFit/>
          </a:bodyPr>
          <a:lstStyle/>
          <a:p>
            <a:pPr indent="-57159" algn="ct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自審核通過公告日起</a:t>
            </a:r>
            <a:r>
              <a:rPr lang="zh-TW"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20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zh-TW" sz="20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75117217"/>
      </p:ext>
    </p:extLst>
  </p:cSld>
  <p:clrMapOvr>
    <a:masterClrMapping/>
  </p:clrMapOvr>
  <p:transition spd="slow">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標題 1"/>
          <p:cNvSpPr>
            <a:spLocks noGrp="1"/>
          </p:cNvSpPr>
          <p:nvPr>
            <p:ph type="title"/>
          </p:nvPr>
        </p:nvSpPr>
        <p:spPr>
          <a:xfrm>
            <a:off x="467544" y="260649"/>
            <a:ext cx="669674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執行計畫之各階段期</a:t>
            </a:r>
            <a:r>
              <a:rPr lang="zh-TW" altLang="en-US" sz="3600" b="1" dirty="0" smtClean="0">
                <a:latin typeface="標楷體" panose="03000509000000000000" pitchFamily="65" charset="-120"/>
                <a:ea typeface="標楷體" panose="03000509000000000000" pitchFamily="65" charset="-120"/>
              </a:rPr>
              <a:t>程</a:t>
            </a:r>
            <a:endParaRPr lang="zh-TW" altLang="en-US" sz="4000" dirty="0">
              <a:latin typeface="標楷體" panose="03000509000000000000" pitchFamily="65" charset="-120"/>
              <a:ea typeface="標楷體" panose="03000509000000000000" pitchFamily="65" charset="-120"/>
            </a:endParaRPr>
          </a:p>
        </p:txBody>
      </p:sp>
      <p:sp>
        <p:nvSpPr>
          <p:cNvPr id="63" name="矩形 62"/>
          <p:cNvSpPr/>
          <p:nvPr/>
        </p:nvSpPr>
        <p:spPr>
          <a:xfrm>
            <a:off x="-108520" y="0"/>
            <a:ext cx="9361040"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形箭號 63"/>
          <p:cNvSpPr/>
          <p:nvPr/>
        </p:nvSpPr>
        <p:spPr>
          <a:xfrm>
            <a:off x="323528"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5" name="＞形箭號 64"/>
          <p:cNvSpPr/>
          <p:nvPr/>
        </p:nvSpPr>
        <p:spPr>
          <a:xfrm>
            <a:off x="467552"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6" name="＞形箭號 65"/>
          <p:cNvSpPr/>
          <p:nvPr/>
        </p:nvSpPr>
        <p:spPr>
          <a:xfrm>
            <a:off x="611568"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7" name="＞形箭號 66"/>
          <p:cNvSpPr/>
          <p:nvPr/>
        </p:nvSpPr>
        <p:spPr>
          <a:xfrm>
            <a:off x="755576"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8" name="＞形箭號 67"/>
          <p:cNvSpPr/>
          <p:nvPr/>
        </p:nvSpPr>
        <p:spPr>
          <a:xfrm>
            <a:off x="899600"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69" name="＞形箭號 68"/>
          <p:cNvSpPr/>
          <p:nvPr/>
        </p:nvSpPr>
        <p:spPr>
          <a:xfrm>
            <a:off x="1043616"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0" name="＞形箭號 69"/>
          <p:cNvSpPr/>
          <p:nvPr/>
        </p:nvSpPr>
        <p:spPr>
          <a:xfrm>
            <a:off x="1187624"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1" name="＞形箭號 70"/>
          <p:cNvSpPr/>
          <p:nvPr/>
        </p:nvSpPr>
        <p:spPr>
          <a:xfrm>
            <a:off x="1331648"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2" name="＞形箭號 71"/>
          <p:cNvSpPr/>
          <p:nvPr/>
        </p:nvSpPr>
        <p:spPr>
          <a:xfrm>
            <a:off x="1475664"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3" name="＞形箭號 72"/>
          <p:cNvSpPr/>
          <p:nvPr/>
        </p:nvSpPr>
        <p:spPr>
          <a:xfrm>
            <a:off x="1619672"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4" name="＞形箭號 73"/>
          <p:cNvSpPr/>
          <p:nvPr/>
        </p:nvSpPr>
        <p:spPr>
          <a:xfrm>
            <a:off x="1763696"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5" name="＞形箭號 74"/>
          <p:cNvSpPr/>
          <p:nvPr/>
        </p:nvSpPr>
        <p:spPr>
          <a:xfrm>
            <a:off x="1907712"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6" name="＞形箭號 75"/>
          <p:cNvSpPr/>
          <p:nvPr/>
        </p:nvSpPr>
        <p:spPr>
          <a:xfrm>
            <a:off x="2051720"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7" name="＞形箭號 76"/>
          <p:cNvSpPr/>
          <p:nvPr/>
        </p:nvSpPr>
        <p:spPr>
          <a:xfrm>
            <a:off x="2195744"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8" name="＞形箭號 77"/>
          <p:cNvSpPr/>
          <p:nvPr/>
        </p:nvSpPr>
        <p:spPr>
          <a:xfrm>
            <a:off x="2339760"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9" name="＞形箭號 78"/>
          <p:cNvSpPr/>
          <p:nvPr/>
        </p:nvSpPr>
        <p:spPr>
          <a:xfrm>
            <a:off x="2483768"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0" name="＞形箭號 79"/>
          <p:cNvSpPr/>
          <p:nvPr/>
        </p:nvSpPr>
        <p:spPr>
          <a:xfrm>
            <a:off x="2627792"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1" name="＞形箭號 80"/>
          <p:cNvSpPr/>
          <p:nvPr/>
        </p:nvSpPr>
        <p:spPr>
          <a:xfrm>
            <a:off x="2771808"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2" name="＞形箭號 81"/>
          <p:cNvSpPr/>
          <p:nvPr/>
        </p:nvSpPr>
        <p:spPr>
          <a:xfrm>
            <a:off x="2915816"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3" name="＞形箭號 82"/>
          <p:cNvSpPr/>
          <p:nvPr/>
        </p:nvSpPr>
        <p:spPr>
          <a:xfrm>
            <a:off x="3059840"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4" name="＞形箭號 83"/>
          <p:cNvSpPr/>
          <p:nvPr/>
        </p:nvSpPr>
        <p:spPr>
          <a:xfrm>
            <a:off x="3203856"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5" name="＞形箭號 84"/>
          <p:cNvSpPr/>
          <p:nvPr/>
        </p:nvSpPr>
        <p:spPr>
          <a:xfrm>
            <a:off x="3347864"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6" name="＞形箭號 85"/>
          <p:cNvSpPr/>
          <p:nvPr/>
        </p:nvSpPr>
        <p:spPr>
          <a:xfrm>
            <a:off x="3491888"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7" name="＞形箭號 86"/>
          <p:cNvSpPr/>
          <p:nvPr/>
        </p:nvSpPr>
        <p:spPr>
          <a:xfrm>
            <a:off x="3635904"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8" name="＞形箭號 87"/>
          <p:cNvSpPr/>
          <p:nvPr/>
        </p:nvSpPr>
        <p:spPr>
          <a:xfrm>
            <a:off x="3779912"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89" name="＞形箭號 88"/>
          <p:cNvSpPr/>
          <p:nvPr/>
        </p:nvSpPr>
        <p:spPr>
          <a:xfrm>
            <a:off x="3923936"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0" name="＞形箭號 89"/>
          <p:cNvSpPr/>
          <p:nvPr/>
        </p:nvSpPr>
        <p:spPr>
          <a:xfrm>
            <a:off x="4067952"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1" name="＞形箭號 90"/>
          <p:cNvSpPr/>
          <p:nvPr/>
        </p:nvSpPr>
        <p:spPr>
          <a:xfrm>
            <a:off x="4211960"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2" name="＞形箭號 91"/>
          <p:cNvSpPr/>
          <p:nvPr/>
        </p:nvSpPr>
        <p:spPr>
          <a:xfrm>
            <a:off x="4355984"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3" name="＞形箭號 92"/>
          <p:cNvSpPr/>
          <p:nvPr/>
        </p:nvSpPr>
        <p:spPr>
          <a:xfrm>
            <a:off x="4500000"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4" name="＞形箭號 93"/>
          <p:cNvSpPr/>
          <p:nvPr/>
        </p:nvSpPr>
        <p:spPr>
          <a:xfrm>
            <a:off x="4644008"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5" name="＞形箭號 94"/>
          <p:cNvSpPr/>
          <p:nvPr/>
        </p:nvSpPr>
        <p:spPr>
          <a:xfrm>
            <a:off x="4788032"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6" name="＞形箭號 95"/>
          <p:cNvSpPr/>
          <p:nvPr/>
        </p:nvSpPr>
        <p:spPr>
          <a:xfrm>
            <a:off x="4932048"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7" name="＞形箭號 96"/>
          <p:cNvSpPr/>
          <p:nvPr/>
        </p:nvSpPr>
        <p:spPr>
          <a:xfrm>
            <a:off x="5076056"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8" name="＞形箭號 97"/>
          <p:cNvSpPr/>
          <p:nvPr/>
        </p:nvSpPr>
        <p:spPr>
          <a:xfrm>
            <a:off x="5220080"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99" name="＞形箭號 98"/>
          <p:cNvSpPr/>
          <p:nvPr/>
        </p:nvSpPr>
        <p:spPr>
          <a:xfrm>
            <a:off x="5364096"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0" name="＞形箭號 99"/>
          <p:cNvSpPr/>
          <p:nvPr/>
        </p:nvSpPr>
        <p:spPr>
          <a:xfrm>
            <a:off x="5508104"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1" name="＞形箭號 100"/>
          <p:cNvSpPr/>
          <p:nvPr/>
        </p:nvSpPr>
        <p:spPr>
          <a:xfrm>
            <a:off x="5652128"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2" name="＞形箭號 101"/>
          <p:cNvSpPr/>
          <p:nvPr/>
        </p:nvSpPr>
        <p:spPr>
          <a:xfrm>
            <a:off x="5796144"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3" name="＞形箭號 102"/>
          <p:cNvSpPr/>
          <p:nvPr/>
        </p:nvSpPr>
        <p:spPr>
          <a:xfrm>
            <a:off x="5940152"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4" name="＞形箭號 103"/>
          <p:cNvSpPr/>
          <p:nvPr/>
        </p:nvSpPr>
        <p:spPr>
          <a:xfrm>
            <a:off x="6084176"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5" name="＞形箭號 104"/>
          <p:cNvSpPr/>
          <p:nvPr/>
        </p:nvSpPr>
        <p:spPr>
          <a:xfrm>
            <a:off x="6228192"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6" name="＞形箭號 105"/>
          <p:cNvSpPr/>
          <p:nvPr/>
        </p:nvSpPr>
        <p:spPr>
          <a:xfrm>
            <a:off x="6372200"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7" name="＞形箭號 106"/>
          <p:cNvSpPr/>
          <p:nvPr/>
        </p:nvSpPr>
        <p:spPr>
          <a:xfrm>
            <a:off x="6516224"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8" name="＞形箭號 107"/>
          <p:cNvSpPr/>
          <p:nvPr/>
        </p:nvSpPr>
        <p:spPr>
          <a:xfrm>
            <a:off x="6660240"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09" name="＞形箭號 108"/>
          <p:cNvSpPr/>
          <p:nvPr/>
        </p:nvSpPr>
        <p:spPr>
          <a:xfrm>
            <a:off x="6804248"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0" name="＞形箭號 109"/>
          <p:cNvSpPr/>
          <p:nvPr/>
        </p:nvSpPr>
        <p:spPr>
          <a:xfrm>
            <a:off x="6948272"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1" name="＞形箭號 110"/>
          <p:cNvSpPr/>
          <p:nvPr/>
        </p:nvSpPr>
        <p:spPr>
          <a:xfrm>
            <a:off x="7092288"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2" name="＞形箭號 111"/>
          <p:cNvSpPr/>
          <p:nvPr/>
        </p:nvSpPr>
        <p:spPr>
          <a:xfrm>
            <a:off x="7236296"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3" name="＞形箭號 112"/>
          <p:cNvSpPr/>
          <p:nvPr/>
        </p:nvSpPr>
        <p:spPr>
          <a:xfrm>
            <a:off x="7380320"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4" name="＞形箭號 113"/>
          <p:cNvSpPr/>
          <p:nvPr/>
        </p:nvSpPr>
        <p:spPr>
          <a:xfrm>
            <a:off x="7524336"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5" name="＞形箭號 114"/>
          <p:cNvSpPr/>
          <p:nvPr/>
        </p:nvSpPr>
        <p:spPr>
          <a:xfrm>
            <a:off x="7668344"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6" name="＞形箭號 115"/>
          <p:cNvSpPr/>
          <p:nvPr/>
        </p:nvSpPr>
        <p:spPr>
          <a:xfrm>
            <a:off x="7812368"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7" name="＞形箭號 116"/>
          <p:cNvSpPr/>
          <p:nvPr/>
        </p:nvSpPr>
        <p:spPr>
          <a:xfrm>
            <a:off x="7956384"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8" name="＞形箭號 117"/>
          <p:cNvSpPr/>
          <p:nvPr/>
        </p:nvSpPr>
        <p:spPr>
          <a:xfrm>
            <a:off x="8100392"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19" name="＞形箭號 118"/>
          <p:cNvSpPr/>
          <p:nvPr/>
        </p:nvSpPr>
        <p:spPr>
          <a:xfrm>
            <a:off x="8244416"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0" name="＞形箭號 119"/>
          <p:cNvSpPr/>
          <p:nvPr/>
        </p:nvSpPr>
        <p:spPr>
          <a:xfrm>
            <a:off x="8388432"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1" name="＞形箭號 120"/>
          <p:cNvSpPr/>
          <p:nvPr/>
        </p:nvSpPr>
        <p:spPr>
          <a:xfrm>
            <a:off x="8532440"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2" name="＞形箭號 121"/>
          <p:cNvSpPr/>
          <p:nvPr/>
        </p:nvSpPr>
        <p:spPr>
          <a:xfrm>
            <a:off x="8676464"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3" name="＞形箭號 122"/>
          <p:cNvSpPr/>
          <p:nvPr/>
        </p:nvSpPr>
        <p:spPr>
          <a:xfrm>
            <a:off x="8820480"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4" name="＞形箭號 123"/>
          <p:cNvSpPr/>
          <p:nvPr/>
        </p:nvSpPr>
        <p:spPr>
          <a:xfrm>
            <a:off x="8964488"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5" name="＞形箭號 124"/>
          <p:cNvSpPr/>
          <p:nvPr/>
        </p:nvSpPr>
        <p:spPr>
          <a:xfrm>
            <a:off x="9108512"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6" name="＞形箭號 125"/>
          <p:cNvSpPr/>
          <p:nvPr/>
        </p:nvSpPr>
        <p:spPr>
          <a:xfrm>
            <a:off x="179512" y="3895054"/>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27" name="＞形箭號 126"/>
          <p:cNvSpPr/>
          <p:nvPr/>
        </p:nvSpPr>
        <p:spPr>
          <a:xfrm>
            <a:off x="35496" y="3895062"/>
            <a:ext cx="72000" cy="720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132" name="橢圓 131"/>
          <p:cNvSpPr/>
          <p:nvPr/>
        </p:nvSpPr>
        <p:spPr>
          <a:xfrm>
            <a:off x="7420234" y="3436939"/>
            <a:ext cx="936104" cy="936000"/>
          </a:xfrm>
          <a:prstGeom prst="ellipse">
            <a:avLst/>
          </a:prstGeom>
          <a:solidFill>
            <a:schemeClr val="accent4"/>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a:p>
        </p:txBody>
      </p:sp>
      <p:sp>
        <p:nvSpPr>
          <p:cNvPr id="133" name="文字方塊 132"/>
          <p:cNvSpPr txBox="1"/>
          <p:nvPr/>
        </p:nvSpPr>
        <p:spPr>
          <a:xfrm>
            <a:off x="7524328" y="3547208"/>
            <a:ext cx="792088" cy="707886"/>
          </a:xfrm>
          <a:prstGeom prst="rect">
            <a:avLst/>
          </a:prstGeom>
          <a:noFill/>
        </p:spPr>
        <p:txBody>
          <a:bodyPr wrap="square" rtlCol="0">
            <a:spAutoFit/>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核銷</a:t>
            </a:r>
            <a:r>
              <a:rPr lang="en-US" altLang="zh-TW" sz="2000" b="1" dirty="0" smtClean="0">
                <a:solidFill>
                  <a:schemeClr val="bg1"/>
                </a:solidFill>
                <a:latin typeface="微軟正黑體" panose="020B0604030504040204" pitchFamily="34" charset="-120"/>
                <a:ea typeface="微軟正黑體" panose="020B0604030504040204" pitchFamily="34" charset="-120"/>
              </a:rPr>
              <a:t/>
            </a:r>
            <a:br>
              <a:rPr lang="en-US" altLang="zh-TW" sz="2000" b="1" dirty="0" smtClean="0">
                <a:solidFill>
                  <a:schemeClr val="bg1"/>
                </a:solidFill>
                <a:latin typeface="微軟正黑體" panose="020B0604030504040204" pitchFamily="34" charset="-120"/>
                <a:ea typeface="微軟正黑體" panose="020B0604030504040204" pitchFamily="34" charset="-120"/>
              </a:rPr>
            </a:br>
            <a:r>
              <a:rPr lang="zh-TW" altLang="en-US" sz="2000" b="1" dirty="0" smtClean="0">
                <a:solidFill>
                  <a:schemeClr val="bg1"/>
                </a:solidFill>
                <a:latin typeface="微軟正黑體" panose="020B0604030504040204" pitchFamily="34" charset="-120"/>
                <a:ea typeface="微軟正黑體" panose="020B0604030504040204" pitchFamily="34" charset="-120"/>
              </a:rPr>
              <a:t>期程</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134" name="矩形 133"/>
          <p:cNvSpPr/>
          <p:nvPr/>
        </p:nvSpPr>
        <p:spPr>
          <a:xfrm>
            <a:off x="6732240" y="4501569"/>
            <a:ext cx="2220268" cy="1015663"/>
          </a:xfrm>
          <a:prstGeom prst="rect">
            <a:avLst/>
          </a:prstGeom>
        </p:spPr>
        <p:txBody>
          <a:bodyPr wrap="square">
            <a:spAutoFit/>
          </a:bodyPr>
          <a:lstStyle/>
          <a:p>
            <a:pPr algn="ct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完成所有經費核銷程序</a:t>
            </a:r>
            <a:endParaRPr lang="zh-TW" altLang="en-US" sz="2000" dirty="0"/>
          </a:p>
        </p:txBody>
      </p:sp>
    </p:spTree>
    <p:extLst>
      <p:ext uri="{BB962C8B-B14F-4D97-AF65-F5344CB8AC3E}">
        <p14:creationId xmlns:p14="http://schemas.microsoft.com/office/powerpoint/2010/main" val="4262171724"/>
      </p:ext>
    </p:extLst>
  </p:cSld>
  <p:clrMapOvr>
    <a:masterClrMapping/>
  </p:clrMapOvr>
  <p:transition spd="slow">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052737"/>
            <a:ext cx="7643192" cy="5303620"/>
          </a:xfrm>
        </p:spPr>
        <p:txBody>
          <a:bodyPr>
            <a:normAutofit/>
          </a:bodyPr>
          <a:lstStyle/>
          <a:p>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申請期程：</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00041" lvl="1" indent="0">
              <a:buNone/>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自公布日起</a:t>
            </a:r>
            <a:r>
              <a:rPr lang="zh-TW"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r>
              <a:rPr lang="zh-TW" altLang="en-US"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p>
            <a:pPr marL="400041" lvl="1" indent="0">
              <a:buNone/>
            </a:pP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惟以下兩方案徵件截止日不同：微學分課程</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日止</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教師專業社群</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日止，隨到隨審</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1800"/>
              </a:spcBef>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執行期程：</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00041" lvl="1" indent="0">
              <a:buNone/>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自審核通過公告日起</a:t>
            </a:r>
            <a:r>
              <a:rPr lang="zh-TW" altLang="zh-TW"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r>
              <a:rPr lang="zh-TW" altLang="en-US"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800" dirty="0">
                <a:solidFill>
                  <a:prstClr val="white">
                    <a:lumMod val="65000"/>
                  </a:prst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prstClr val="white">
                    <a:lumMod val="65000"/>
                  </a:prstClr>
                </a:solidFill>
                <a:latin typeface="Times New Roman" panose="02020603050405020304" pitchFamily="18" charset="0"/>
                <a:ea typeface="標楷體" panose="03000509000000000000" pitchFamily="65" charset="-120"/>
                <a:cs typeface="Times New Roman" panose="02020603050405020304" pitchFamily="18" charset="0"/>
              </a:rPr>
              <a:t>課程類方案因執行期程為學期，請依其徵件辦法辦理。</a:t>
            </a:r>
            <a:r>
              <a:rPr lang="en-US" altLang="zh-TW" sz="1800" dirty="0" smtClean="0">
                <a:solidFill>
                  <a:prstClr val="white">
                    <a:lumMod val="65000"/>
                  </a:prstClr>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1800"/>
              </a:spcBef>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經費</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動支：</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99590" lvl="1" indent="0">
              <a:buNone/>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9</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日前經費動支</a:t>
            </a:r>
            <a:r>
              <a:rPr lang="en-US" altLang="zh-TW" sz="24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1800"/>
              </a:spcBef>
            </a:pP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核銷期限：</a:t>
            </a:r>
            <a:endPar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400041" lvl="1" indent="0">
              <a:spcBef>
                <a:spcPts val="0"/>
              </a:spcBef>
              <a:buNone/>
            </a:pPr>
            <a:r>
              <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完成所有經費核銷程序</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800" dirty="0">
                <a:solidFill>
                  <a:prstClr val="white">
                    <a:lumMod val="65000"/>
                  </a:prst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prstClr val="white">
                    <a:lumMod val="50000"/>
                  </a:prst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prstClr val="white">
                    <a:lumMod val="50000"/>
                  </a:prstClr>
                </a:solidFill>
                <a:latin typeface="Times New Roman" panose="02020603050405020304" pitchFamily="18" charset="0"/>
                <a:ea typeface="標楷體" panose="03000509000000000000" pitchFamily="65" charset="-120"/>
                <a:cs typeface="Times New Roman" panose="02020603050405020304" pitchFamily="18" charset="0"/>
              </a:rPr>
              <a:t>執行</a:t>
            </a:r>
            <a:r>
              <a:rPr lang="zh-TW" altLang="en-US" sz="1800" dirty="0">
                <a:solidFill>
                  <a:prstClr val="white">
                    <a:lumMod val="65000"/>
                  </a:prstClr>
                </a:solidFill>
                <a:latin typeface="Times New Roman" panose="02020603050405020304" pitchFamily="18" charset="0"/>
                <a:ea typeface="標楷體" panose="03000509000000000000" pitchFamily="65" charset="-120"/>
                <a:cs typeface="Times New Roman" panose="02020603050405020304" pitchFamily="18" charset="0"/>
              </a:rPr>
              <a:t>期程為學期之課程類方案亦同。</a:t>
            </a:r>
            <a:r>
              <a:rPr lang="en-US" altLang="zh-TW" sz="1800" dirty="0" smtClean="0">
                <a:solidFill>
                  <a:prstClr val="white">
                    <a:lumMod val="65000"/>
                  </a:prstClr>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zh-TW" dirty="0"/>
          </a:p>
          <a:p>
            <a:endParaRPr lang="zh-TW" altLang="en-US" dirty="0"/>
          </a:p>
        </p:txBody>
      </p:sp>
      <p:sp>
        <p:nvSpPr>
          <p:cNvPr id="7" name="標題 1"/>
          <p:cNvSpPr>
            <a:spLocks noGrp="1"/>
          </p:cNvSpPr>
          <p:nvPr>
            <p:ph type="title"/>
          </p:nvPr>
        </p:nvSpPr>
        <p:spPr>
          <a:xfrm>
            <a:off x="467544" y="260649"/>
            <a:ext cx="669674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執行計畫之各階段期程</a:t>
            </a:r>
            <a:endParaRPr lang="zh-TW" altLang="en-US" sz="4000" dirty="0">
              <a:latin typeface="標楷體" panose="03000509000000000000" pitchFamily="65" charset="-120"/>
              <a:ea typeface="標楷體" panose="03000509000000000000" pitchFamily="65" charset="-120"/>
            </a:endParaRP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57</a:t>
            </a:fld>
            <a:endParaRPr lang="zh-TW" altLang="en-US"/>
          </a:p>
        </p:txBody>
      </p:sp>
    </p:spTree>
    <p:extLst>
      <p:ext uri="{BB962C8B-B14F-4D97-AF65-F5344CB8AC3E}">
        <p14:creationId xmlns:p14="http://schemas.microsoft.com/office/powerpoint/2010/main" val="2771055453"/>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84"/>
          <p:cNvSpPr/>
          <p:nvPr/>
        </p:nvSpPr>
        <p:spPr>
          <a:xfrm>
            <a:off x="683568" y="4167072"/>
            <a:ext cx="7740000" cy="162000"/>
          </a:xfrm>
          <a:prstGeom prst="rect">
            <a:avLst/>
          </a:prstGeom>
          <a:solidFill>
            <a:srgbClr val="3D9077"/>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663" fontAlgn="auto">
              <a:spcBef>
                <a:spcPts val="0"/>
              </a:spcBef>
              <a:spcAft>
                <a:spcPts val="0"/>
              </a:spcAft>
            </a:pPr>
            <a:endParaRPr lang="id-ID" sz="1350">
              <a:solidFill>
                <a:prstClr val="white"/>
              </a:solidFill>
              <a:latin typeface="Lato Light"/>
            </a:endParaRPr>
          </a:p>
        </p:txBody>
      </p:sp>
      <p:sp>
        <p:nvSpPr>
          <p:cNvPr id="4" name="標題 1"/>
          <p:cNvSpPr>
            <a:spLocks noGrp="1"/>
          </p:cNvSpPr>
          <p:nvPr>
            <p:ph type="title"/>
          </p:nvPr>
        </p:nvSpPr>
        <p:spPr>
          <a:xfrm>
            <a:off x="529208" y="274638"/>
            <a:ext cx="5626968"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結案與義務</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58</a:t>
            </a:fld>
            <a:endParaRPr lang="zh-TW" altLang="en-US"/>
          </a:p>
        </p:txBody>
      </p:sp>
      <p:sp>
        <p:nvSpPr>
          <p:cNvPr id="7" name="Rectangle 74"/>
          <p:cNvSpPr/>
          <p:nvPr/>
        </p:nvSpPr>
        <p:spPr>
          <a:xfrm>
            <a:off x="688323" y="1196752"/>
            <a:ext cx="1255638" cy="1255965"/>
          </a:xfrm>
          <a:prstGeom prst="rect">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663" fontAlgn="auto">
              <a:spcBef>
                <a:spcPts val="0"/>
              </a:spcBef>
              <a:spcAft>
                <a:spcPts val="0"/>
              </a:spcAft>
            </a:pPr>
            <a:endParaRPr lang="id-ID" sz="1350">
              <a:solidFill>
                <a:prstClr val="white"/>
              </a:solidFill>
              <a:latin typeface="Lato Light"/>
            </a:endParaRPr>
          </a:p>
        </p:txBody>
      </p:sp>
      <p:sp>
        <p:nvSpPr>
          <p:cNvPr id="11" name="Rectangle 84"/>
          <p:cNvSpPr/>
          <p:nvPr/>
        </p:nvSpPr>
        <p:spPr>
          <a:xfrm>
            <a:off x="688323" y="2924412"/>
            <a:ext cx="1255638" cy="1255965"/>
          </a:xfrm>
          <a:prstGeom prst="rect">
            <a:avLst/>
          </a:prstGeom>
          <a:solidFill>
            <a:srgbClr val="3D9077"/>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663" fontAlgn="auto">
              <a:spcBef>
                <a:spcPts val="0"/>
              </a:spcBef>
              <a:spcAft>
                <a:spcPts val="0"/>
              </a:spcAft>
            </a:pPr>
            <a:endParaRPr lang="id-ID" sz="1350">
              <a:solidFill>
                <a:prstClr val="white"/>
              </a:solidFill>
              <a:latin typeface="Lato Light"/>
            </a:endParaRPr>
          </a:p>
        </p:txBody>
      </p:sp>
      <p:sp>
        <p:nvSpPr>
          <p:cNvPr id="16" name="AutoShape 19"/>
          <p:cNvSpPr>
            <a:spLocks/>
          </p:cNvSpPr>
          <p:nvPr/>
        </p:nvSpPr>
        <p:spPr bwMode="auto">
          <a:xfrm>
            <a:off x="1083103" y="3203226"/>
            <a:ext cx="477735" cy="47785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a:extLst/>
        </p:spPr>
        <p:txBody>
          <a:bodyPr lIns="38092" tIns="38092" rIns="38092" bIns="38092" anchor="ctr"/>
          <a:lstStyle/>
          <a:p>
            <a:pPr defTabSz="342823" fontAlgn="auto">
              <a:spcBef>
                <a:spcPts val="0"/>
              </a:spcBef>
              <a:spcAft>
                <a:spcPts val="0"/>
              </a:spcAft>
              <a:defRPr/>
            </a:pPr>
            <a:endParaRPr lang="es-ES" sz="2175" dirty="0">
              <a:solidFill>
                <a:prstClr val="white"/>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 name="TextBox 27">
            <a:extLst>
              <a:ext uri="{FF2B5EF4-FFF2-40B4-BE49-F238E27FC236}">
                <a16:creationId xmlns:a16="http://schemas.microsoft.com/office/drawing/2014/main" xmlns="" id="{302C102C-EEF1-49BD-ACE6-DAB03C740EB5}"/>
              </a:ext>
            </a:extLst>
          </p:cNvPr>
          <p:cNvSpPr txBox="1"/>
          <p:nvPr/>
        </p:nvSpPr>
        <p:spPr>
          <a:xfrm>
            <a:off x="778650" y="2038359"/>
            <a:ext cx="1061801" cy="253902"/>
          </a:xfrm>
          <a:prstGeom prst="rect">
            <a:avLst/>
          </a:prstGeom>
          <a:noFill/>
        </p:spPr>
        <p:txBody>
          <a:bodyPr wrap="none" lIns="68566" tIns="34283" rIns="68566" bIns="34283" rtlCol="0">
            <a:spAutoFit/>
          </a:bodyPr>
          <a:lstStyle/>
          <a:p>
            <a:pPr algn="r" defTabSz="685663" fontAlgn="auto">
              <a:spcBef>
                <a:spcPts val="0"/>
              </a:spcBef>
              <a:spcAft>
                <a:spcPts val="0"/>
              </a:spcAft>
            </a:pPr>
            <a:r>
              <a:rPr lang="zh-TW" altLang="en-US" sz="1200" b="1" dirty="0" smtClean="0">
                <a:solidFill>
                  <a:schemeClr val="bg1"/>
                </a:solidFill>
                <a:latin typeface="微軟正黑體" panose="020B0604030504040204" pitchFamily="34" charset="-120"/>
                <a:ea typeface="微軟正黑體" panose="020B0604030504040204" pitchFamily="34" charset="-120"/>
              </a:rPr>
              <a:t>特色成果報導</a:t>
            </a:r>
            <a:endParaRPr lang="id-ID" sz="1200" b="1" dirty="0">
              <a:solidFill>
                <a:schemeClr val="bg1"/>
              </a:solidFill>
              <a:latin typeface="微軟正黑體" panose="020B0604030504040204" pitchFamily="34" charset="-120"/>
              <a:ea typeface="微軟正黑體" panose="020B0604030504040204" pitchFamily="34" charset="-120"/>
            </a:endParaRPr>
          </a:p>
        </p:txBody>
      </p:sp>
      <p:sp>
        <p:nvSpPr>
          <p:cNvPr id="28" name="TextBox 27">
            <a:extLst>
              <a:ext uri="{FF2B5EF4-FFF2-40B4-BE49-F238E27FC236}">
                <a16:creationId xmlns:a16="http://schemas.microsoft.com/office/drawing/2014/main" xmlns="" id="{302C102C-EEF1-49BD-ACE6-DAB03C740EB5}"/>
              </a:ext>
            </a:extLst>
          </p:cNvPr>
          <p:cNvSpPr txBox="1"/>
          <p:nvPr/>
        </p:nvSpPr>
        <p:spPr>
          <a:xfrm>
            <a:off x="860530" y="3823170"/>
            <a:ext cx="907913" cy="253902"/>
          </a:xfrm>
          <a:prstGeom prst="rect">
            <a:avLst/>
          </a:prstGeom>
          <a:noFill/>
        </p:spPr>
        <p:txBody>
          <a:bodyPr wrap="none" lIns="68566" tIns="34283" rIns="68566" bIns="34283" rtlCol="0">
            <a:spAutoFit/>
          </a:bodyPr>
          <a:lstStyle/>
          <a:p>
            <a:pPr algn="r" defTabSz="685663" fontAlgn="auto">
              <a:spcBef>
                <a:spcPts val="0"/>
              </a:spcBef>
              <a:spcAft>
                <a:spcPts val="0"/>
              </a:spcAft>
            </a:pPr>
            <a:r>
              <a:rPr lang="zh-TW" altLang="en-US" sz="1200" b="1" dirty="0" smtClean="0">
                <a:solidFill>
                  <a:schemeClr val="bg1"/>
                </a:solidFill>
                <a:latin typeface="微軟正黑體" panose="020B0604030504040204" pitchFamily="34" charset="-120"/>
                <a:ea typeface="微軟正黑體" panose="020B0604030504040204" pitchFamily="34" charset="-120"/>
              </a:rPr>
              <a:t>成果報告書</a:t>
            </a:r>
            <a:endParaRPr lang="id-ID" sz="1200" b="1" dirty="0">
              <a:solidFill>
                <a:schemeClr val="bg1"/>
              </a:solidFill>
              <a:latin typeface="微軟正黑體" panose="020B0604030504040204" pitchFamily="34" charset="-120"/>
              <a:ea typeface="微軟正黑體" panose="020B0604030504040204" pitchFamily="34" charset="-120"/>
            </a:endParaRPr>
          </a:p>
        </p:txBody>
      </p:sp>
      <p:sp>
        <p:nvSpPr>
          <p:cNvPr id="29" name="AutoShape 63"/>
          <p:cNvSpPr>
            <a:spLocks/>
          </p:cNvSpPr>
          <p:nvPr/>
        </p:nvSpPr>
        <p:spPr bwMode="auto">
          <a:xfrm>
            <a:off x="1068681" y="1502310"/>
            <a:ext cx="481737" cy="3966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bg1"/>
          </a:solidFill>
          <a:ln>
            <a:noFill/>
          </a:ln>
          <a:effectLst/>
          <a:extLst/>
        </p:spPr>
        <p:txBody>
          <a:bodyPr lIns="38092" tIns="38092" rIns="38092" bIns="38092" anchor="ctr"/>
          <a:lstStyle/>
          <a:p>
            <a:pPr defTabSz="342823" fontAlgn="auto">
              <a:spcBef>
                <a:spcPts val="0"/>
              </a:spcBef>
              <a:spcAft>
                <a:spcPts val="0"/>
              </a:spcAft>
              <a:defRPr/>
            </a:pPr>
            <a:endParaRPr lang="es-ES" sz="2175" dirty="0">
              <a:solidFill>
                <a:prstClr val="white"/>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Rectangle 74"/>
          <p:cNvSpPr/>
          <p:nvPr/>
        </p:nvSpPr>
        <p:spPr>
          <a:xfrm>
            <a:off x="688323" y="2431601"/>
            <a:ext cx="7740000" cy="160523"/>
          </a:xfrm>
          <a:prstGeom prst="rect">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3" rIns="68566" bIns="34283" rtlCol="0" anchor="ctr"/>
          <a:lstStyle/>
          <a:p>
            <a:pPr algn="ctr" defTabSz="685663" fontAlgn="auto">
              <a:spcBef>
                <a:spcPts val="0"/>
              </a:spcBef>
              <a:spcAft>
                <a:spcPts val="0"/>
              </a:spcAft>
            </a:pPr>
            <a:endParaRPr lang="id-ID" sz="1350">
              <a:solidFill>
                <a:prstClr val="white"/>
              </a:solidFill>
              <a:latin typeface="Lato Light"/>
            </a:endParaRPr>
          </a:p>
        </p:txBody>
      </p:sp>
      <p:sp>
        <p:nvSpPr>
          <p:cNvPr id="32" name="Freeform 64"/>
          <p:cNvSpPr>
            <a:spLocks noChangeArrowheads="1"/>
          </p:cNvSpPr>
          <p:nvPr/>
        </p:nvSpPr>
        <p:spPr bwMode="auto">
          <a:xfrm>
            <a:off x="2056475" y="1268760"/>
            <a:ext cx="239026" cy="239089"/>
          </a:xfrm>
          <a:custGeom>
            <a:avLst/>
            <a:gdLst>
              <a:gd name="T0" fmla="*/ 572 w 580"/>
              <a:gd name="T1" fmla="*/ 92 h 581"/>
              <a:gd name="T2" fmla="*/ 572 w 580"/>
              <a:gd name="T3" fmla="*/ 92 h 581"/>
              <a:gd name="T4" fmla="*/ 509 w 580"/>
              <a:gd name="T5" fmla="*/ 149 h 581"/>
              <a:gd name="T6" fmla="*/ 431 w 580"/>
              <a:gd name="T7" fmla="*/ 71 h 581"/>
              <a:gd name="T8" fmla="*/ 488 w 580"/>
              <a:gd name="T9" fmla="*/ 7 h 581"/>
              <a:gd name="T10" fmla="*/ 530 w 580"/>
              <a:gd name="T11" fmla="*/ 7 h 581"/>
              <a:gd name="T12" fmla="*/ 572 w 580"/>
              <a:gd name="T13" fmla="*/ 50 h 581"/>
              <a:gd name="T14" fmla="*/ 572 w 580"/>
              <a:gd name="T15" fmla="*/ 92 h 581"/>
              <a:gd name="T16" fmla="*/ 148 w 580"/>
              <a:gd name="T17" fmla="*/ 347 h 581"/>
              <a:gd name="T18" fmla="*/ 148 w 580"/>
              <a:gd name="T19" fmla="*/ 347 h 581"/>
              <a:gd name="T20" fmla="*/ 233 w 580"/>
              <a:gd name="T21" fmla="*/ 424 h 581"/>
              <a:gd name="T22" fmla="*/ 127 w 580"/>
              <a:gd name="T23" fmla="*/ 453 h 581"/>
              <a:gd name="T24" fmla="*/ 148 w 580"/>
              <a:gd name="T25" fmla="*/ 347 h 581"/>
              <a:gd name="T26" fmla="*/ 488 w 580"/>
              <a:gd name="T27" fmla="*/ 170 h 581"/>
              <a:gd name="T28" fmla="*/ 488 w 580"/>
              <a:gd name="T29" fmla="*/ 170 h 581"/>
              <a:gd name="T30" fmla="*/ 254 w 580"/>
              <a:gd name="T31" fmla="*/ 410 h 581"/>
              <a:gd name="T32" fmla="*/ 169 w 580"/>
              <a:gd name="T33" fmla="*/ 325 h 581"/>
              <a:gd name="T34" fmla="*/ 410 w 580"/>
              <a:gd name="T35" fmla="*/ 92 h 581"/>
              <a:gd name="T36" fmla="*/ 488 w 580"/>
              <a:gd name="T37" fmla="*/ 170 h 581"/>
              <a:gd name="T38" fmla="*/ 56 w 580"/>
              <a:gd name="T39" fmla="*/ 85 h 581"/>
              <a:gd name="T40" fmla="*/ 56 w 580"/>
              <a:gd name="T41" fmla="*/ 85 h 581"/>
              <a:gd name="T42" fmla="*/ 56 w 580"/>
              <a:gd name="T43" fmla="*/ 523 h 581"/>
              <a:gd name="T44" fmla="*/ 495 w 580"/>
              <a:gd name="T45" fmla="*/ 523 h 581"/>
              <a:gd name="T46" fmla="*/ 495 w 580"/>
              <a:gd name="T47" fmla="*/ 205 h 581"/>
              <a:gd name="T48" fmla="*/ 551 w 580"/>
              <a:gd name="T49" fmla="*/ 149 h 581"/>
              <a:gd name="T50" fmla="*/ 551 w 580"/>
              <a:gd name="T51" fmla="*/ 552 h 581"/>
              <a:gd name="T52" fmla="*/ 523 w 580"/>
              <a:gd name="T53" fmla="*/ 580 h 581"/>
              <a:gd name="T54" fmla="*/ 28 w 580"/>
              <a:gd name="T55" fmla="*/ 580 h 581"/>
              <a:gd name="T56" fmla="*/ 0 w 580"/>
              <a:gd name="T57" fmla="*/ 552 h 581"/>
              <a:gd name="T58" fmla="*/ 0 w 580"/>
              <a:gd name="T59" fmla="*/ 57 h 581"/>
              <a:gd name="T60" fmla="*/ 28 w 580"/>
              <a:gd name="T61" fmla="*/ 28 h 581"/>
              <a:gd name="T62" fmla="*/ 431 w 580"/>
              <a:gd name="T63" fmla="*/ 28 h 581"/>
              <a:gd name="T64" fmla="*/ 375 w 580"/>
              <a:gd name="T65" fmla="*/ 85 h 581"/>
              <a:gd name="T66" fmla="*/ 56 w 580"/>
              <a:gd name="T67" fmla="*/ 8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defRPr/>
            </a:pPr>
            <a:endParaRPr lang="en-US" sz="1350">
              <a:solidFill>
                <a:srgbClr val="445469"/>
              </a:solidFill>
              <a:latin typeface="Lato Light"/>
              <a:ea typeface="+mn-ea"/>
            </a:endParaRPr>
          </a:p>
        </p:txBody>
      </p:sp>
      <p:grpSp>
        <p:nvGrpSpPr>
          <p:cNvPr id="45" name="群組 44"/>
          <p:cNvGrpSpPr/>
          <p:nvPr/>
        </p:nvGrpSpPr>
        <p:grpSpPr>
          <a:xfrm>
            <a:off x="2076993" y="1670281"/>
            <a:ext cx="201600" cy="212046"/>
            <a:chOff x="2432278" y="1914316"/>
            <a:chExt cx="201600" cy="212046"/>
          </a:xfrm>
        </p:grpSpPr>
        <p:cxnSp>
          <p:nvCxnSpPr>
            <p:cNvPr id="34" name="直線單箭頭接點 33"/>
            <p:cNvCxnSpPr/>
            <p:nvPr/>
          </p:nvCxnSpPr>
          <p:spPr>
            <a:xfrm>
              <a:off x="2531273" y="1914316"/>
              <a:ext cx="0" cy="180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2440335" y="2070774"/>
              <a:ext cx="0" cy="54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2432278" y="2124466"/>
              <a:ext cx="201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2622853" y="2072362"/>
              <a:ext cx="0" cy="54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矩形 46"/>
          <p:cNvSpPr/>
          <p:nvPr/>
        </p:nvSpPr>
        <p:spPr>
          <a:xfrm>
            <a:off x="2295501" y="1196752"/>
            <a:ext cx="5719382" cy="369332"/>
          </a:xfrm>
          <a:prstGeom prst="rect">
            <a:avLst/>
          </a:prstGeom>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300-500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字敘述文字，及</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張以上附文字說明之照片。</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8" name="矩形 47"/>
          <p:cNvSpPr/>
          <p:nvPr/>
        </p:nvSpPr>
        <p:spPr>
          <a:xfrm>
            <a:off x="2290755" y="1619508"/>
            <a:ext cx="4734272" cy="369332"/>
          </a:xfrm>
          <a:prstGeom prst="rect">
            <a:avLst/>
          </a:prstGeom>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檔案</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格式請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至各方案網頁</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下載。</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9" name="矩形 48"/>
          <p:cNvSpPr/>
          <p:nvPr/>
        </p:nvSpPr>
        <p:spPr>
          <a:xfrm>
            <a:off x="2290755" y="2004034"/>
            <a:ext cx="4572000" cy="369332"/>
          </a:xfrm>
          <a:prstGeom prst="rect">
            <a:avLst/>
          </a:prstGeom>
        </p:spPr>
        <p:txBody>
          <a:bodyPr>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請繳交電子檔，照片另請提供原始檔。</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2" name="Freeform 181"/>
          <p:cNvSpPr>
            <a:spLocks noEditPoints="1"/>
          </p:cNvSpPr>
          <p:nvPr/>
        </p:nvSpPr>
        <p:spPr bwMode="auto">
          <a:xfrm>
            <a:off x="2074755" y="2083912"/>
            <a:ext cx="216000" cy="216000"/>
          </a:xfrm>
          <a:custGeom>
            <a:avLst/>
            <a:gdLst>
              <a:gd name="T0" fmla="*/ 69 w 77"/>
              <a:gd name="T1" fmla="*/ 25 h 76"/>
              <a:gd name="T2" fmla="*/ 40 w 77"/>
              <a:gd name="T3" fmla="*/ 1 h 76"/>
              <a:gd name="T4" fmla="*/ 38 w 77"/>
              <a:gd name="T5" fmla="*/ 1 h 76"/>
              <a:gd name="T6" fmla="*/ 8 w 77"/>
              <a:gd name="T7" fmla="*/ 25 h 76"/>
              <a:gd name="T8" fmla="*/ 0 w 77"/>
              <a:gd name="T9" fmla="*/ 37 h 76"/>
              <a:gd name="T10" fmla="*/ 0 w 77"/>
              <a:gd name="T11" fmla="*/ 62 h 76"/>
              <a:gd name="T12" fmla="*/ 14 w 77"/>
              <a:gd name="T13" fmla="*/ 76 h 76"/>
              <a:gd name="T14" fmla="*/ 64 w 77"/>
              <a:gd name="T15" fmla="*/ 76 h 76"/>
              <a:gd name="T16" fmla="*/ 77 w 77"/>
              <a:gd name="T17" fmla="*/ 62 h 76"/>
              <a:gd name="T18" fmla="*/ 77 w 77"/>
              <a:gd name="T19" fmla="*/ 37 h 76"/>
              <a:gd name="T20" fmla="*/ 69 w 77"/>
              <a:gd name="T21" fmla="*/ 25 h 76"/>
              <a:gd name="T22" fmla="*/ 9 w 77"/>
              <a:gd name="T23" fmla="*/ 27 h 76"/>
              <a:gd name="T24" fmla="*/ 12 w 77"/>
              <a:gd name="T25" fmla="*/ 25 h 76"/>
              <a:gd name="T26" fmla="*/ 14 w 77"/>
              <a:gd name="T27" fmla="*/ 24 h 76"/>
              <a:gd name="T28" fmla="*/ 39 w 77"/>
              <a:gd name="T29" fmla="*/ 4 h 76"/>
              <a:gd name="T30" fmla="*/ 64 w 77"/>
              <a:gd name="T31" fmla="*/ 24 h 76"/>
              <a:gd name="T32" fmla="*/ 65 w 77"/>
              <a:gd name="T33" fmla="*/ 25 h 76"/>
              <a:gd name="T34" fmla="*/ 68 w 77"/>
              <a:gd name="T35" fmla="*/ 27 h 76"/>
              <a:gd name="T36" fmla="*/ 71 w 77"/>
              <a:gd name="T37" fmla="*/ 30 h 76"/>
              <a:gd name="T38" fmla="*/ 39 w 77"/>
              <a:gd name="T39" fmla="*/ 54 h 76"/>
              <a:gd name="T40" fmla="*/ 7 w 77"/>
              <a:gd name="T41" fmla="*/ 29 h 76"/>
              <a:gd name="T42" fmla="*/ 9 w 77"/>
              <a:gd name="T43" fmla="*/ 27 h 76"/>
              <a:gd name="T44" fmla="*/ 75 w 77"/>
              <a:gd name="T45" fmla="*/ 62 h 76"/>
              <a:gd name="T46" fmla="*/ 64 w 77"/>
              <a:gd name="T47" fmla="*/ 73 h 76"/>
              <a:gd name="T48" fmla="*/ 14 w 77"/>
              <a:gd name="T49" fmla="*/ 73 h 76"/>
              <a:gd name="T50" fmla="*/ 3 w 77"/>
              <a:gd name="T51" fmla="*/ 62 h 76"/>
              <a:gd name="T52" fmla="*/ 3 w 77"/>
              <a:gd name="T53" fmla="*/ 37 h 76"/>
              <a:gd name="T54" fmla="*/ 5 w 77"/>
              <a:gd name="T55" fmla="*/ 31 h 76"/>
              <a:gd name="T56" fmla="*/ 38 w 77"/>
              <a:gd name="T57" fmla="*/ 57 h 76"/>
              <a:gd name="T58" fmla="*/ 39 w 77"/>
              <a:gd name="T59" fmla="*/ 57 h 76"/>
              <a:gd name="T60" fmla="*/ 39 w 77"/>
              <a:gd name="T61" fmla="*/ 57 h 76"/>
              <a:gd name="T62" fmla="*/ 73 w 77"/>
              <a:gd name="T63" fmla="*/ 32 h 76"/>
              <a:gd name="T64" fmla="*/ 75 w 77"/>
              <a:gd name="T65" fmla="*/ 37 h 76"/>
              <a:gd name="T66" fmla="*/ 75 w 77"/>
              <a:gd name="T67" fmla="*/ 62 h 76"/>
              <a:gd name="T68" fmla="*/ 57 w 77"/>
              <a:gd name="T69" fmla="*/ 51 h 76"/>
              <a:gd name="T70" fmla="*/ 55 w 77"/>
              <a:gd name="T71" fmla="*/ 51 h 76"/>
              <a:gd name="T72" fmla="*/ 55 w 77"/>
              <a:gd name="T73" fmla="*/ 53 h 76"/>
              <a:gd name="T74" fmla="*/ 70 w 77"/>
              <a:gd name="T75" fmla="*/ 68 h 76"/>
              <a:gd name="T76" fmla="*/ 71 w 77"/>
              <a:gd name="T77" fmla="*/ 69 h 76"/>
              <a:gd name="T78" fmla="*/ 72 w 77"/>
              <a:gd name="T79" fmla="*/ 69 h 76"/>
              <a:gd name="T80" fmla="*/ 72 w 77"/>
              <a:gd name="T81" fmla="*/ 67 h 76"/>
              <a:gd name="T82" fmla="*/ 57 w 77"/>
              <a:gd name="T83" fmla="*/ 51 h 76"/>
              <a:gd name="T84" fmla="*/ 21 w 77"/>
              <a:gd name="T85" fmla="*/ 52 h 76"/>
              <a:gd name="T86" fmla="*/ 6 w 77"/>
              <a:gd name="T87" fmla="*/ 66 h 76"/>
              <a:gd name="T88" fmla="*/ 6 w 77"/>
              <a:gd name="T89" fmla="*/ 68 h 76"/>
              <a:gd name="T90" fmla="*/ 7 w 77"/>
              <a:gd name="T91" fmla="*/ 69 h 76"/>
              <a:gd name="T92" fmla="*/ 8 w 77"/>
              <a:gd name="T93" fmla="*/ 68 h 76"/>
              <a:gd name="T94" fmla="*/ 8 w 77"/>
              <a:gd name="T95" fmla="*/ 68 h 76"/>
              <a:gd name="T96" fmla="*/ 22 w 77"/>
              <a:gd name="T97" fmla="*/ 54 h 76"/>
              <a:gd name="T98" fmla="*/ 22 w 77"/>
              <a:gd name="T99" fmla="*/ 52 h 76"/>
              <a:gd name="T100" fmla="*/ 21 w 77"/>
              <a:gd name="T101"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6">
                <a:moveTo>
                  <a:pt x="69" y="25"/>
                </a:moveTo>
                <a:cubicBezTo>
                  <a:pt x="40" y="1"/>
                  <a:pt x="40" y="1"/>
                  <a:pt x="40" y="1"/>
                </a:cubicBezTo>
                <a:cubicBezTo>
                  <a:pt x="39" y="0"/>
                  <a:pt x="39" y="0"/>
                  <a:pt x="38" y="1"/>
                </a:cubicBezTo>
                <a:cubicBezTo>
                  <a:pt x="8" y="25"/>
                  <a:pt x="8" y="25"/>
                  <a:pt x="8" y="25"/>
                </a:cubicBezTo>
                <a:cubicBezTo>
                  <a:pt x="4" y="27"/>
                  <a:pt x="0" y="32"/>
                  <a:pt x="0" y="37"/>
                </a:cubicBezTo>
                <a:cubicBezTo>
                  <a:pt x="0" y="62"/>
                  <a:pt x="0" y="62"/>
                  <a:pt x="0" y="62"/>
                </a:cubicBezTo>
                <a:cubicBezTo>
                  <a:pt x="0" y="70"/>
                  <a:pt x="6" y="76"/>
                  <a:pt x="14" y="76"/>
                </a:cubicBezTo>
                <a:cubicBezTo>
                  <a:pt x="64" y="76"/>
                  <a:pt x="64" y="76"/>
                  <a:pt x="64" y="76"/>
                </a:cubicBezTo>
                <a:cubicBezTo>
                  <a:pt x="71" y="76"/>
                  <a:pt x="77" y="70"/>
                  <a:pt x="77" y="62"/>
                </a:cubicBezTo>
                <a:cubicBezTo>
                  <a:pt x="77" y="37"/>
                  <a:pt x="77" y="37"/>
                  <a:pt x="77" y="37"/>
                </a:cubicBezTo>
                <a:cubicBezTo>
                  <a:pt x="77" y="31"/>
                  <a:pt x="74" y="27"/>
                  <a:pt x="69" y="25"/>
                </a:cubicBezTo>
                <a:close/>
                <a:moveTo>
                  <a:pt x="9" y="27"/>
                </a:moveTo>
                <a:cubicBezTo>
                  <a:pt x="12" y="25"/>
                  <a:pt x="12" y="25"/>
                  <a:pt x="12" y="25"/>
                </a:cubicBezTo>
                <a:cubicBezTo>
                  <a:pt x="14" y="24"/>
                  <a:pt x="14" y="24"/>
                  <a:pt x="14" y="24"/>
                </a:cubicBezTo>
                <a:cubicBezTo>
                  <a:pt x="39" y="4"/>
                  <a:pt x="39" y="4"/>
                  <a:pt x="39" y="4"/>
                </a:cubicBezTo>
                <a:cubicBezTo>
                  <a:pt x="64" y="24"/>
                  <a:pt x="64" y="24"/>
                  <a:pt x="64" y="24"/>
                </a:cubicBezTo>
                <a:cubicBezTo>
                  <a:pt x="65" y="25"/>
                  <a:pt x="65" y="25"/>
                  <a:pt x="65" y="25"/>
                </a:cubicBezTo>
                <a:cubicBezTo>
                  <a:pt x="68" y="27"/>
                  <a:pt x="68" y="27"/>
                  <a:pt x="68" y="27"/>
                </a:cubicBezTo>
                <a:cubicBezTo>
                  <a:pt x="71" y="30"/>
                  <a:pt x="71" y="30"/>
                  <a:pt x="71" y="30"/>
                </a:cubicBezTo>
                <a:cubicBezTo>
                  <a:pt x="39" y="54"/>
                  <a:pt x="39" y="54"/>
                  <a:pt x="39" y="54"/>
                </a:cubicBezTo>
                <a:cubicBezTo>
                  <a:pt x="7" y="29"/>
                  <a:pt x="7" y="29"/>
                  <a:pt x="7" y="29"/>
                </a:cubicBezTo>
                <a:lnTo>
                  <a:pt x="9" y="27"/>
                </a:lnTo>
                <a:close/>
                <a:moveTo>
                  <a:pt x="75" y="62"/>
                </a:moveTo>
                <a:cubicBezTo>
                  <a:pt x="75" y="68"/>
                  <a:pt x="70" y="73"/>
                  <a:pt x="64" y="73"/>
                </a:cubicBezTo>
                <a:cubicBezTo>
                  <a:pt x="14" y="73"/>
                  <a:pt x="14" y="73"/>
                  <a:pt x="14" y="73"/>
                </a:cubicBezTo>
                <a:cubicBezTo>
                  <a:pt x="8" y="73"/>
                  <a:pt x="3" y="68"/>
                  <a:pt x="3" y="62"/>
                </a:cubicBezTo>
                <a:cubicBezTo>
                  <a:pt x="3" y="37"/>
                  <a:pt x="3" y="37"/>
                  <a:pt x="3" y="37"/>
                </a:cubicBezTo>
                <a:cubicBezTo>
                  <a:pt x="3" y="35"/>
                  <a:pt x="4" y="33"/>
                  <a:pt x="5" y="31"/>
                </a:cubicBezTo>
                <a:cubicBezTo>
                  <a:pt x="38" y="57"/>
                  <a:pt x="38" y="57"/>
                  <a:pt x="38" y="57"/>
                </a:cubicBezTo>
                <a:cubicBezTo>
                  <a:pt x="39" y="57"/>
                  <a:pt x="39" y="57"/>
                  <a:pt x="39" y="57"/>
                </a:cubicBezTo>
                <a:cubicBezTo>
                  <a:pt x="39" y="57"/>
                  <a:pt x="39" y="57"/>
                  <a:pt x="39" y="57"/>
                </a:cubicBezTo>
                <a:cubicBezTo>
                  <a:pt x="73" y="32"/>
                  <a:pt x="73" y="32"/>
                  <a:pt x="73" y="32"/>
                </a:cubicBezTo>
                <a:cubicBezTo>
                  <a:pt x="74" y="33"/>
                  <a:pt x="75" y="35"/>
                  <a:pt x="75" y="37"/>
                </a:cubicBezTo>
                <a:lnTo>
                  <a:pt x="75" y="62"/>
                </a:lnTo>
                <a:close/>
                <a:moveTo>
                  <a:pt x="57" y="51"/>
                </a:moveTo>
                <a:cubicBezTo>
                  <a:pt x="56" y="51"/>
                  <a:pt x="56" y="51"/>
                  <a:pt x="55" y="51"/>
                </a:cubicBezTo>
                <a:cubicBezTo>
                  <a:pt x="55" y="52"/>
                  <a:pt x="55" y="53"/>
                  <a:pt x="55" y="53"/>
                </a:cubicBezTo>
                <a:cubicBezTo>
                  <a:pt x="60" y="58"/>
                  <a:pt x="65" y="64"/>
                  <a:pt x="70" y="68"/>
                </a:cubicBezTo>
                <a:cubicBezTo>
                  <a:pt x="71" y="69"/>
                  <a:pt x="71" y="69"/>
                  <a:pt x="71" y="69"/>
                </a:cubicBezTo>
                <a:cubicBezTo>
                  <a:pt x="72" y="69"/>
                  <a:pt x="72" y="69"/>
                  <a:pt x="72" y="69"/>
                </a:cubicBezTo>
                <a:cubicBezTo>
                  <a:pt x="73" y="68"/>
                  <a:pt x="73" y="67"/>
                  <a:pt x="72" y="67"/>
                </a:cubicBezTo>
                <a:cubicBezTo>
                  <a:pt x="67" y="62"/>
                  <a:pt x="62" y="56"/>
                  <a:pt x="57" y="51"/>
                </a:cubicBezTo>
                <a:close/>
                <a:moveTo>
                  <a:pt x="21" y="52"/>
                </a:moveTo>
                <a:cubicBezTo>
                  <a:pt x="16" y="57"/>
                  <a:pt x="11" y="61"/>
                  <a:pt x="6" y="66"/>
                </a:cubicBezTo>
                <a:cubicBezTo>
                  <a:pt x="6" y="67"/>
                  <a:pt x="6" y="68"/>
                  <a:pt x="6" y="68"/>
                </a:cubicBezTo>
                <a:cubicBezTo>
                  <a:pt x="7" y="69"/>
                  <a:pt x="7" y="69"/>
                  <a:pt x="7" y="69"/>
                </a:cubicBezTo>
                <a:cubicBezTo>
                  <a:pt x="8" y="68"/>
                  <a:pt x="8" y="68"/>
                  <a:pt x="8" y="68"/>
                </a:cubicBezTo>
                <a:cubicBezTo>
                  <a:pt x="8" y="68"/>
                  <a:pt x="8" y="68"/>
                  <a:pt x="8" y="68"/>
                </a:cubicBezTo>
                <a:cubicBezTo>
                  <a:pt x="13" y="63"/>
                  <a:pt x="17" y="59"/>
                  <a:pt x="22" y="54"/>
                </a:cubicBezTo>
                <a:cubicBezTo>
                  <a:pt x="23" y="53"/>
                  <a:pt x="23" y="52"/>
                  <a:pt x="22" y="52"/>
                </a:cubicBezTo>
                <a:cubicBezTo>
                  <a:pt x="22" y="51"/>
                  <a:pt x="21" y="51"/>
                  <a:pt x="21" y="52"/>
                </a:cubicBezTo>
                <a:close/>
              </a:path>
            </a:pathLst>
          </a:custGeom>
          <a:solidFill>
            <a:srgbClr val="C00000"/>
          </a:solidFill>
          <a:ln>
            <a:solidFill>
              <a:schemeClr val="tx1"/>
            </a:solidFill>
          </a:ln>
          <a:extLst/>
        </p:spPr>
        <p:txBody>
          <a:bodyPr vert="horz" wrap="square" lIns="91440" tIns="45720" rIns="91440" bIns="45720" numCol="1" anchor="t" anchorCtr="0" compatLnSpc="1">
            <a:prstTxWarp prst="textNoShape">
              <a:avLst/>
            </a:prstTxWarp>
          </a:bodyPr>
          <a:lstStyle/>
          <a:p>
            <a:endParaRPr lang="zh-CN" altLang="en-US" dirty="0"/>
          </a:p>
        </p:txBody>
      </p:sp>
      <p:sp>
        <p:nvSpPr>
          <p:cNvPr id="53" name="矩形 52"/>
          <p:cNvSpPr/>
          <p:nvPr/>
        </p:nvSpPr>
        <p:spPr>
          <a:xfrm>
            <a:off x="6088923" y="2175247"/>
            <a:ext cx="2492990" cy="461665"/>
          </a:xfrm>
          <a:prstGeom prst="rect">
            <a:avLst/>
          </a:prstGeom>
        </p:spPr>
        <p:txBody>
          <a:bodyPr wrap="none">
            <a:spAutoFit/>
          </a:bodyPr>
          <a:lstStyle/>
          <a:p>
            <a:r>
              <a:rPr lang="en-US"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日前</a:t>
            </a:r>
            <a:endParaRPr lang="zh-TW" altLang="en-US" sz="2400" dirty="0"/>
          </a:p>
        </p:txBody>
      </p:sp>
      <p:sp>
        <p:nvSpPr>
          <p:cNvPr id="54" name="Freeform 64"/>
          <p:cNvSpPr>
            <a:spLocks noChangeArrowheads="1"/>
          </p:cNvSpPr>
          <p:nvPr/>
        </p:nvSpPr>
        <p:spPr bwMode="auto">
          <a:xfrm>
            <a:off x="2033288" y="2999835"/>
            <a:ext cx="239026" cy="239089"/>
          </a:xfrm>
          <a:custGeom>
            <a:avLst/>
            <a:gdLst>
              <a:gd name="T0" fmla="*/ 572 w 580"/>
              <a:gd name="T1" fmla="*/ 92 h 581"/>
              <a:gd name="T2" fmla="*/ 572 w 580"/>
              <a:gd name="T3" fmla="*/ 92 h 581"/>
              <a:gd name="T4" fmla="*/ 509 w 580"/>
              <a:gd name="T5" fmla="*/ 149 h 581"/>
              <a:gd name="T6" fmla="*/ 431 w 580"/>
              <a:gd name="T7" fmla="*/ 71 h 581"/>
              <a:gd name="T8" fmla="*/ 488 w 580"/>
              <a:gd name="T9" fmla="*/ 7 h 581"/>
              <a:gd name="T10" fmla="*/ 530 w 580"/>
              <a:gd name="T11" fmla="*/ 7 h 581"/>
              <a:gd name="T12" fmla="*/ 572 w 580"/>
              <a:gd name="T13" fmla="*/ 50 h 581"/>
              <a:gd name="T14" fmla="*/ 572 w 580"/>
              <a:gd name="T15" fmla="*/ 92 h 581"/>
              <a:gd name="T16" fmla="*/ 148 w 580"/>
              <a:gd name="T17" fmla="*/ 347 h 581"/>
              <a:gd name="T18" fmla="*/ 148 w 580"/>
              <a:gd name="T19" fmla="*/ 347 h 581"/>
              <a:gd name="T20" fmla="*/ 233 w 580"/>
              <a:gd name="T21" fmla="*/ 424 h 581"/>
              <a:gd name="T22" fmla="*/ 127 w 580"/>
              <a:gd name="T23" fmla="*/ 453 h 581"/>
              <a:gd name="T24" fmla="*/ 148 w 580"/>
              <a:gd name="T25" fmla="*/ 347 h 581"/>
              <a:gd name="T26" fmla="*/ 488 w 580"/>
              <a:gd name="T27" fmla="*/ 170 h 581"/>
              <a:gd name="T28" fmla="*/ 488 w 580"/>
              <a:gd name="T29" fmla="*/ 170 h 581"/>
              <a:gd name="T30" fmla="*/ 254 w 580"/>
              <a:gd name="T31" fmla="*/ 410 h 581"/>
              <a:gd name="T32" fmla="*/ 169 w 580"/>
              <a:gd name="T33" fmla="*/ 325 h 581"/>
              <a:gd name="T34" fmla="*/ 410 w 580"/>
              <a:gd name="T35" fmla="*/ 92 h 581"/>
              <a:gd name="T36" fmla="*/ 488 w 580"/>
              <a:gd name="T37" fmla="*/ 170 h 581"/>
              <a:gd name="T38" fmla="*/ 56 w 580"/>
              <a:gd name="T39" fmla="*/ 85 h 581"/>
              <a:gd name="T40" fmla="*/ 56 w 580"/>
              <a:gd name="T41" fmla="*/ 85 h 581"/>
              <a:gd name="T42" fmla="*/ 56 w 580"/>
              <a:gd name="T43" fmla="*/ 523 h 581"/>
              <a:gd name="T44" fmla="*/ 495 w 580"/>
              <a:gd name="T45" fmla="*/ 523 h 581"/>
              <a:gd name="T46" fmla="*/ 495 w 580"/>
              <a:gd name="T47" fmla="*/ 205 h 581"/>
              <a:gd name="T48" fmla="*/ 551 w 580"/>
              <a:gd name="T49" fmla="*/ 149 h 581"/>
              <a:gd name="T50" fmla="*/ 551 w 580"/>
              <a:gd name="T51" fmla="*/ 552 h 581"/>
              <a:gd name="T52" fmla="*/ 523 w 580"/>
              <a:gd name="T53" fmla="*/ 580 h 581"/>
              <a:gd name="T54" fmla="*/ 28 w 580"/>
              <a:gd name="T55" fmla="*/ 580 h 581"/>
              <a:gd name="T56" fmla="*/ 0 w 580"/>
              <a:gd name="T57" fmla="*/ 552 h 581"/>
              <a:gd name="T58" fmla="*/ 0 w 580"/>
              <a:gd name="T59" fmla="*/ 57 h 581"/>
              <a:gd name="T60" fmla="*/ 28 w 580"/>
              <a:gd name="T61" fmla="*/ 28 h 581"/>
              <a:gd name="T62" fmla="*/ 431 w 580"/>
              <a:gd name="T63" fmla="*/ 28 h 581"/>
              <a:gd name="T64" fmla="*/ 375 w 580"/>
              <a:gd name="T65" fmla="*/ 85 h 581"/>
              <a:gd name="T66" fmla="*/ 56 w 580"/>
              <a:gd name="T67" fmla="*/ 8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defRPr/>
            </a:pPr>
            <a:endParaRPr lang="en-US" sz="1350">
              <a:solidFill>
                <a:srgbClr val="445469"/>
              </a:solidFill>
              <a:latin typeface="Lato Light"/>
              <a:ea typeface="+mn-ea"/>
            </a:endParaRPr>
          </a:p>
        </p:txBody>
      </p:sp>
      <p:grpSp>
        <p:nvGrpSpPr>
          <p:cNvPr id="55" name="群組 54"/>
          <p:cNvGrpSpPr/>
          <p:nvPr/>
        </p:nvGrpSpPr>
        <p:grpSpPr>
          <a:xfrm>
            <a:off x="2053806" y="3401356"/>
            <a:ext cx="201600" cy="212046"/>
            <a:chOff x="2432278" y="1914316"/>
            <a:chExt cx="201600" cy="212046"/>
          </a:xfrm>
        </p:grpSpPr>
        <p:cxnSp>
          <p:nvCxnSpPr>
            <p:cNvPr id="56" name="直線單箭頭接點 55"/>
            <p:cNvCxnSpPr/>
            <p:nvPr/>
          </p:nvCxnSpPr>
          <p:spPr>
            <a:xfrm>
              <a:off x="2531273" y="1914316"/>
              <a:ext cx="0" cy="180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2440335" y="2070774"/>
              <a:ext cx="0" cy="54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2432278" y="2124466"/>
              <a:ext cx="201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2622853" y="2072362"/>
              <a:ext cx="0" cy="54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矩形 59"/>
          <p:cNvSpPr/>
          <p:nvPr/>
        </p:nvSpPr>
        <p:spPr>
          <a:xfrm>
            <a:off x="2272314" y="2927827"/>
            <a:ext cx="5719382" cy="369332"/>
          </a:xfrm>
          <a:prstGeom prst="rect">
            <a:avLst/>
          </a:prstGeom>
        </p:spPr>
        <p:txBody>
          <a:bodyPr wrap="square">
            <a:spAutoFit/>
          </a:bodyPr>
          <a:lstStyle/>
          <a:p>
            <a:pPr marL="0" lvl="2"/>
            <a:r>
              <a:rPr lang="zh-TW" altLang="en-US" dirty="0">
                <a:latin typeface="Times New Roman" panose="02020603050405020304" pitchFamily="18" charset="0"/>
                <a:ea typeface="標楷體" panose="03000509000000000000" pitchFamily="65" charset="-120"/>
                <a:cs typeface="Times New Roman" panose="02020603050405020304" pitchFamily="18" charset="0"/>
              </a:rPr>
              <a:t>格式請依各方案提供之範本製作</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 name="矩形 60"/>
          <p:cNvSpPr/>
          <p:nvPr/>
        </p:nvSpPr>
        <p:spPr>
          <a:xfrm>
            <a:off x="2267568" y="3350583"/>
            <a:ext cx="4734272" cy="369332"/>
          </a:xfrm>
          <a:prstGeom prst="rect">
            <a:avLst/>
          </a:prstGeom>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檔案</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格式請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至各方案網頁</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下載。</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2" name="矩形 61"/>
          <p:cNvSpPr/>
          <p:nvPr/>
        </p:nvSpPr>
        <p:spPr>
          <a:xfrm>
            <a:off x="2267568" y="3735109"/>
            <a:ext cx="4572000" cy="369332"/>
          </a:xfrm>
          <a:prstGeom prst="rect">
            <a:avLst/>
          </a:prstGeom>
        </p:spPr>
        <p:txBody>
          <a:bodyPr>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請繳交</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核章紙</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本</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電子檔各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份。</a:t>
            </a:r>
            <a:endParaRPr lang="en-US" altLang="zh-TW"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Freeform 181"/>
          <p:cNvSpPr>
            <a:spLocks noEditPoints="1"/>
          </p:cNvSpPr>
          <p:nvPr/>
        </p:nvSpPr>
        <p:spPr bwMode="auto">
          <a:xfrm>
            <a:off x="2051568" y="3814987"/>
            <a:ext cx="216000" cy="216000"/>
          </a:xfrm>
          <a:custGeom>
            <a:avLst/>
            <a:gdLst>
              <a:gd name="T0" fmla="*/ 69 w 77"/>
              <a:gd name="T1" fmla="*/ 25 h 76"/>
              <a:gd name="T2" fmla="*/ 40 w 77"/>
              <a:gd name="T3" fmla="*/ 1 h 76"/>
              <a:gd name="T4" fmla="*/ 38 w 77"/>
              <a:gd name="T5" fmla="*/ 1 h 76"/>
              <a:gd name="T6" fmla="*/ 8 w 77"/>
              <a:gd name="T7" fmla="*/ 25 h 76"/>
              <a:gd name="T8" fmla="*/ 0 w 77"/>
              <a:gd name="T9" fmla="*/ 37 h 76"/>
              <a:gd name="T10" fmla="*/ 0 w 77"/>
              <a:gd name="T11" fmla="*/ 62 h 76"/>
              <a:gd name="T12" fmla="*/ 14 w 77"/>
              <a:gd name="T13" fmla="*/ 76 h 76"/>
              <a:gd name="T14" fmla="*/ 64 w 77"/>
              <a:gd name="T15" fmla="*/ 76 h 76"/>
              <a:gd name="T16" fmla="*/ 77 w 77"/>
              <a:gd name="T17" fmla="*/ 62 h 76"/>
              <a:gd name="T18" fmla="*/ 77 w 77"/>
              <a:gd name="T19" fmla="*/ 37 h 76"/>
              <a:gd name="T20" fmla="*/ 69 w 77"/>
              <a:gd name="T21" fmla="*/ 25 h 76"/>
              <a:gd name="T22" fmla="*/ 9 w 77"/>
              <a:gd name="T23" fmla="*/ 27 h 76"/>
              <a:gd name="T24" fmla="*/ 12 w 77"/>
              <a:gd name="T25" fmla="*/ 25 h 76"/>
              <a:gd name="T26" fmla="*/ 14 w 77"/>
              <a:gd name="T27" fmla="*/ 24 h 76"/>
              <a:gd name="T28" fmla="*/ 39 w 77"/>
              <a:gd name="T29" fmla="*/ 4 h 76"/>
              <a:gd name="T30" fmla="*/ 64 w 77"/>
              <a:gd name="T31" fmla="*/ 24 h 76"/>
              <a:gd name="T32" fmla="*/ 65 w 77"/>
              <a:gd name="T33" fmla="*/ 25 h 76"/>
              <a:gd name="T34" fmla="*/ 68 w 77"/>
              <a:gd name="T35" fmla="*/ 27 h 76"/>
              <a:gd name="T36" fmla="*/ 71 w 77"/>
              <a:gd name="T37" fmla="*/ 30 h 76"/>
              <a:gd name="T38" fmla="*/ 39 w 77"/>
              <a:gd name="T39" fmla="*/ 54 h 76"/>
              <a:gd name="T40" fmla="*/ 7 w 77"/>
              <a:gd name="T41" fmla="*/ 29 h 76"/>
              <a:gd name="T42" fmla="*/ 9 w 77"/>
              <a:gd name="T43" fmla="*/ 27 h 76"/>
              <a:gd name="T44" fmla="*/ 75 w 77"/>
              <a:gd name="T45" fmla="*/ 62 h 76"/>
              <a:gd name="T46" fmla="*/ 64 w 77"/>
              <a:gd name="T47" fmla="*/ 73 h 76"/>
              <a:gd name="T48" fmla="*/ 14 w 77"/>
              <a:gd name="T49" fmla="*/ 73 h 76"/>
              <a:gd name="T50" fmla="*/ 3 w 77"/>
              <a:gd name="T51" fmla="*/ 62 h 76"/>
              <a:gd name="T52" fmla="*/ 3 w 77"/>
              <a:gd name="T53" fmla="*/ 37 h 76"/>
              <a:gd name="T54" fmla="*/ 5 w 77"/>
              <a:gd name="T55" fmla="*/ 31 h 76"/>
              <a:gd name="T56" fmla="*/ 38 w 77"/>
              <a:gd name="T57" fmla="*/ 57 h 76"/>
              <a:gd name="T58" fmla="*/ 39 w 77"/>
              <a:gd name="T59" fmla="*/ 57 h 76"/>
              <a:gd name="T60" fmla="*/ 39 w 77"/>
              <a:gd name="T61" fmla="*/ 57 h 76"/>
              <a:gd name="T62" fmla="*/ 73 w 77"/>
              <a:gd name="T63" fmla="*/ 32 h 76"/>
              <a:gd name="T64" fmla="*/ 75 w 77"/>
              <a:gd name="T65" fmla="*/ 37 h 76"/>
              <a:gd name="T66" fmla="*/ 75 w 77"/>
              <a:gd name="T67" fmla="*/ 62 h 76"/>
              <a:gd name="T68" fmla="*/ 57 w 77"/>
              <a:gd name="T69" fmla="*/ 51 h 76"/>
              <a:gd name="T70" fmla="*/ 55 w 77"/>
              <a:gd name="T71" fmla="*/ 51 h 76"/>
              <a:gd name="T72" fmla="*/ 55 w 77"/>
              <a:gd name="T73" fmla="*/ 53 h 76"/>
              <a:gd name="T74" fmla="*/ 70 w 77"/>
              <a:gd name="T75" fmla="*/ 68 h 76"/>
              <a:gd name="T76" fmla="*/ 71 w 77"/>
              <a:gd name="T77" fmla="*/ 69 h 76"/>
              <a:gd name="T78" fmla="*/ 72 w 77"/>
              <a:gd name="T79" fmla="*/ 69 h 76"/>
              <a:gd name="T80" fmla="*/ 72 w 77"/>
              <a:gd name="T81" fmla="*/ 67 h 76"/>
              <a:gd name="T82" fmla="*/ 57 w 77"/>
              <a:gd name="T83" fmla="*/ 51 h 76"/>
              <a:gd name="T84" fmla="*/ 21 w 77"/>
              <a:gd name="T85" fmla="*/ 52 h 76"/>
              <a:gd name="T86" fmla="*/ 6 w 77"/>
              <a:gd name="T87" fmla="*/ 66 h 76"/>
              <a:gd name="T88" fmla="*/ 6 w 77"/>
              <a:gd name="T89" fmla="*/ 68 h 76"/>
              <a:gd name="T90" fmla="*/ 7 w 77"/>
              <a:gd name="T91" fmla="*/ 69 h 76"/>
              <a:gd name="T92" fmla="*/ 8 w 77"/>
              <a:gd name="T93" fmla="*/ 68 h 76"/>
              <a:gd name="T94" fmla="*/ 8 w 77"/>
              <a:gd name="T95" fmla="*/ 68 h 76"/>
              <a:gd name="T96" fmla="*/ 22 w 77"/>
              <a:gd name="T97" fmla="*/ 54 h 76"/>
              <a:gd name="T98" fmla="*/ 22 w 77"/>
              <a:gd name="T99" fmla="*/ 52 h 76"/>
              <a:gd name="T100" fmla="*/ 21 w 77"/>
              <a:gd name="T101"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6">
                <a:moveTo>
                  <a:pt x="69" y="25"/>
                </a:moveTo>
                <a:cubicBezTo>
                  <a:pt x="40" y="1"/>
                  <a:pt x="40" y="1"/>
                  <a:pt x="40" y="1"/>
                </a:cubicBezTo>
                <a:cubicBezTo>
                  <a:pt x="39" y="0"/>
                  <a:pt x="39" y="0"/>
                  <a:pt x="38" y="1"/>
                </a:cubicBezTo>
                <a:cubicBezTo>
                  <a:pt x="8" y="25"/>
                  <a:pt x="8" y="25"/>
                  <a:pt x="8" y="25"/>
                </a:cubicBezTo>
                <a:cubicBezTo>
                  <a:pt x="4" y="27"/>
                  <a:pt x="0" y="32"/>
                  <a:pt x="0" y="37"/>
                </a:cubicBezTo>
                <a:cubicBezTo>
                  <a:pt x="0" y="62"/>
                  <a:pt x="0" y="62"/>
                  <a:pt x="0" y="62"/>
                </a:cubicBezTo>
                <a:cubicBezTo>
                  <a:pt x="0" y="70"/>
                  <a:pt x="6" y="76"/>
                  <a:pt x="14" y="76"/>
                </a:cubicBezTo>
                <a:cubicBezTo>
                  <a:pt x="64" y="76"/>
                  <a:pt x="64" y="76"/>
                  <a:pt x="64" y="76"/>
                </a:cubicBezTo>
                <a:cubicBezTo>
                  <a:pt x="71" y="76"/>
                  <a:pt x="77" y="70"/>
                  <a:pt x="77" y="62"/>
                </a:cubicBezTo>
                <a:cubicBezTo>
                  <a:pt x="77" y="37"/>
                  <a:pt x="77" y="37"/>
                  <a:pt x="77" y="37"/>
                </a:cubicBezTo>
                <a:cubicBezTo>
                  <a:pt x="77" y="31"/>
                  <a:pt x="74" y="27"/>
                  <a:pt x="69" y="25"/>
                </a:cubicBezTo>
                <a:close/>
                <a:moveTo>
                  <a:pt x="9" y="27"/>
                </a:moveTo>
                <a:cubicBezTo>
                  <a:pt x="12" y="25"/>
                  <a:pt x="12" y="25"/>
                  <a:pt x="12" y="25"/>
                </a:cubicBezTo>
                <a:cubicBezTo>
                  <a:pt x="14" y="24"/>
                  <a:pt x="14" y="24"/>
                  <a:pt x="14" y="24"/>
                </a:cubicBezTo>
                <a:cubicBezTo>
                  <a:pt x="39" y="4"/>
                  <a:pt x="39" y="4"/>
                  <a:pt x="39" y="4"/>
                </a:cubicBezTo>
                <a:cubicBezTo>
                  <a:pt x="64" y="24"/>
                  <a:pt x="64" y="24"/>
                  <a:pt x="64" y="24"/>
                </a:cubicBezTo>
                <a:cubicBezTo>
                  <a:pt x="65" y="25"/>
                  <a:pt x="65" y="25"/>
                  <a:pt x="65" y="25"/>
                </a:cubicBezTo>
                <a:cubicBezTo>
                  <a:pt x="68" y="27"/>
                  <a:pt x="68" y="27"/>
                  <a:pt x="68" y="27"/>
                </a:cubicBezTo>
                <a:cubicBezTo>
                  <a:pt x="71" y="30"/>
                  <a:pt x="71" y="30"/>
                  <a:pt x="71" y="30"/>
                </a:cubicBezTo>
                <a:cubicBezTo>
                  <a:pt x="39" y="54"/>
                  <a:pt x="39" y="54"/>
                  <a:pt x="39" y="54"/>
                </a:cubicBezTo>
                <a:cubicBezTo>
                  <a:pt x="7" y="29"/>
                  <a:pt x="7" y="29"/>
                  <a:pt x="7" y="29"/>
                </a:cubicBezTo>
                <a:lnTo>
                  <a:pt x="9" y="27"/>
                </a:lnTo>
                <a:close/>
                <a:moveTo>
                  <a:pt x="75" y="62"/>
                </a:moveTo>
                <a:cubicBezTo>
                  <a:pt x="75" y="68"/>
                  <a:pt x="70" y="73"/>
                  <a:pt x="64" y="73"/>
                </a:cubicBezTo>
                <a:cubicBezTo>
                  <a:pt x="14" y="73"/>
                  <a:pt x="14" y="73"/>
                  <a:pt x="14" y="73"/>
                </a:cubicBezTo>
                <a:cubicBezTo>
                  <a:pt x="8" y="73"/>
                  <a:pt x="3" y="68"/>
                  <a:pt x="3" y="62"/>
                </a:cubicBezTo>
                <a:cubicBezTo>
                  <a:pt x="3" y="37"/>
                  <a:pt x="3" y="37"/>
                  <a:pt x="3" y="37"/>
                </a:cubicBezTo>
                <a:cubicBezTo>
                  <a:pt x="3" y="35"/>
                  <a:pt x="4" y="33"/>
                  <a:pt x="5" y="31"/>
                </a:cubicBezTo>
                <a:cubicBezTo>
                  <a:pt x="38" y="57"/>
                  <a:pt x="38" y="57"/>
                  <a:pt x="38" y="57"/>
                </a:cubicBezTo>
                <a:cubicBezTo>
                  <a:pt x="39" y="57"/>
                  <a:pt x="39" y="57"/>
                  <a:pt x="39" y="57"/>
                </a:cubicBezTo>
                <a:cubicBezTo>
                  <a:pt x="39" y="57"/>
                  <a:pt x="39" y="57"/>
                  <a:pt x="39" y="57"/>
                </a:cubicBezTo>
                <a:cubicBezTo>
                  <a:pt x="73" y="32"/>
                  <a:pt x="73" y="32"/>
                  <a:pt x="73" y="32"/>
                </a:cubicBezTo>
                <a:cubicBezTo>
                  <a:pt x="74" y="33"/>
                  <a:pt x="75" y="35"/>
                  <a:pt x="75" y="37"/>
                </a:cubicBezTo>
                <a:lnTo>
                  <a:pt x="75" y="62"/>
                </a:lnTo>
                <a:close/>
                <a:moveTo>
                  <a:pt x="57" y="51"/>
                </a:moveTo>
                <a:cubicBezTo>
                  <a:pt x="56" y="51"/>
                  <a:pt x="56" y="51"/>
                  <a:pt x="55" y="51"/>
                </a:cubicBezTo>
                <a:cubicBezTo>
                  <a:pt x="55" y="52"/>
                  <a:pt x="55" y="53"/>
                  <a:pt x="55" y="53"/>
                </a:cubicBezTo>
                <a:cubicBezTo>
                  <a:pt x="60" y="58"/>
                  <a:pt x="65" y="64"/>
                  <a:pt x="70" y="68"/>
                </a:cubicBezTo>
                <a:cubicBezTo>
                  <a:pt x="71" y="69"/>
                  <a:pt x="71" y="69"/>
                  <a:pt x="71" y="69"/>
                </a:cubicBezTo>
                <a:cubicBezTo>
                  <a:pt x="72" y="69"/>
                  <a:pt x="72" y="69"/>
                  <a:pt x="72" y="69"/>
                </a:cubicBezTo>
                <a:cubicBezTo>
                  <a:pt x="73" y="68"/>
                  <a:pt x="73" y="67"/>
                  <a:pt x="72" y="67"/>
                </a:cubicBezTo>
                <a:cubicBezTo>
                  <a:pt x="67" y="62"/>
                  <a:pt x="62" y="56"/>
                  <a:pt x="57" y="51"/>
                </a:cubicBezTo>
                <a:close/>
                <a:moveTo>
                  <a:pt x="21" y="52"/>
                </a:moveTo>
                <a:cubicBezTo>
                  <a:pt x="16" y="57"/>
                  <a:pt x="11" y="61"/>
                  <a:pt x="6" y="66"/>
                </a:cubicBezTo>
                <a:cubicBezTo>
                  <a:pt x="6" y="67"/>
                  <a:pt x="6" y="68"/>
                  <a:pt x="6" y="68"/>
                </a:cubicBezTo>
                <a:cubicBezTo>
                  <a:pt x="7" y="69"/>
                  <a:pt x="7" y="69"/>
                  <a:pt x="7" y="69"/>
                </a:cubicBezTo>
                <a:cubicBezTo>
                  <a:pt x="8" y="68"/>
                  <a:pt x="8" y="68"/>
                  <a:pt x="8" y="68"/>
                </a:cubicBezTo>
                <a:cubicBezTo>
                  <a:pt x="8" y="68"/>
                  <a:pt x="8" y="68"/>
                  <a:pt x="8" y="68"/>
                </a:cubicBezTo>
                <a:cubicBezTo>
                  <a:pt x="13" y="63"/>
                  <a:pt x="17" y="59"/>
                  <a:pt x="22" y="54"/>
                </a:cubicBezTo>
                <a:cubicBezTo>
                  <a:pt x="23" y="53"/>
                  <a:pt x="23" y="52"/>
                  <a:pt x="22" y="52"/>
                </a:cubicBezTo>
                <a:cubicBezTo>
                  <a:pt x="22" y="51"/>
                  <a:pt x="21" y="51"/>
                  <a:pt x="21" y="52"/>
                </a:cubicBezTo>
                <a:close/>
              </a:path>
            </a:pathLst>
          </a:custGeom>
          <a:solidFill>
            <a:srgbClr val="C00000"/>
          </a:solidFill>
          <a:ln>
            <a:solidFill>
              <a:schemeClr val="tx1"/>
            </a:solidFill>
          </a:ln>
          <a:extLst/>
        </p:spPr>
        <p:txBody>
          <a:bodyPr vert="horz" wrap="square" lIns="91440" tIns="45720" rIns="91440" bIns="45720" numCol="1" anchor="t" anchorCtr="0" compatLnSpc="1">
            <a:prstTxWarp prst="textNoShape">
              <a:avLst/>
            </a:prstTxWarp>
          </a:bodyPr>
          <a:lstStyle/>
          <a:p>
            <a:endParaRPr lang="zh-CN" altLang="en-US" dirty="0"/>
          </a:p>
        </p:txBody>
      </p:sp>
      <p:sp>
        <p:nvSpPr>
          <p:cNvPr id="64" name="矩形 63"/>
          <p:cNvSpPr/>
          <p:nvPr/>
        </p:nvSpPr>
        <p:spPr>
          <a:xfrm>
            <a:off x="6065736" y="3906322"/>
            <a:ext cx="2322111" cy="461665"/>
          </a:xfrm>
          <a:prstGeom prst="rect">
            <a:avLst/>
          </a:prstGeom>
        </p:spPr>
        <p:txBody>
          <a:bodyPr wrap="none">
            <a:spAutoFit/>
          </a:bodyPr>
          <a:lstStyle/>
          <a:p>
            <a:r>
              <a:rPr lang="en-US"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4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日前</a:t>
            </a:r>
            <a:endParaRPr lang="zh-TW" altLang="en-US" sz="2400" dirty="0"/>
          </a:p>
        </p:txBody>
      </p:sp>
      <p:sp>
        <p:nvSpPr>
          <p:cNvPr id="66" name="矩形 65"/>
          <p:cNvSpPr/>
          <p:nvPr/>
        </p:nvSpPr>
        <p:spPr>
          <a:xfrm>
            <a:off x="1944143" y="4725144"/>
            <a:ext cx="6443703" cy="1028936"/>
          </a:xfrm>
          <a:prstGeom prst="rect">
            <a:avLst/>
          </a:prstGeom>
        </p:spPr>
        <p:txBody>
          <a:bodyPr wrap="square">
            <a:spAutoFit/>
          </a:bodyPr>
          <a:lstStyle/>
          <a:p>
            <a:pPr>
              <a:lnSpc>
                <a:spcPts val="2500"/>
              </a:lnSpc>
              <a:spcBef>
                <a:spcPts val="180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凡獲計畫補助之方案召集人、成員，有義務</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參與高等教育深耕計畫成果分享會或研討會等相關活動</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，並於計畫活動辦理結束後</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提交計畫特色成果報導及成果報告書。</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7" name="Rectangle 84"/>
          <p:cNvSpPr/>
          <p:nvPr/>
        </p:nvSpPr>
        <p:spPr>
          <a:xfrm>
            <a:off x="688323" y="4671127"/>
            <a:ext cx="1255638" cy="12559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66" tIns="34283" rIns="68566" bIns="34283" rtlCol="0" anchor="ctr"/>
          <a:lstStyle/>
          <a:p>
            <a:pPr algn="ctr" defTabSz="685663" fontAlgn="auto">
              <a:spcBef>
                <a:spcPts val="0"/>
              </a:spcBef>
              <a:spcAft>
                <a:spcPts val="0"/>
              </a:spcAft>
            </a:pPr>
            <a:endParaRPr lang="id-ID" sz="1350">
              <a:solidFill>
                <a:prstClr val="white"/>
              </a:solidFill>
              <a:latin typeface="Lato Light"/>
            </a:endParaRPr>
          </a:p>
        </p:txBody>
      </p:sp>
      <p:sp>
        <p:nvSpPr>
          <p:cNvPr id="68" name="Rectangle 84"/>
          <p:cNvSpPr/>
          <p:nvPr/>
        </p:nvSpPr>
        <p:spPr>
          <a:xfrm>
            <a:off x="683568" y="5852773"/>
            <a:ext cx="7740000" cy="162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66" tIns="34283" rIns="68566" bIns="34283" rtlCol="0" anchor="ctr"/>
          <a:lstStyle/>
          <a:p>
            <a:pPr algn="ctr" defTabSz="685663" fontAlgn="auto">
              <a:spcBef>
                <a:spcPts val="0"/>
              </a:spcBef>
              <a:spcAft>
                <a:spcPts val="0"/>
              </a:spcAft>
            </a:pPr>
            <a:endParaRPr lang="id-ID" sz="1350">
              <a:solidFill>
                <a:prstClr val="white"/>
              </a:solidFill>
              <a:latin typeface="Lato Light"/>
            </a:endParaRPr>
          </a:p>
        </p:txBody>
      </p:sp>
      <p:sp>
        <p:nvSpPr>
          <p:cNvPr id="69" name="TextBox 27">
            <a:extLst>
              <a:ext uri="{FF2B5EF4-FFF2-40B4-BE49-F238E27FC236}">
                <a16:creationId xmlns:a16="http://schemas.microsoft.com/office/drawing/2014/main" xmlns="" id="{302C102C-EEF1-49BD-ACE6-DAB03C740EB5}"/>
              </a:ext>
            </a:extLst>
          </p:cNvPr>
          <p:cNvSpPr txBox="1"/>
          <p:nvPr/>
        </p:nvSpPr>
        <p:spPr>
          <a:xfrm>
            <a:off x="1062943" y="5499615"/>
            <a:ext cx="523193" cy="253902"/>
          </a:xfrm>
          <a:prstGeom prst="rect">
            <a:avLst/>
          </a:prstGeom>
          <a:noFill/>
        </p:spPr>
        <p:txBody>
          <a:bodyPr wrap="none" lIns="68566" tIns="34283" rIns="68566" bIns="34283" rtlCol="0">
            <a:spAutoFit/>
          </a:bodyPr>
          <a:lstStyle/>
          <a:p>
            <a:pPr algn="ctr" defTabSz="685663" fontAlgn="auto">
              <a:spcBef>
                <a:spcPts val="0"/>
              </a:spcBef>
              <a:spcAft>
                <a:spcPts val="0"/>
              </a:spcAft>
            </a:pPr>
            <a:r>
              <a:rPr lang="zh-TW" altLang="en-US" sz="1200" b="1" dirty="0" smtClean="0">
                <a:solidFill>
                  <a:schemeClr val="bg1"/>
                </a:solidFill>
                <a:latin typeface="微軟正黑體" panose="020B0604030504040204" pitchFamily="34" charset="-120"/>
                <a:ea typeface="微軟正黑體" panose="020B0604030504040204" pitchFamily="34" charset="-120"/>
              </a:rPr>
              <a:t>義  務</a:t>
            </a:r>
            <a:endParaRPr lang="id-ID" sz="1200" b="1" dirty="0">
              <a:solidFill>
                <a:schemeClr val="bg1"/>
              </a:solidFill>
              <a:latin typeface="微軟正黑體" panose="020B0604030504040204" pitchFamily="34" charset="-120"/>
              <a:ea typeface="微軟正黑體" panose="020B0604030504040204" pitchFamily="34" charset="-120"/>
            </a:endParaRPr>
          </a:p>
        </p:txBody>
      </p:sp>
      <p:sp>
        <p:nvSpPr>
          <p:cNvPr id="70" name="Freeform 90"/>
          <p:cNvSpPr>
            <a:spLocks/>
          </p:cNvSpPr>
          <p:nvPr/>
        </p:nvSpPr>
        <p:spPr bwMode="auto">
          <a:xfrm>
            <a:off x="1151996" y="4969579"/>
            <a:ext cx="339948" cy="403637"/>
          </a:xfrm>
          <a:custGeom>
            <a:avLst/>
            <a:gdLst>
              <a:gd name="T0" fmla="*/ 41 w 61"/>
              <a:gd name="T1" fmla="*/ 33 h 87"/>
              <a:gd name="T2" fmla="*/ 49 w 61"/>
              <a:gd name="T3" fmla="*/ 18 h 87"/>
              <a:gd name="T4" fmla="*/ 30 w 61"/>
              <a:gd name="T5" fmla="*/ 0 h 87"/>
              <a:gd name="T6" fmla="*/ 11 w 61"/>
              <a:gd name="T7" fmla="*/ 18 h 87"/>
              <a:gd name="T8" fmla="*/ 20 w 61"/>
              <a:gd name="T9" fmla="*/ 33 h 87"/>
              <a:gd name="T10" fmla="*/ 0 w 61"/>
              <a:gd name="T11" fmla="*/ 66 h 87"/>
              <a:gd name="T12" fmla="*/ 0 w 61"/>
              <a:gd name="T13" fmla="*/ 72 h 87"/>
              <a:gd name="T14" fmla="*/ 30 w 61"/>
              <a:gd name="T15" fmla="*/ 87 h 87"/>
              <a:gd name="T16" fmla="*/ 60 w 61"/>
              <a:gd name="T17" fmla="*/ 72 h 87"/>
              <a:gd name="T18" fmla="*/ 61 w 61"/>
              <a:gd name="T19" fmla="*/ 66 h 87"/>
              <a:gd name="T20" fmla="*/ 41 w 61"/>
              <a:gd name="T2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87">
                <a:moveTo>
                  <a:pt x="41" y="33"/>
                </a:moveTo>
                <a:cubicBezTo>
                  <a:pt x="46" y="30"/>
                  <a:pt x="49" y="24"/>
                  <a:pt x="49" y="18"/>
                </a:cubicBezTo>
                <a:cubicBezTo>
                  <a:pt x="49" y="8"/>
                  <a:pt x="41" y="0"/>
                  <a:pt x="30" y="0"/>
                </a:cubicBezTo>
                <a:cubicBezTo>
                  <a:pt x="20" y="0"/>
                  <a:pt x="11" y="8"/>
                  <a:pt x="11" y="18"/>
                </a:cubicBezTo>
                <a:cubicBezTo>
                  <a:pt x="11" y="24"/>
                  <a:pt x="15" y="30"/>
                  <a:pt x="20" y="33"/>
                </a:cubicBezTo>
                <a:cubicBezTo>
                  <a:pt x="8" y="38"/>
                  <a:pt x="0" y="50"/>
                  <a:pt x="0" y="66"/>
                </a:cubicBezTo>
                <a:cubicBezTo>
                  <a:pt x="0" y="68"/>
                  <a:pt x="0" y="70"/>
                  <a:pt x="0" y="72"/>
                </a:cubicBezTo>
                <a:cubicBezTo>
                  <a:pt x="8" y="82"/>
                  <a:pt x="18" y="87"/>
                  <a:pt x="30" y="87"/>
                </a:cubicBezTo>
                <a:cubicBezTo>
                  <a:pt x="42" y="87"/>
                  <a:pt x="53" y="82"/>
                  <a:pt x="60" y="72"/>
                </a:cubicBezTo>
                <a:cubicBezTo>
                  <a:pt x="61" y="70"/>
                  <a:pt x="61" y="68"/>
                  <a:pt x="61" y="66"/>
                </a:cubicBezTo>
                <a:cubicBezTo>
                  <a:pt x="61" y="50"/>
                  <a:pt x="53" y="38"/>
                  <a:pt x="41" y="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9" name="Google Shape;489;p39">
            <a:hlinkClick r:id="rId2" action="ppaction://hlinksldjump"/>
          </p:cNvPr>
          <p:cNvSpPr/>
          <p:nvPr/>
        </p:nvSpPr>
        <p:spPr>
          <a:xfrm>
            <a:off x="4319280" y="6375098"/>
            <a:ext cx="289421" cy="280668"/>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2960867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65"/>
                                        </p:tgtEl>
                                        <p:attrNameLst>
                                          <p:attrName>style.visibility</p:attrName>
                                        </p:attrNameLst>
                                      </p:cBhvr>
                                      <p:to>
                                        <p:strVal val="visible"/>
                                      </p:to>
                                    </p:set>
                                    <p:animEffect transition="in" filter="wipe(left)">
                                      <p:cBhvr>
                                        <p:cTn id="10" dur="1000"/>
                                        <p:tgtEl>
                                          <p:spTgt spid="6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1000"/>
                                        <p:tgtEl>
                                          <p:spTgt spid="68"/>
                                        </p:tgtEl>
                                      </p:cBhvr>
                                    </p:animEffect>
                                  </p:childTnLst>
                                </p:cTn>
                              </p:par>
                              <p:par>
                                <p:cTn id="14" presetID="47" presetClass="entr" presetSubtype="0" fill="hold" grpId="0" nodeType="withEffect">
                                  <p:stCondLst>
                                    <p:cond delay="50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anim calcmode="lin" valueType="num">
                                      <p:cBhvr>
                                        <p:cTn id="17" dur="1000" fill="hold"/>
                                        <p:tgtEl>
                                          <p:spTgt spid="53"/>
                                        </p:tgtEl>
                                        <p:attrNameLst>
                                          <p:attrName>ppt_x</p:attrName>
                                        </p:attrNameLst>
                                      </p:cBhvr>
                                      <p:tavLst>
                                        <p:tav tm="0">
                                          <p:val>
                                            <p:strVal val="#ppt_x"/>
                                          </p:val>
                                        </p:tav>
                                        <p:tav tm="100000">
                                          <p:val>
                                            <p:strVal val="#ppt_x"/>
                                          </p:val>
                                        </p:tav>
                                      </p:tavLst>
                                    </p:anim>
                                    <p:anim calcmode="lin" valueType="num">
                                      <p:cBhvr>
                                        <p:cTn id="18" dur="1000" fill="hold"/>
                                        <p:tgtEl>
                                          <p:spTgt spid="5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50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1000"/>
                                        <p:tgtEl>
                                          <p:spTgt spid="64"/>
                                        </p:tgtEl>
                                      </p:cBhvr>
                                    </p:animEffect>
                                    <p:anim calcmode="lin" valueType="num">
                                      <p:cBhvr>
                                        <p:cTn id="22" dur="1000" fill="hold"/>
                                        <p:tgtEl>
                                          <p:spTgt spid="64"/>
                                        </p:tgtEl>
                                        <p:attrNameLst>
                                          <p:attrName>ppt_x</p:attrName>
                                        </p:attrNameLst>
                                      </p:cBhvr>
                                      <p:tavLst>
                                        <p:tav tm="0">
                                          <p:val>
                                            <p:strVal val="#ppt_x"/>
                                          </p:val>
                                        </p:tav>
                                        <p:tav tm="100000">
                                          <p:val>
                                            <p:strVal val="#ppt_x"/>
                                          </p:val>
                                        </p:tav>
                                      </p:tavLst>
                                    </p:anim>
                                    <p:anim calcmode="lin" valueType="num">
                                      <p:cBhvr>
                                        <p:cTn id="2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30" grpId="0" animBg="1"/>
      <p:bldP spid="53" grpId="0"/>
      <p:bldP spid="64" grpId="0"/>
      <p:bldP spid="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2C147BD-F43C-426F-A176-6F785A4ABD07}" type="slidenum">
              <a:rPr lang="zh-TW" altLang="en-US" smtClean="0"/>
              <a:t>59</a:t>
            </a:fld>
            <a:endParaRPr lang="zh-TW" altLang="en-US"/>
          </a:p>
        </p:txBody>
      </p:sp>
      <p:sp>
        <p:nvSpPr>
          <p:cNvPr id="6" name="標題 1"/>
          <p:cNvSpPr>
            <a:spLocks noGrp="1"/>
          </p:cNvSpPr>
          <p:nvPr>
            <p:ph type="title"/>
          </p:nvPr>
        </p:nvSpPr>
        <p:spPr>
          <a:xfrm>
            <a:off x="529208" y="274638"/>
            <a:ext cx="5626968"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教學空間與設備資源</a:t>
            </a: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9633" y="1343499"/>
            <a:ext cx="2150400" cy="1612800"/>
          </a:xfrm>
          <a:prstGeom prst="rect">
            <a:avLst/>
          </a:prstGeom>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360" y="1343499"/>
            <a:ext cx="2148273" cy="1611205"/>
          </a:xfrm>
          <a:prstGeom prst="rect">
            <a:avLst/>
          </a:prstGeom>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2224" y="1340768"/>
            <a:ext cx="2150400" cy="1612800"/>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7815" y="1340768"/>
            <a:ext cx="2150400" cy="1612800"/>
          </a:xfrm>
          <a:prstGeom prst="rect">
            <a:avLst/>
          </a:prstGeom>
        </p:spPr>
      </p:pic>
      <p:sp>
        <p:nvSpPr>
          <p:cNvPr id="15" name="文字方塊 14"/>
          <p:cNvSpPr txBox="1"/>
          <p:nvPr/>
        </p:nvSpPr>
        <p:spPr>
          <a:xfrm>
            <a:off x="1831777" y="4149080"/>
            <a:ext cx="2725267" cy="646331"/>
          </a:xfrm>
          <a:prstGeom prst="rect">
            <a:avLst/>
          </a:prstGeom>
          <a:noFill/>
        </p:spPr>
        <p:txBody>
          <a:bodyPr wrap="square" rtlCol="0">
            <a:spAutoFit/>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約容納</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lvl="0"/>
            <a:r>
              <a:rPr lang="en-US" altLang="zh-TW" sz="1600" dirty="0" smtClean="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民生校區教學科技館</a:t>
            </a:r>
            <a:r>
              <a:rPr lang="en-US" altLang="zh-TW" sz="1600" dirty="0" smtClean="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2F</a:t>
            </a:r>
            <a:endParaRPr lang="zh-TW" altLang="en-US" sz="1600"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文字方塊 15"/>
          <p:cNvSpPr txBox="1"/>
          <p:nvPr/>
        </p:nvSpPr>
        <p:spPr>
          <a:xfrm>
            <a:off x="6036460" y="4149080"/>
            <a:ext cx="2567988" cy="646331"/>
          </a:xfrm>
          <a:prstGeom prst="rect">
            <a:avLst/>
          </a:prstGeom>
          <a:noFill/>
        </p:spPr>
        <p:txBody>
          <a:bodyPr wrap="square" rtlCol="0">
            <a:spAutoFit/>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約容納</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lvl="0"/>
            <a:r>
              <a:rPr lang="en-US" altLang="zh-TW" sz="1600"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民生校區教學科技館</a:t>
            </a:r>
            <a:r>
              <a:rPr lang="en-US" altLang="zh-TW" sz="1600" dirty="0" smtClean="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3F</a:t>
            </a:r>
            <a:endParaRPr lang="zh-TW" altLang="en-US" sz="1600"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7" name="群組 16"/>
          <p:cNvGrpSpPr/>
          <p:nvPr/>
        </p:nvGrpSpPr>
        <p:grpSpPr>
          <a:xfrm>
            <a:off x="1403648" y="3153184"/>
            <a:ext cx="1800200" cy="419832"/>
            <a:chOff x="1403648" y="3153184"/>
            <a:chExt cx="1800200" cy="419832"/>
          </a:xfrm>
        </p:grpSpPr>
        <p:sp>
          <p:nvSpPr>
            <p:cNvPr id="13" name="平行四邊形 12"/>
            <p:cNvSpPr/>
            <p:nvPr/>
          </p:nvSpPr>
          <p:spPr>
            <a:xfrm>
              <a:off x="1403648" y="3177016"/>
              <a:ext cx="1800200" cy="396000"/>
            </a:xfrm>
            <a:prstGeom prst="parallelogram">
              <a:avLst/>
            </a:prstGeom>
            <a:pattFill prst="pct75">
              <a:fgClr>
                <a:srgbClr val="7030A0"/>
              </a:fgClr>
              <a:bgClr>
                <a:schemeClr val="bg1"/>
              </a:bgClr>
            </a:patt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5" name="文字方塊 4"/>
            <p:cNvSpPr txBox="1"/>
            <p:nvPr/>
          </p:nvSpPr>
          <p:spPr>
            <a:xfrm>
              <a:off x="1691680" y="3153184"/>
              <a:ext cx="1361370" cy="369332"/>
            </a:xfrm>
            <a:prstGeom prst="rect">
              <a:avLst/>
            </a:prstGeom>
            <a:noFill/>
          </p:spPr>
          <p:txBody>
            <a:bodyPr wrap="square" rtlCol="0">
              <a:spAutoFit/>
            </a:bodyPr>
            <a:lstStyle/>
            <a:p>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虛擬</a:t>
              </a:r>
              <a:r>
                <a:rPr lang="zh-TW" altLang="en-US"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攝影棚</a:t>
              </a:r>
              <a:endPar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8" name="群組 17"/>
          <p:cNvGrpSpPr/>
          <p:nvPr/>
        </p:nvGrpSpPr>
        <p:grpSpPr>
          <a:xfrm>
            <a:off x="1541418" y="3448594"/>
            <a:ext cx="654318" cy="721994"/>
            <a:chOff x="1541418" y="3448594"/>
            <a:chExt cx="654318" cy="844502"/>
          </a:xfrm>
        </p:grpSpPr>
        <p:sp>
          <p:nvSpPr>
            <p:cNvPr id="8" name="橢圓 7"/>
            <p:cNvSpPr/>
            <p:nvPr/>
          </p:nvSpPr>
          <p:spPr>
            <a:xfrm>
              <a:off x="1541418" y="3448594"/>
              <a:ext cx="121920" cy="11321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肘形接點 11"/>
            <p:cNvCxnSpPr>
              <a:stCxn id="8" idx="4"/>
            </p:cNvCxnSpPr>
            <p:nvPr/>
          </p:nvCxnSpPr>
          <p:spPr>
            <a:xfrm rot="16200000" flipH="1">
              <a:off x="1533412" y="3630772"/>
              <a:ext cx="731290" cy="593358"/>
            </a:xfrm>
            <a:prstGeom prst="bentConnector3">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群組 18"/>
          <p:cNvGrpSpPr/>
          <p:nvPr/>
        </p:nvGrpSpPr>
        <p:grpSpPr>
          <a:xfrm>
            <a:off x="5508105" y="3150403"/>
            <a:ext cx="2448272" cy="419832"/>
            <a:chOff x="1354993" y="3153184"/>
            <a:chExt cx="1800200" cy="419832"/>
          </a:xfrm>
        </p:grpSpPr>
        <p:sp>
          <p:nvSpPr>
            <p:cNvPr id="20" name="平行四邊形 19"/>
            <p:cNvSpPr/>
            <p:nvPr/>
          </p:nvSpPr>
          <p:spPr>
            <a:xfrm>
              <a:off x="1354993" y="3177016"/>
              <a:ext cx="1800200" cy="396000"/>
            </a:xfrm>
            <a:prstGeom prst="parallelogram">
              <a:avLst/>
            </a:prstGeom>
            <a:pattFill prst="pct75">
              <a:fgClr>
                <a:srgbClr val="7030A0"/>
              </a:fgClr>
              <a:bgClr>
                <a:schemeClr val="bg1"/>
              </a:bgClr>
            </a:patt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21" name="文字方塊 20"/>
            <p:cNvSpPr txBox="1"/>
            <p:nvPr/>
          </p:nvSpPr>
          <p:spPr>
            <a:xfrm>
              <a:off x="1598270" y="3153184"/>
              <a:ext cx="1503975" cy="369332"/>
            </a:xfrm>
            <a:prstGeom prst="rect">
              <a:avLst/>
            </a:prstGeom>
            <a:noFill/>
          </p:spPr>
          <p:txBody>
            <a:bodyPr wrap="square" rtlCol="0">
              <a:spAutoFit/>
            </a:bodyPr>
            <a:lstStyle/>
            <a:p>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實驗劇場暨攝影棚</a:t>
              </a:r>
              <a:endPar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2" name="群組 21"/>
          <p:cNvGrpSpPr/>
          <p:nvPr/>
        </p:nvGrpSpPr>
        <p:grpSpPr>
          <a:xfrm>
            <a:off x="5723034" y="3471516"/>
            <a:ext cx="654318" cy="699072"/>
            <a:chOff x="1541418" y="3448594"/>
            <a:chExt cx="654318" cy="844502"/>
          </a:xfrm>
        </p:grpSpPr>
        <p:sp>
          <p:nvSpPr>
            <p:cNvPr id="23" name="橢圓 22"/>
            <p:cNvSpPr/>
            <p:nvPr/>
          </p:nvSpPr>
          <p:spPr>
            <a:xfrm>
              <a:off x="1541418" y="3448594"/>
              <a:ext cx="121920" cy="11321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 name="肘形接點 23"/>
            <p:cNvCxnSpPr>
              <a:stCxn id="23" idx="4"/>
            </p:cNvCxnSpPr>
            <p:nvPr/>
          </p:nvCxnSpPr>
          <p:spPr>
            <a:xfrm rot="16200000" flipH="1">
              <a:off x="1533412" y="3630772"/>
              <a:ext cx="731290" cy="593358"/>
            </a:xfrm>
            <a:prstGeom prst="bentConnector3">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橢圓 29"/>
          <p:cNvSpPr/>
          <p:nvPr/>
        </p:nvSpPr>
        <p:spPr>
          <a:xfrm>
            <a:off x="5879516" y="5491976"/>
            <a:ext cx="357638" cy="32316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5916734" y="5521221"/>
            <a:ext cx="283251" cy="252000"/>
          </a:xfrm>
          <a:prstGeom prst="ellipse">
            <a:avLst/>
          </a:prstGeom>
          <a:no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5979199" y="5564654"/>
            <a:ext cx="166836" cy="144000"/>
          </a:xfrm>
          <a:prstGeom prst="ellipse">
            <a:avLst/>
          </a:prstGeom>
          <a:no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877498" y="5316456"/>
            <a:ext cx="5499854" cy="646331"/>
          </a:xfrm>
          <a:prstGeom prst="rect">
            <a:avLst/>
          </a:prstGeom>
          <a:noFill/>
        </p:spPr>
        <p:txBody>
          <a:bodyPr wrap="square" rtlCol="0">
            <a:spAutoFit/>
          </a:bodyPr>
          <a:lstStyle/>
          <a:p>
            <a:pPr marL="285750" indent="-285750">
              <a:buFont typeface="Wingdings" panose="05000000000000000000" pitchFamily="2" charset="2"/>
              <a:buChar char="p"/>
            </a:pPr>
            <a:r>
              <a:rPr lang="zh-TW" altLang="en-US" dirty="0" smtClean="0">
                <a:latin typeface="標楷體" panose="03000509000000000000" pitchFamily="65" charset="-120"/>
                <a:ea typeface="標楷體" panose="03000509000000000000" pitchFamily="65" charset="-120"/>
              </a:rPr>
              <a:t>借</a:t>
            </a:r>
            <a:r>
              <a:rPr lang="zh-TW" altLang="en-US" dirty="0">
                <a:latin typeface="標楷體" panose="03000509000000000000" pitchFamily="65" charset="-120"/>
                <a:ea typeface="標楷體" panose="03000509000000000000" pitchFamily="65" charset="-120"/>
              </a:rPr>
              <a:t>用</a:t>
            </a:r>
            <a:r>
              <a:rPr lang="zh-TW" altLang="en-US" dirty="0" smtClean="0">
                <a:latin typeface="標楷體" panose="03000509000000000000" pitchFamily="65" charset="-120"/>
                <a:ea typeface="標楷體" panose="03000509000000000000" pitchFamily="65" charset="-120"/>
              </a:rPr>
              <a:t>前請先至教學發展組網頁詳閱使用管理要點</a:t>
            </a:r>
            <a:endParaRPr lang="en-US" altLang="zh-TW" dirty="0" smtClean="0">
              <a:latin typeface="標楷體" panose="03000509000000000000" pitchFamily="65" charset="-120"/>
              <a:ea typeface="標楷體" panose="03000509000000000000" pitchFamily="65" charset="-120"/>
            </a:endParaRPr>
          </a:p>
          <a:p>
            <a:pPr marL="742950" lvl="1" indent="-285750">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hlinkClick r:id="rId6"/>
              </a:rPr>
              <a:t>國立屏東大學虛擬攝影棚使用管理</a:t>
            </a:r>
            <a:r>
              <a:rPr lang="zh-TW" altLang="en-US" dirty="0" smtClean="0">
                <a:latin typeface="標楷體" panose="03000509000000000000" pitchFamily="65" charset="-120"/>
                <a:ea typeface="標楷體" panose="03000509000000000000" pitchFamily="65" charset="-120"/>
                <a:hlinkClick r:id="rId6"/>
              </a:rPr>
              <a:t>要點</a:t>
            </a:r>
            <a:endParaRPr lang="zh-TW" altLang="en-US" dirty="0">
              <a:latin typeface="標楷體" panose="03000509000000000000" pitchFamily="65" charset="-120"/>
              <a:ea typeface="標楷體" panose="03000509000000000000" pitchFamily="65" charset="-120"/>
            </a:endParaRPr>
          </a:p>
        </p:txBody>
      </p:sp>
      <p:sp>
        <p:nvSpPr>
          <p:cNvPr id="29" name="文字方塊 28"/>
          <p:cNvSpPr txBox="1"/>
          <p:nvPr/>
        </p:nvSpPr>
        <p:spPr>
          <a:xfrm>
            <a:off x="261360" y="6402814"/>
            <a:ext cx="7983048" cy="338554"/>
          </a:xfrm>
          <a:prstGeom prst="rect">
            <a:avLst/>
          </a:prstGeom>
          <a:noFill/>
        </p:spPr>
        <p:txBody>
          <a:bodyPr wrap="square" rtlCol="0">
            <a:spAutoFit/>
          </a:bodyPr>
          <a:lstStyle/>
          <a:p>
            <a:r>
              <a:rPr lang="zh-TW" altLang="en-US" sz="1600" dirty="0" smtClean="0">
                <a:latin typeface="標楷體" panose="03000509000000000000" pitchFamily="65" charset="-120"/>
                <a:ea typeface="標楷體" panose="03000509000000000000" pitchFamily="65" charset="-120"/>
              </a:rPr>
              <a:t>教學發展組法規下載</a:t>
            </a:r>
            <a:r>
              <a:rPr lang="zh-TW" altLang="en-US" sz="1600" dirty="0">
                <a:latin typeface="標楷體" panose="03000509000000000000" pitchFamily="65" charset="-120"/>
                <a:ea typeface="標楷體" panose="03000509000000000000" pitchFamily="65" charset="-120"/>
              </a:rPr>
              <a:t>區</a:t>
            </a:r>
            <a:r>
              <a:rPr lang="zh-TW" altLang="en-US" sz="1600" dirty="0" smtClean="0">
                <a:latin typeface="標楷體" panose="03000509000000000000" pitchFamily="65" charset="-120"/>
                <a:ea typeface="標楷體" panose="03000509000000000000" pitchFamily="65" charset="-120"/>
              </a:rPr>
              <a:t>：</a:t>
            </a:r>
            <a:r>
              <a:rPr lang="en-US" altLang="zh-TW" sz="1600" dirty="0">
                <a:hlinkClick r:id="rId7"/>
              </a:rPr>
              <a:t>http://www.tld.nptu.edu.tw/files/11-1074-6245.php?Lang=zh-tw</a:t>
            </a:r>
            <a:endParaRPr lang="en-US" altLang="zh-TW" sz="1600" dirty="0" smtClean="0">
              <a:latin typeface="標楷體" panose="03000509000000000000" pitchFamily="65" charset="-120"/>
              <a:ea typeface="標楷體" panose="03000509000000000000" pitchFamily="65" charset="-120"/>
            </a:endParaRPr>
          </a:p>
        </p:txBody>
      </p:sp>
      <p:pic>
        <p:nvPicPr>
          <p:cNvPr id="11" name="圖片 10"/>
          <p:cNvPicPr>
            <a:picLocks noChangeAspect="1"/>
          </p:cNvPicPr>
          <p:nvPr/>
        </p:nvPicPr>
        <p:blipFill>
          <a:blip r:embed="rId8"/>
          <a:stretch>
            <a:fillRect/>
          </a:stretch>
        </p:blipFill>
        <p:spPr>
          <a:xfrm rot="19484746">
            <a:off x="5734754" y="5323748"/>
            <a:ext cx="1231499" cy="1176630"/>
          </a:xfrm>
          <a:prstGeom prst="rect">
            <a:avLst/>
          </a:prstGeom>
        </p:spPr>
      </p:pic>
    </p:spTree>
    <p:extLst>
      <p:ext uri="{BB962C8B-B14F-4D97-AF65-F5344CB8AC3E}">
        <p14:creationId xmlns:p14="http://schemas.microsoft.com/office/powerpoint/2010/main" val="14941556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
                                  </p:stCondLst>
                                  <p:childTnLst>
                                    <p:set>
                                      <p:cBhvr>
                                        <p:cTn id="17" dur="1" fill="hold">
                                          <p:stCondLst>
                                            <p:cond delay="0"/>
                                          </p:stCondLst>
                                        </p:cTn>
                                        <p:tgtEl>
                                          <p:spTgt spid="31"/>
                                        </p:tgtEl>
                                        <p:attrNameLst>
                                          <p:attrName>style.visibility</p:attrName>
                                        </p:attrNameLst>
                                      </p:cBhvr>
                                      <p:to>
                                        <p:strVal val="visible"/>
                                      </p:to>
                                    </p:set>
                                  </p:childTnLst>
                                </p:cTn>
                              </p:par>
                            </p:childTnLst>
                          </p:cTn>
                        </p:par>
                        <p:par>
                          <p:cTn id="18" fill="hold">
                            <p:stCondLst>
                              <p:cond delay="50"/>
                            </p:stCondLst>
                            <p:childTnLst>
                              <p:par>
                                <p:cTn id="19" presetID="1" presetClass="entr" presetSubtype="0" fill="hold" grpId="0" nodeType="afterEffect">
                                  <p:stCondLst>
                                    <p:cond delay="2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70"/>
                            </p:stCondLst>
                            <p:childTnLst>
                              <p:par>
                                <p:cTn id="22" presetID="10" presetClass="exit" presetSubtype="0" fill="hold" grpId="1" nodeType="afterEffect">
                                  <p:stCondLst>
                                    <p:cond delay="150"/>
                                  </p:stCondLst>
                                  <p:childTnLst>
                                    <p:animEffect transition="out" filter="fade">
                                      <p:cBhvr>
                                        <p:cTn id="23" dur="500"/>
                                        <p:tgtEl>
                                          <p:spTgt spid="31"/>
                                        </p:tgtEl>
                                      </p:cBhvr>
                                    </p:animEffect>
                                    <p:set>
                                      <p:cBhvr>
                                        <p:cTn id="24" dur="1" fill="hold">
                                          <p:stCondLst>
                                            <p:cond delay="499"/>
                                          </p:stCondLst>
                                        </p:cTn>
                                        <p:tgtEl>
                                          <p:spTgt spid="31"/>
                                        </p:tgtEl>
                                        <p:attrNameLst>
                                          <p:attrName>style.visibility</p:attrName>
                                        </p:attrNameLst>
                                      </p:cBhvr>
                                      <p:to>
                                        <p:strVal val="hidden"/>
                                      </p:to>
                                    </p:set>
                                  </p:childTnLst>
                                </p:cTn>
                              </p:par>
                              <p:par>
                                <p:cTn id="25" presetID="10" presetClass="exit" presetSubtype="0" fill="hold" grpId="1" nodeType="withEffect">
                                  <p:stCondLst>
                                    <p:cond delay="17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childTnLst>
                          </p:cTn>
                        </p:par>
                        <p:par>
                          <p:cTn id="28" fill="hold">
                            <p:stCondLst>
                              <p:cond delay="740"/>
                            </p:stCondLst>
                            <p:childTnLst>
                              <p:par>
                                <p:cTn id="29" presetID="10" presetClass="exit" presetSubtype="0" fill="hold" grpId="1" nodeType="afterEffect">
                                  <p:stCondLst>
                                    <p:cond delay="5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0" grpId="0" animBg="1"/>
      <p:bldP spid="30" grpId="1" animBg="1"/>
      <p:bldP spid="31" grpId="0" animBg="1"/>
      <p:bldP spid="31" grpId="1" animBg="1"/>
      <p:bldP spid="32" grpId="0" animBg="1"/>
      <p:bldP spid="32" grpId="1"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951427792"/>
              </p:ext>
            </p:extLst>
          </p:nvPr>
        </p:nvGraphicFramePr>
        <p:xfrm>
          <a:off x="467544" y="1124747"/>
          <a:ext cx="8229600" cy="4064205"/>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戶外教育結合課程議題社群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1408397">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計畫目的</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nSpc>
                          <a:spcPts val="2500"/>
                        </a:lnSpc>
                      </a:pPr>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透過戶外教育，發展多領域整合學習，引導學生開展自我與他人、社會環境之互動能力；並以學習者為中心，融合環境教育進行體驗式學習，透過走讀、觀察、探索、互動、反思等歷程，結合五感體驗誘發學生的學習動機與熱情，以達活化學科領域的學習效果。</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872330513"/>
                  </a:ext>
                </a:extLst>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申請對象</a:t>
                      </a: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教師</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807780841"/>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經費補助</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實際金額依審查結果核支</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50003542"/>
                  </a:ext>
                </a:extLst>
              </a:tr>
              <a:tr h="400288">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補助項目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0" i="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講座鐘點費、國內旅費、短程車資、運費、保險費、膳宿費、門票</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2099592374"/>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申請期程</a:t>
                      </a: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220282938"/>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執行期程</a:t>
                      </a: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自審核通知公告日起至</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31462407"/>
                  </a:ext>
                </a:extLst>
              </a:tr>
            </a:tbl>
          </a:graphicData>
        </a:graphic>
      </p:graphicFrame>
      <p:sp>
        <p:nvSpPr>
          <p:cNvPr id="3" name="標題 1"/>
          <p:cNvSpPr>
            <a:spLocks noGrp="1"/>
          </p:cNvSpPr>
          <p:nvPr>
            <p:ph type="title"/>
          </p:nvPr>
        </p:nvSpPr>
        <p:spPr>
          <a:xfrm>
            <a:off x="457200" y="274638"/>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戶外教育結合課程議題社群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6</a:t>
            </a:fld>
            <a:endParaRPr lang="zh-TW" altLang="en-US"/>
          </a:p>
        </p:txBody>
      </p:sp>
      <p:grpSp>
        <p:nvGrpSpPr>
          <p:cNvPr id="10" name="群組 9"/>
          <p:cNvGrpSpPr/>
          <p:nvPr/>
        </p:nvGrpSpPr>
        <p:grpSpPr>
          <a:xfrm>
            <a:off x="4067947" y="5882075"/>
            <a:ext cx="802431" cy="680103"/>
            <a:chOff x="467544" y="5949280"/>
            <a:chExt cx="802431" cy="680104"/>
          </a:xfrm>
        </p:grpSpPr>
        <p:sp>
          <p:nvSpPr>
            <p:cNvPr id="11" name="文字方塊 10"/>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2" name="橢圓形圖說文字 11"/>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7634190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2C147BD-F43C-426F-A176-6F785A4ABD07}" type="slidenum">
              <a:rPr lang="zh-TW" altLang="en-US" smtClean="0"/>
              <a:t>60</a:t>
            </a:fld>
            <a:endParaRPr lang="zh-TW" altLang="en-US"/>
          </a:p>
        </p:txBody>
      </p:sp>
      <p:sp>
        <p:nvSpPr>
          <p:cNvPr id="6" name="標題 1"/>
          <p:cNvSpPr>
            <a:spLocks noGrp="1"/>
          </p:cNvSpPr>
          <p:nvPr>
            <p:ph type="title"/>
          </p:nvPr>
        </p:nvSpPr>
        <p:spPr>
          <a:xfrm>
            <a:off x="529208" y="274638"/>
            <a:ext cx="5626968"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教學空間與設備資源</a:t>
            </a: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332289"/>
            <a:ext cx="2150400" cy="1612800"/>
          </a:xfrm>
          <a:prstGeom prst="rect">
            <a:avLst/>
          </a:prstGeom>
        </p:spPr>
      </p:pic>
      <p:pic>
        <p:nvPicPr>
          <p:cNvPr id="12" name="圖片 11"/>
          <p:cNvPicPr>
            <a:picLocks noChangeAspect="1"/>
          </p:cNvPicPr>
          <p:nvPr/>
        </p:nvPicPr>
        <p:blipFill rotWithShape="1">
          <a:blip r:embed="rId4" cstate="print">
            <a:extLst>
              <a:ext uri="{28A0092B-C50C-407E-A947-70E740481C1C}">
                <a14:useLocalDpi xmlns:a14="http://schemas.microsoft.com/office/drawing/2010/main" val="0"/>
              </a:ext>
            </a:extLst>
          </a:blip>
          <a:srcRect l="11224" r="2454"/>
          <a:stretch/>
        </p:blipFill>
        <p:spPr>
          <a:xfrm>
            <a:off x="3404047" y="1332289"/>
            <a:ext cx="2150401" cy="1612800"/>
          </a:xfrm>
          <a:prstGeom prst="rect">
            <a:avLst/>
          </a:prstGeom>
        </p:spPr>
      </p:pic>
      <p:sp>
        <p:nvSpPr>
          <p:cNvPr id="14" name="文字方塊 13"/>
          <p:cNvSpPr txBox="1"/>
          <p:nvPr/>
        </p:nvSpPr>
        <p:spPr>
          <a:xfrm>
            <a:off x="827585" y="4136864"/>
            <a:ext cx="2520528" cy="646331"/>
          </a:xfrm>
          <a:prstGeom prst="rect">
            <a:avLst/>
          </a:prstGeom>
          <a:noFill/>
        </p:spPr>
        <p:txBody>
          <a:bodyPr wrap="square" rtlCol="0">
            <a:spAutoFit/>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約容納</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600" dirty="0" smtClean="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民生校區教學科技館</a:t>
            </a:r>
            <a:r>
              <a:rPr lang="en-US" altLang="zh-TW" sz="1600"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2F</a:t>
            </a:r>
          </a:p>
        </p:txBody>
      </p:sp>
      <p:grpSp>
        <p:nvGrpSpPr>
          <p:cNvPr id="20" name="群組 19"/>
          <p:cNvGrpSpPr/>
          <p:nvPr/>
        </p:nvGrpSpPr>
        <p:grpSpPr>
          <a:xfrm>
            <a:off x="827585" y="3140968"/>
            <a:ext cx="1152128" cy="419832"/>
            <a:chOff x="1403648" y="3153184"/>
            <a:chExt cx="1800200" cy="419832"/>
          </a:xfrm>
        </p:grpSpPr>
        <p:sp>
          <p:nvSpPr>
            <p:cNvPr id="21" name="平行四邊形 20"/>
            <p:cNvSpPr/>
            <p:nvPr/>
          </p:nvSpPr>
          <p:spPr>
            <a:xfrm>
              <a:off x="1403648" y="3177016"/>
              <a:ext cx="1800200" cy="396000"/>
            </a:xfrm>
            <a:prstGeom prst="parallelogram">
              <a:avLst/>
            </a:prstGeom>
            <a:pattFill prst="pct75">
              <a:fgClr>
                <a:srgbClr val="7030A0"/>
              </a:fgClr>
              <a:bgClr>
                <a:schemeClr val="bg1"/>
              </a:bgClr>
            </a:patt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22" name="文字方塊 21"/>
            <p:cNvSpPr txBox="1"/>
            <p:nvPr/>
          </p:nvSpPr>
          <p:spPr>
            <a:xfrm>
              <a:off x="1628673" y="3153184"/>
              <a:ext cx="1462662" cy="369332"/>
            </a:xfrm>
            <a:prstGeom prst="rect">
              <a:avLst/>
            </a:prstGeom>
            <a:noFill/>
          </p:spPr>
          <p:txBody>
            <a:bodyPr wrap="square" rtlCol="0">
              <a:spAutoFit/>
            </a:bodyPr>
            <a:lstStyle/>
            <a:p>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錄音室</a:t>
              </a:r>
              <a:endPar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3" name="群組 22"/>
          <p:cNvGrpSpPr/>
          <p:nvPr/>
        </p:nvGrpSpPr>
        <p:grpSpPr>
          <a:xfrm>
            <a:off x="965354" y="3436378"/>
            <a:ext cx="654318" cy="721994"/>
            <a:chOff x="1541418" y="3448594"/>
            <a:chExt cx="654318" cy="844502"/>
          </a:xfrm>
        </p:grpSpPr>
        <p:sp>
          <p:nvSpPr>
            <p:cNvPr id="24" name="橢圓 23"/>
            <p:cNvSpPr/>
            <p:nvPr/>
          </p:nvSpPr>
          <p:spPr>
            <a:xfrm>
              <a:off x="1541418" y="3448594"/>
              <a:ext cx="121920" cy="11321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肘形接點 24"/>
            <p:cNvCxnSpPr>
              <a:stCxn id="24" idx="4"/>
            </p:cNvCxnSpPr>
            <p:nvPr/>
          </p:nvCxnSpPr>
          <p:spPr>
            <a:xfrm rot="16200000" flipH="1">
              <a:off x="1533412" y="3630772"/>
              <a:ext cx="731290" cy="593358"/>
            </a:xfrm>
            <a:prstGeom prst="bentConnector3">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6" name="文字方塊 25"/>
          <p:cNvSpPr txBox="1"/>
          <p:nvPr/>
        </p:nvSpPr>
        <p:spPr>
          <a:xfrm>
            <a:off x="3491632" y="4136864"/>
            <a:ext cx="2520528" cy="646331"/>
          </a:xfrm>
          <a:prstGeom prst="rect">
            <a:avLst/>
          </a:prstGeom>
          <a:noFill/>
        </p:spPr>
        <p:txBody>
          <a:bodyPr wrap="square" rtlCol="0">
            <a:spAutoFit/>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約容納</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600" dirty="0" smtClean="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民生校區教學科技館</a:t>
            </a:r>
            <a:r>
              <a:rPr lang="en-US" altLang="zh-TW" sz="1600"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2F</a:t>
            </a:r>
          </a:p>
        </p:txBody>
      </p:sp>
      <p:grpSp>
        <p:nvGrpSpPr>
          <p:cNvPr id="27" name="群組 26"/>
          <p:cNvGrpSpPr/>
          <p:nvPr/>
        </p:nvGrpSpPr>
        <p:grpSpPr>
          <a:xfrm>
            <a:off x="3401633" y="3140968"/>
            <a:ext cx="2041800" cy="419832"/>
            <a:chOff x="1403648" y="3153184"/>
            <a:chExt cx="1800200" cy="419832"/>
          </a:xfrm>
        </p:grpSpPr>
        <p:sp>
          <p:nvSpPr>
            <p:cNvPr id="28" name="平行四邊形 27"/>
            <p:cNvSpPr/>
            <p:nvPr/>
          </p:nvSpPr>
          <p:spPr>
            <a:xfrm>
              <a:off x="1403648" y="3177016"/>
              <a:ext cx="1800200" cy="396000"/>
            </a:xfrm>
            <a:prstGeom prst="parallelogram">
              <a:avLst/>
            </a:prstGeom>
            <a:pattFill prst="pct75">
              <a:fgClr>
                <a:srgbClr val="7030A0"/>
              </a:fgClr>
              <a:bgClr>
                <a:schemeClr val="bg1"/>
              </a:bgClr>
            </a:patt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29" name="文字方塊 28"/>
            <p:cNvSpPr txBox="1"/>
            <p:nvPr/>
          </p:nvSpPr>
          <p:spPr>
            <a:xfrm>
              <a:off x="1557687" y="3153184"/>
              <a:ext cx="1589842" cy="369332"/>
            </a:xfrm>
            <a:prstGeom prst="rect">
              <a:avLst/>
            </a:prstGeom>
            <a:noFill/>
          </p:spPr>
          <p:txBody>
            <a:bodyPr wrap="square" rtlCol="0">
              <a:spAutoFit/>
            </a:bodyPr>
            <a:lstStyle/>
            <a:p>
              <a:pPr algn="ctr"/>
              <a:r>
                <a:rPr lang="zh-TW" altLang="en-US"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影</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音製播室</a:t>
              </a:r>
              <a:endPar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30" name="群組 29"/>
          <p:cNvGrpSpPr/>
          <p:nvPr/>
        </p:nvGrpSpPr>
        <p:grpSpPr>
          <a:xfrm>
            <a:off x="3629650" y="3436378"/>
            <a:ext cx="654318" cy="721994"/>
            <a:chOff x="1541418" y="3448594"/>
            <a:chExt cx="654318" cy="844502"/>
          </a:xfrm>
        </p:grpSpPr>
        <p:sp>
          <p:nvSpPr>
            <p:cNvPr id="31" name="橢圓 30"/>
            <p:cNvSpPr/>
            <p:nvPr/>
          </p:nvSpPr>
          <p:spPr>
            <a:xfrm>
              <a:off x="1541418" y="3448594"/>
              <a:ext cx="121920" cy="11321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 name="肘形接點 31"/>
            <p:cNvCxnSpPr>
              <a:stCxn id="31" idx="4"/>
            </p:cNvCxnSpPr>
            <p:nvPr/>
          </p:nvCxnSpPr>
          <p:spPr>
            <a:xfrm rot="16200000" flipH="1">
              <a:off x="1533412" y="3630772"/>
              <a:ext cx="731290" cy="593358"/>
            </a:xfrm>
            <a:prstGeom prst="bentConnector3">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文字方塊 32"/>
          <p:cNvSpPr txBox="1"/>
          <p:nvPr/>
        </p:nvSpPr>
        <p:spPr>
          <a:xfrm>
            <a:off x="6227936" y="4131609"/>
            <a:ext cx="2520528" cy="646331"/>
          </a:xfrm>
          <a:prstGeom prst="rect">
            <a:avLst/>
          </a:prstGeom>
          <a:noFill/>
        </p:spPr>
        <p:txBody>
          <a:bodyPr wrap="square" rtlCol="0">
            <a:spAutoFit/>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約容納</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600" dirty="0" smtClean="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民生校區教學科技</a:t>
            </a:r>
            <a:r>
              <a:rPr lang="zh-TW" altLang="en-US" sz="1600" dirty="0" smtClean="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館</a:t>
            </a:r>
            <a:r>
              <a:rPr lang="en-US" altLang="zh-TW" sz="1600" dirty="0" smtClean="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1F</a:t>
            </a:r>
            <a:endParaRPr lang="en-US" altLang="zh-TW" sz="1600"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4" name="群組 33"/>
          <p:cNvGrpSpPr/>
          <p:nvPr/>
        </p:nvGrpSpPr>
        <p:grpSpPr>
          <a:xfrm>
            <a:off x="6227936" y="3140968"/>
            <a:ext cx="2201894" cy="414577"/>
            <a:chOff x="1403648" y="3158439"/>
            <a:chExt cx="1800200" cy="414577"/>
          </a:xfrm>
        </p:grpSpPr>
        <p:sp>
          <p:nvSpPr>
            <p:cNvPr id="35" name="平行四邊形 34"/>
            <p:cNvSpPr/>
            <p:nvPr/>
          </p:nvSpPr>
          <p:spPr>
            <a:xfrm>
              <a:off x="1403648" y="3177016"/>
              <a:ext cx="1800200" cy="396000"/>
            </a:xfrm>
            <a:prstGeom prst="parallelogram">
              <a:avLst/>
            </a:prstGeom>
            <a:pattFill prst="pct75">
              <a:fgClr>
                <a:srgbClr val="7030A0"/>
              </a:fgClr>
              <a:bgClr>
                <a:schemeClr val="bg1"/>
              </a:bgClr>
            </a:patt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36" name="文字方塊 35"/>
            <p:cNvSpPr txBox="1"/>
            <p:nvPr/>
          </p:nvSpPr>
          <p:spPr>
            <a:xfrm>
              <a:off x="1577408" y="3158439"/>
              <a:ext cx="1474182"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IMAC</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影音工坊</a:t>
              </a:r>
            </a:p>
          </p:txBody>
        </p:sp>
      </p:grpSp>
      <p:grpSp>
        <p:nvGrpSpPr>
          <p:cNvPr id="37" name="群組 36"/>
          <p:cNvGrpSpPr/>
          <p:nvPr/>
        </p:nvGrpSpPr>
        <p:grpSpPr>
          <a:xfrm>
            <a:off x="6365705" y="3431123"/>
            <a:ext cx="654318" cy="721994"/>
            <a:chOff x="1541418" y="3448594"/>
            <a:chExt cx="654318" cy="844502"/>
          </a:xfrm>
        </p:grpSpPr>
        <p:sp>
          <p:nvSpPr>
            <p:cNvPr id="38" name="橢圓 37"/>
            <p:cNvSpPr/>
            <p:nvPr/>
          </p:nvSpPr>
          <p:spPr>
            <a:xfrm>
              <a:off x="1541418" y="3448594"/>
              <a:ext cx="121920" cy="11321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 name="肘形接點 38"/>
            <p:cNvCxnSpPr>
              <a:stCxn id="38" idx="4"/>
            </p:cNvCxnSpPr>
            <p:nvPr/>
          </p:nvCxnSpPr>
          <p:spPr>
            <a:xfrm rot="16200000" flipH="1">
              <a:off x="1533412" y="3630772"/>
              <a:ext cx="731290" cy="593358"/>
            </a:xfrm>
            <a:prstGeom prst="bentConnector3">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261360" y="6402814"/>
            <a:ext cx="7983048" cy="338554"/>
          </a:xfrm>
          <a:prstGeom prst="rect">
            <a:avLst/>
          </a:prstGeom>
          <a:noFill/>
        </p:spPr>
        <p:txBody>
          <a:bodyPr wrap="square" rtlCol="0">
            <a:spAutoFit/>
          </a:bodyPr>
          <a:lstStyle/>
          <a:p>
            <a:r>
              <a:rPr lang="zh-TW" altLang="en-US" sz="1600" dirty="0" smtClean="0">
                <a:latin typeface="標楷體" panose="03000509000000000000" pitchFamily="65" charset="-120"/>
                <a:ea typeface="標楷體" panose="03000509000000000000" pitchFamily="65" charset="-120"/>
              </a:rPr>
              <a:t>教學發展組法規下載</a:t>
            </a:r>
            <a:r>
              <a:rPr lang="zh-TW" altLang="en-US" sz="1600" dirty="0">
                <a:latin typeface="標楷體" panose="03000509000000000000" pitchFamily="65" charset="-120"/>
                <a:ea typeface="標楷體" panose="03000509000000000000" pitchFamily="65" charset="-120"/>
              </a:rPr>
              <a:t>區</a:t>
            </a:r>
            <a:r>
              <a:rPr lang="zh-TW" altLang="en-US" sz="1600" dirty="0" smtClean="0">
                <a:latin typeface="標楷體" panose="03000509000000000000" pitchFamily="65" charset="-120"/>
                <a:ea typeface="標楷體" panose="03000509000000000000" pitchFamily="65" charset="-120"/>
              </a:rPr>
              <a:t>：</a:t>
            </a:r>
            <a:r>
              <a:rPr lang="en-US" altLang="zh-TW" sz="1600" dirty="0">
                <a:hlinkClick r:id="rId5"/>
              </a:rPr>
              <a:t>http://www.tld.nptu.edu.tw/files/11-1074-6245.php?Lang=zh-tw</a:t>
            </a:r>
            <a:endParaRPr lang="en-US" altLang="zh-TW" sz="1600" dirty="0" smtClean="0">
              <a:latin typeface="標楷體" panose="03000509000000000000" pitchFamily="65" charset="-120"/>
              <a:ea typeface="標楷體" panose="03000509000000000000" pitchFamily="65" charset="-120"/>
            </a:endParaRPr>
          </a:p>
        </p:txBody>
      </p:sp>
      <p:sp>
        <p:nvSpPr>
          <p:cNvPr id="42" name="橢圓 41"/>
          <p:cNvSpPr/>
          <p:nvPr/>
        </p:nvSpPr>
        <p:spPr>
          <a:xfrm>
            <a:off x="5898915" y="5134552"/>
            <a:ext cx="357638" cy="32316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5936133" y="5163797"/>
            <a:ext cx="283251" cy="252000"/>
          </a:xfrm>
          <a:prstGeom prst="ellipse">
            <a:avLst/>
          </a:prstGeom>
          <a:no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5998598" y="5207230"/>
            <a:ext cx="166836" cy="144000"/>
          </a:xfrm>
          <a:prstGeom prst="ellipse">
            <a:avLst/>
          </a:prstGeom>
          <a:noFill/>
          <a:ln w="158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rotWithShape="1">
          <a:blip r:embed="rId6" cstate="print">
            <a:extLst>
              <a:ext uri="{28A0092B-C50C-407E-A947-70E740481C1C}">
                <a14:useLocalDpi xmlns:a14="http://schemas.microsoft.com/office/drawing/2010/main" val="0"/>
              </a:ext>
            </a:extLst>
          </a:blip>
          <a:srcRect l="8282" r="11099"/>
          <a:stretch/>
        </p:blipFill>
        <p:spPr>
          <a:xfrm>
            <a:off x="5936132" y="1332290"/>
            <a:ext cx="2812332" cy="1614110"/>
          </a:xfrm>
          <a:prstGeom prst="rect">
            <a:avLst/>
          </a:prstGeom>
        </p:spPr>
      </p:pic>
      <p:pic>
        <p:nvPicPr>
          <p:cNvPr id="5" name="圖片 4"/>
          <p:cNvPicPr>
            <a:picLocks noChangeAspect="1"/>
          </p:cNvPicPr>
          <p:nvPr/>
        </p:nvPicPr>
        <p:blipFill>
          <a:blip r:embed="rId7"/>
          <a:stretch>
            <a:fillRect/>
          </a:stretch>
        </p:blipFill>
        <p:spPr>
          <a:xfrm rot="19592660">
            <a:off x="5776758" y="5019765"/>
            <a:ext cx="1231499" cy="1176630"/>
          </a:xfrm>
          <a:prstGeom prst="rect">
            <a:avLst/>
          </a:prstGeom>
        </p:spPr>
      </p:pic>
      <p:sp>
        <p:nvSpPr>
          <p:cNvPr id="40" name="文字方塊 39"/>
          <p:cNvSpPr txBox="1"/>
          <p:nvPr/>
        </p:nvSpPr>
        <p:spPr>
          <a:xfrm>
            <a:off x="973170" y="5007916"/>
            <a:ext cx="6646830" cy="1200329"/>
          </a:xfrm>
          <a:prstGeom prst="rect">
            <a:avLst/>
          </a:prstGeom>
          <a:noFill/>
        </p:spPr>
        <p:txBody>
          <a:bodyPr wrap="square" rtlCol="0">
            <a:spAutoFit/>
          </a:bodyPr>
          <a:lstStyle/>
          <a:p>
            <a:pPr marL="285750" indent="-285750">
              <a:buFont typeface="Wingdings" panose="05000000000000000000" pitchFamily="2" charset="2"/>
              <a:buChar char="p"/>
            </a:pPr>
            <a:r>
              <a:rPr lang="zh-TW" altLang="en-US" dirty="0" smtClean="0">
                <a:latin typeface="標楷體" panose="03000509000000000000" pitchFamily="65" charset="-120"/>
                <a:ea typeface="標楷體" panose="03000509000000000000" pitchFamily="65" charset="-120"/>
              </a:rPr>
              <a:t>借</a:t>
            </a:r>
            <a:r>
              <a:rPr lang="zh-TW" altLang="en-US" dirty="0">
                <a:latin typeface="標楷體" panose="03000509000000000000" pitchFamily="65" charset="-120"/>
                <a:ea typeface="標楷體" panose="03000509000000000000" pitchFamily="65" charset="-120"/>
              </a:rPr>
              <a:t>用</a:t>
            </a:r>
            <a:r>
              <a:rPr lang="zh-TW" altLang="en-US" dirty="0" smtClean="0">
                <a:latin typeface="標楷體" panose="03000509000000000000" pitchFamily="65" charset="-120"/>
                <a:ea typeface="標楷體" panose="03000509000000000000" pitchFamily="65" charset="-120"/>
              </a:rPr>
              <a:t>前請先至教學發展組網頁詳閱使用管理要點</a:t>
            </a:r>
            <a:endParaRPr lang="en-US" altLang="zh-TW" dirty="0" smtClean="0">
              <a:latin typeface="標楷體" panose="03000509000000000000" pitchFamily="65" charset="-120"/>
              <a:ea typeface="標楷體" panose="03000509000000000000" pitchFamily="65" charset="-120"/>
            </a:endParaRPr>
          </a:p>
          <a:p>
            <a:pPr marL="742950" lvl="1" indent="-285750">
              <a:buFont typeface="Wingdings" panose="05000000000000000000" pitchFamily="2" charset="2"/>
              <a:buChar char="Ø"/>
            </a:pPr>
            <a:r>
              <a:rPr lang="zh-TW" altLang="en-US" u="sng" dirty="0">
                <a:latin typeface="Times New Roman" panose="02020603050405020304" pitchFamily="18" charset="0"/>
                <a:ea typeface="標楷體" panose="03000509000000000000" pitchFamily="65" charset="-120"/>
                <a:cs typeface="Times New Roman" panose="02020603050405020304" pitchFamily="18" charset="0"/>
                <a:hlinkClick r:id="rId8"/>
              </a:rPr>
              <a:t>國立屏東大學錄音工作室使用管理</a:t>
            </a:r>
            <a:r>
              <a:rPr lang="zh-TW" altLang="en-US" u="sng" dirty="0" smtClean="0">
                <a:latin typeface="Times New Roman" panose="02020603050405020304" pitchFamily="18" charset="0"/>
                <a:ea typeface="標楷體" panose="03000509000000000000" pitchFamily="65" charset="-120"/>
                <a:cs typeface="Times New Roman" panose="02020603050405020304" pitchFamily="18" charset="0"/>
                <a:hlinkClick r:id="rId8"/>
              </a:rPr>
              <a:t>要點</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hlinkClick r:id="rId9"/>
            </a:endParaRPr>
          </a:p>
          <a:p>
            <a:pPr marL="742950" lvl="1" indent="-285750">
              <a:buFont typeface="Wingdings" panose="05000000000000000000" pitchFamily="2" charset="2"/>
              <a:buChar char="Ø"/>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hlinkClick r:id="rId9"/>
              </a:rPr>
              <a:t>國立</a:t>
            </a:r>
            <a:r>
              <a:rPr lang="zh-TW" altLang="en-US" dirty="0">
                <a:latin typeface="Times New Roman" panose="02020603050405020304" pitchFamily="18" charset="0"/>
                <a:ea typeface="標楷體" panose="03000509000000000000" pitchFamily="65" charset="-120"/>
                <a:cs typeface="Times New Roman" panose="02020603050405020304" pitchFamily="18" charset="0"/>
                <a:hlinkClick r:id="rId9"/>
              </a:rPr>
              <a:t>屏東大學影音製播室使用管理要點</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Wingdings" panose="05000000000000000000" pitchFamily="2" charset="2"/>
              <a:buChar char="Ø"/>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hlinkClick r:id="rId10"/>
              </a:rPr>
              <a:t>國立</a:t>
            </a:r>
            <a:r>
              <a:rPr lang="zh-TW" altLang="en-US" dirty="0">
                <a:latin typeface="Times New Roman" panose="02020603050405020304" pitchFamily="18" charset="0"/>
                <a:ea typeface="標楷體" panose="03000509000000000000" pitchFamily="65" charset="-120"/>
                <a:cs typeface="Times New Roman" panose="02020603050405020304" pitchFamily="18" charset="0"/>
                <a:hlinkClick r:id="rId10"/>
              </a:rPr>
              <a:t>屏東大學</a:t>
            </a:r>
            <a:r>
              <a:rPr lang="en-US" altLang="zh-TW" dirty="0">
                <a:latin typeface="Times New Roman" panose="02020603050405020304" pitchFamily="18" charset="0"/>
                <a:ea typeface="標楷體" panose="03000509000000000000" pitchFamily="65" charset="-120"/>
                <a:cs typeface="Times New Roman" panose="02020603050405020304" pitchFamily="18" charset="0"/>
                <a:hlinkClick r:id="rId10"/>
              </a:rPr>
              <a:t>iMac</a:t>
            </a:r>
            <a:r>
              <a:rPr lang="zh-TW" altLang="en-US" dirty="0">
                <a:latin typeface="Times New Roman" panose="02020603050405020304" pitchFamily="18" charset="0"/>
                <a:ea typeface="標楷體" panose="03000509000000000000" pitchFamily="65" charset="-120"/>
                <a:cs typeface="Times New Roman" panose="02020603050405020304" pitchFamily="18" charset="0"/>
                <a:hlinkClick r:id="rId10"/>
              </a:rPr>
              <a:t>影音工坊專業電腦教室使用管理要點</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598041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50"/>
                                  </p:stCondLst>
                                  <p:childTnLst>
                                    <p:set>
                                      <p:cBhvr>
                                        <p:cTn id="20" dur="1" fill="hold">
                                          <p:stCondLst>
                                            <p:cond delay="0"/>
                                          </p:stCondLst>
                                        </p:cTn>
                                        <p:tgtEl>
                                          <p:spTgt spid="43"/>
                                        </p:tgtEl>
                                        <p:attrNameLst>
                                          <p:attrName>style.visibility</p:attrName>
                                        </p:attrNameLst>
                                      </p:cBhvr>
                                      <p:to>
                                        <p:strVal val="visible"/>
                                      </p:to>
                                    </p:set>
                                  </p:childTnLst>
                                </p:cTn>
                              </p:par>
                            </p:childTnLst>
                          </p:cTn>
                        </p:par>
                        <p:par>
                          <p:cTn id="21" fill="hold">
                            <p:stCondLst>
                              <p:cond delay="50"/>
                            </p:stCondLst>
                            <p:childTnLst>
                              <p:par>
                                <p:cTn id="22" presetID="1" presetClass="entr" presetSubtype="0" fill="hold" grpId="0" nodeType="afterEffect">
                                  <p:stCondLst>
                                    <p:cond delay="20"/>
                                  </p:stCondLst>
                                  <p:childTnLst>
                                    <p:set>
                                      <p:cBhvr>
                                        <p:cTn id="23" dur="1" fill="hold">
                                          <p:stCondLst>
                                            <p:cond delay="0"/>
                                          </p:stCondLst>
                                        </p:cTn>
                                        <p:tgtEl>
                                          <p:spTgt spid="44"/>
                                        </p:tgtEl>
                                        <p:attrNameLst>
                                          <p:attrName>style.visibility</p:attrName>
                                        </p:attrNameLst>
                                      </p:cBhvr>
                                      <p:to>
                                        <p:strVal val="visible"/>
                                      </p:to>
                                    </p:set>
                                  </p:childTnLst>
                                </p:cTn>
                              </p:par>
                            </p:childTnLst>
                          </p:cTn>
                        </p:par>
                        <p:par>
                          <p:cTn id="24" fill="hold">
                            <p:stCondLst>
                              <p:cond delay="70"/>
                            </p:stCondLst>
                            <p:childTnLst>
                              <p:par>
                                <p:cTn id="25" presetID="10" presetClass="exit" presetSubtype="0" fill="hold" grpId="1" nodeType="afterEffect">
                                  <p:stCondLst>
                                    <p:cond delay="15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10" presetClass="exit" presetSubtype="0" fill="hold" grpId="1" nodeType="withEffect">
                                  <p:stCondLst>
                                    <p:cond delay="170"/>
                                  </p:stCondLst>
                                  <p:childTnLst>
                                    <p:animEffect transition="out" filter="fade">
                                      <p:cBhvr>
                                        <p:cTn id="29" dur="500"/>
                                        <p:tgtEl>
                                          <p:spTgt spid="44"/>
                                        </p:tgtEl>
                                      </p:cBhvr>
                                    </p:animEffect>
                                    <p:set>
                                      <p:cBhvr>
                                        <p:cTn id="30" dur="1" fill="hold">
                                          <p:stCondLst>
                                            <p:cond delay="499"/>
                                          </p:stCondLst>
                                        </p:cTn>
                                        <p:tgtEl>
                                          <p:spTgt spid="44"/>
                                        </p:tgtEl>
                                        <p:attrNameLst>
                                          <p:attrName>style.visibility</p:attrName>
                                        </p:attrNameLst>
                                      </p:cBhvr>
                                      <p:to>
                                        <p:strVal val="hidden"/>
                                      </p:to>
                                    </p:set>
                                  </p:childTnLst>
                                </p:cTn>
                              </p:par>
                            </p:childTnLst>
                          </p:cTn>
                        </p:par>
                        <p:par>
                          <p:cTn id="31" fill="hold">
                            <p:stCondLst>
                              <p:cond delay="740"/>
                            </p:stCondLst>
                            <p:childTnLst>
                              <p:par>
                                <p:cTn id="32" presetID="10" presetClass="exit" presetSubtype="0" fill="hold" grpId="1" nodeType="afterEffect">
                                  <p:stCondLst>
                                    <p:cond delay="5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3" grpId="0"/>
      <p:bldP spid="41" grpId="0"/>
      <p:bldP spid="42" grpId="0" animBg="1"/>
      <p:bldP spid="42" grpId="1" animBg="1"/>
      <p:bldP spid="43" grpId="0" animBg="1"/>
      <p:bldP spid="43" grpId="1" animBg="1"/>
      <p:bldP spid="44" grpId="0" animBg="1"/>
      <p:bldP spid="44"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3" name="文字方塊 22"/>
          <p:cNvSpPr txBox="1"/>
          <p:nvPr/>
        </p:nvSpPr>
        <p:spPr>
          <a:xfrm>
            <a:off x="2814580" y="1370196"/>
            <a:ext cx="3423616" cy="738664"/>
          </a:xfrm>
          <a:prstGeom prst="rect">
            <a:avLst/>
          </a:prstGeom>
          <a:noFill/>
        </p:spPr>
        <p:txBody>
          <a:bodyPr wrap="square" rtlCol="0">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電腦教室</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E</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約容納</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gn="r"/>
            <a:r>
              <a:rPr lang="en-US" altLang="zh-TW"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民生校區五育樓</a:t>
            </a:r>
            <a:r>
              <a:rPr lang="en-US" altLang="zh-TW"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B1</a:t>
            </a:r>
            <a:endParaRPr lang="zh-TW" altLang="en-US"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p:cNvSpPr txBox="1"/>
          <p:nvPr/>
        </p:nvSpPr>
        <p:spPr>
          <a:xfrm>
            <a:off x="645433" y="3192571"/>
            <a:ext cx="1812539" cy="1077218"/>
          </a:xfrm>
          <a:prstGeom prst="rect">
            <a:avLst/>
          </a:prstGeom>
          <a:noFill/>
        </p:spPr>
        <p:txBody>
          <a:bodyPr wrap="square" rtlCol="0">
            <a:spAutoFit/>
          </a:bodyPr>
          <a:lstStyle/>
          <a:p>
            <a:r>
              <a:rPr lang="zh-TW" altLang="en-US" sz="3200" b="1" dirty="0">
                <a:latin typeface="標楷體" panose="03000509000000000000" pitchFamily="65" charset="-120"/>
                <a:ea typeface="標楷體" panose="03000509000000000000" pitchFamily="65" charset="-120"/>
              </a:rPr>
              <a:t>更多空間及設備</a:t>
            </a:r>
          </a:p>
        </p:txBody>
      </p:sp>
      <p:cxnSp>
        <p:nvCxnSpPr>
          <p:cNvPr id="5" name="直線接點 4"/>
          <p:cNvCxnSpPr/>
          <p:nvPr/>
        </p:nvCxnSpPr>
        <p:spPr>
          <a:xfrm>
            <a:off x="2673993" y="1412778"/>
            <a:ext cx="3" cy="4839239"/>
          </a:xfrm>
          <a:prstGeom prst="line">
            <a:avLst/>
          </a:prstGeom>
          <a:ln w="19050"/>
        </p:spPr>
        <p:style>
          <a:lnRef idx="1">
            <a:schemeClr val="dk1"/>
          </a:lnRef>
          <a:fillRef idx="0">
            <a:schemeClr val="dk1"/>
          </a:fillRef>
          <a:effectRef idx="0">
            <a:schemeClr val="dk1"/>
          </a:effectRef>
          <a:fontRef idx="minor">
            <a:schemeClr val="tx1"/>
          </a:fontRef>
        </p:style>
      </p:cxnSp>
      <p:sp>
        <p:nvSpPr>
          <p:cNvPr id="6" name="矩形 5"/>
          <p:cNvSpPr/>
          <p:nvPr/>
        </p:nvSpPr>
        <p:spPr>
          <a:xfrm>
            <a:off x="3795302" y="5302949"/>
            <a:ext cx="1688943" cy="646331"/>
          </a:xfrm>
          <a:prstGeom prst="rect">
            <a:avLst/>
          </a:prstGeom>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IPAD*7台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IPAD PRO*3台</a:t>
            </a:r>
          </a:p>
        </p:txBody>
      </p:sp>
      <p:pic>
        <p:nvPicPr>
          <p:cNvPr id="8" name="圖片 7"/>
          <p:cNvPicPr>
            <a:picLocks noChangeAspect="1"/>
          </p:cNvPicPr>
          <p:nvPr/>
        </p:nvPicPr>
        <p:blipFill rotWithShape="1">
          <a:blip r:embed="rId4"/>
          <a:srcRect r="1610" b="9466"/>
          <a:stretch/>
        </p:blipFill>
        <p:spPr>
          <a:xfrm>
            <a:off x="3707904" y="3861048"/>
            <a:ext cx="1362125" cy="1341263"/>
          </a:xfrm>
          <a:prstGeom prst="rect">
            <a:avLst/>
          </a:prstGeom>
        </p:spPr>
      </p:pic>
      <p:sp>
        <p:nvSpPr>
          <p:cNvPr id="27" name="矩形 26"/>
          <p:cNvSpPr/>
          <p:nvPr/>
        </p:nvSpPr>
        <p:spPr>
          <a:xfrm>
            <a:off x="6028756" y="5302949"/>
            <a:ext cx="1927620" cy="646331"/>
          </a:xfrm>
          <a:prstGeom prst="rect">
            <a:avLst/>
          </a:prstGeom>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Surface GO 10吋平板筆電*15台</a:t>
            </a:r>
          </a:p>
        </p:txBody>
      </p:sp>
      <p:pic>
        <p:nvPicPr>
          <p:cNvPr id="3074" name="Picture 2" descr="C:\Users\Administrator\AppData\Local\LINE\Cache\tmp\15468540876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725" y="4038204"/>
            <a:ext cx="1726623" cy="1118988"/>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p:cNvSpPr txBox="1"/>
          <p:nvPr/>
        </p:nvSpPr>
        <p:spPr>
          <a:xfrm>
            <a:off x="2816646" y="2132856"/>
            <a:ext cx="3665499" cy="738664"/>
          </a:xfrm>
          <a:prstGeom prst="rect">
            <a:avLst/>
          </a:prstGeom>
          <a:noFill/>
        </p:spPr>
        <p:txBody>
          <a:bodyPr wrap="square" rtlCol="0">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電腦</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802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教室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約容納</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gn="r"/>
            <a:r>
              <a:rPr lang="en-US" altLang="zh-TW"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屏商校區圖書大樓</a:t>
            </a:r>
            <a:r>
              <a:rPr lang="en-US" altLang="zh-TW" dirty="0" smtClean="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8F</a:t>
            </a:r>
            <a:endParaRPr lang="zh-TW" altLang="en-US"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文字方塊 20"/>
          <p:cNvSpPr txBox="1"/>
          <p:nvPr/>
        </p:nvSpPr>
        <p:spPr>
          <a:xfrm>
            <a:off x="2825355" y="2888943"/>
            <a:ext cx="3809515" cy="738664"/>
          </a:xfrm>
          <a:prstGeom prst="rect">
            <a:avLst/>
          </a:prstGeom>
          <a:noFill/>
        </p:spPr>
        <p:txBody>
          <a:bodyPr wrap="square" rtlCol="0">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蘋果程式工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坊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約容納</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gn="r"/>
            <a:r>
              <a:rPr lang="en-US" altLang="zh-TW"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屏商校區行政大樓</a:t>
            </a:r>
            <a:r>
              <a:rPr lang="en-US" altLang="zh-TW"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8F</a:t>
            </a:r>
            <a:endParaRPr lang="zh-TW" altLang="en-US" dirty="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投影片編號版面配置區 12"/>
          <p:cNvSpPr>
            <a:spLocks noGrp="1"/>
          </p:cNvSpPr>
          <p:nvPr>
            <p:ph type="sldNum" sz="quarter" idx="12"/>
          </p:nvPr>
        </p:nvSpPr>
        <p:spPr/>
        <p:txBody>
          <a:bodyPr/>
          <a:lstStyle/>
          <a:p>
            <a:fld id="{62C147BD-F43C-426F-A176-6F785A4ABD07}" type="slidenum">
              <a:rPr lang="zh-TW" altLang="en-US" smtClean="0"/>
              <a:t>61</a:t>
            </a:fld>
            <a:endParaRPr lang="zh-TW" altLang="en-US"/>
          </a:p>
        </p:txBody>
      </p:sp>
      <p:sp>
        <p:nvSpPr>
          <p:cNvPr id="14" name="標題 1"/>
          <p:cNvSpPr>
            <a:spLocks noGrp="1"/>
          </p:cNvSpPr>
          <p:nvPr>
            <p:ph type="title"/>
          </p:nvPr>
        </p:nvSpPr>
        <p:spPr>
          <a:xfrm>
            <a:off x="529208" y="274638"/>
            <a:ext cx="5626968"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教學空間與設備資源</a:t>
            </a:r>
          </a:p>
        </p:txBody>
      </p:sp>
    </p:spTree>
    <p:extLst>
      <p:ext uri="{BB962C8B-B14F-4D97-AF65-F5344CB8AC3E}">
        <p14:creationId xmlns:p14="http://schemas.microsoft.com/office/powerpoint/2010/main" val="39383291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600206"/>
            <a:ext cx="8579296" cy="4525963"/>
          </a:xfrm>
        </p:spPr>
        <p:txBody>
          <a:bodyPr>
            <a:normAutofit/>
          </a:bodyPr>
          <a:lstStyle/>
          <a:p>
            <a:pPr marL="0" indent="0">
              <a:buNone/>
            </a:pPr>
            <a:r>
              <a:rPr lang="zh-TW" altLang="en-US" sz="4400" b="1" smtClean="0">
                <a:latin typeface="Times New Roman" panose="02020603050405020304" pitchFamily="18" charset="0"/>
                <a:ea typeface="標楷體" panose="03000509000000000000" pitchFamily="65" charset="-120"/>
                <a:cs typeface="Times New Roman" panose="02020603050405020304" pitchFamily="18" charset="0"/>
              </a:rPr>
              <a:t>因應新冠</a:t>
            </a:r>
            <a:r>
              <a:rPr lang="zh-TW" altLang="zh-TW" sz="4400" b="1" smtClean="0">
                <a:latin typeface="Times New Roman" panose="02020603050405020304" pitchFamily="18" charset="0"/>
                <a:ea typeface="標楷體" panose="03000509000000000000" pitchFamily="65" charset="-120"/>
                <a:cs typeface="Times New Roman" panose="02020603050405020304" pitchFamily="18" charset="0"/>
              </a:rPr>
              <a:t>肺炎</a:t>
            </a:r>
            <a:r>
              <a:rPr lang="zh-TW" altLang="en-US" sz="4400" b="1"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b="1" smtClean="0">
                <a:latin typeface="Times New Roman" panose="02020603050405020304" pitchFamily="18" charset="0"/>
                <a:ea typeface="標楷體" panose="03000509000000000000" pitchFamily="65" charset="-120"/>
                <a:cs typeface="Times New Roman" panose="02020603050405020304" pitchFamily="18" charset="0"/>
              </a:rPr>
              <a:t>COVID-19</a:t>
            </a:r>
            <a:r>
              <a:rPr lang="zh-TW" altLang="en-US" sz="4400" b="1" smtClean="0">
                <a:latin typeface="Times New Roman" panose="02020603050405020304" pitchFamily="18" charset="0"/>
                <a:ea typeface="標楷體" panose="03000509000000000000" pitchFamily="65" charset="-120"/>
                <a:cs typeface="Times New Roman" panose="02020603050405020304" pitchFamily="18" charset="0"/>
              </a:rPr>
              <a:t>）疫情，敬請各執行計畫之師生務必做好防疫措施，並依衛福部疾病管制署、教育部及本校之最新公告為原則辦理。</a:t>
            </a:r>
            <a:endParaRPr lang="zh-TW" altLang="en-US" sz="4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62C147BD-F43C-426F-A176-6F785A4ABD07}" type="slidenum">
              <a:rPr lang="zh-TW" altLang="en-US" smtClean="0"/>
              <a:t>62</a:t>
            </a:fld>
            <a:endParaRPr lang="zh-TW" altLang="en-US"/>
          </a:p>
        </p:txBody>
      </p:sp>
      <p:sp>
        <p:nvSpPr>
          <p:cNvPr id="2" name="標題 1"/>
          <p:cNvSpPr>
            <a:spLocks noGrp="1"/>
          </p:cNvSpPr>
          <p:nvPr>
            <p:ph type="title"/>
          </p:nvPr>
        </p:nvSpPr>
        <p:spPr>
          <a:xfrm>
            <a:off x="-1810544" y="404664"/>
            <a:ext cx="1810544" cy="562074"/>
          </a:xfrm>
        </p:spPr>
        <p:txBody>
          <a:bodyPr>
            <a:normAutofit/>
          </a:bodyPr>
          <a:lstStyle/>
          <a:p>
            <a:r>
              <a:rPr lang="zh-TW" altLang="en-US" sz="1400" dirty="0" smtClean="0"/>
              <a:t>防疫小叮嚀</a:t>
            </a:r>
            <a:endParaRPr lang="zh-TW" altLang="en-US" sz="1400" dirty="0"/>
          </a:p>
        </p:txBody>
      </p:sp>
    </p:spTree>
    <p:extLst>
      <p:ext uri="{BB962C8B-B14F-4D97-AF65-F5344CB8AC3E}">
        <p14:creationId xmlns:p14="http://schemas.microsoft.com/office/powerpoint/2010/main" val="850860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908720"/>
            <a:ext cx="2371800" cy="605929"/>
          </a:xfrm>
        </p:spPr>
        <p:txBody>
          <a:bodyPr>
            <a:normAutofit/>
          </a:bodyPr>
          <a:lstStyle/>
          <a:p>
            <a:r>
              <a:rPr lang="zh-TW" altLang="en-US" sz="1800" b="1" dirty="0">
                <a:latin typeface="標楷體" panose="03000509000000000000" pitchFamily="65" charset="-120"/>
                <a:ea typeface="標楷體" panose="03000509000000000000" pitchFamily="65" charset="-120"/>
              </a:rPr>
              <a:t>徵件簡報下載網址</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859" y="1670942"/>
            <a:ext cx="1428751" cy="1428751"/>
          </a:xfrm>
          <a:prstGeom prst="rect">
            <a:avLst/>
          </a:prstGeom>
        </p:spPr>
      </p:pic>
      <p:sp>
        <p:nvSpPr>
          <p:cNvPr id="6" name="文字方塊 5"/>
          <p:cNvSpPr txBox="1"/>
          <p:nvPr/>
        </p:nvSpPr>
        <p:spPr>
          <a:xfrm>
            <a:off x="1763688" y="3789040"/>
            <a:ext cx="5760640" cy="769441"/>
          </a:xfrm>
          <a:prstGeom prst="rect">
            <a:avLst/>
          </a:prstGeom>
          <a:noFill/>
        </p:spPr>
        <p:txBody>
          <a:bodyPr wrap="square" rtlCol="0">
            <a:spAutoFit/>
          </a:bodyPr>
          <a:lstStyle/>
          <a:p>
            <a:r>
              <a:rPr lang="en-US" altLang="zh-TW" sz="4400" dirty="0"/>
              <a:t>https://reurl.cc/Aq0d1K</a:t>
            </a:r>
            <a:endParaRPr lang="zh-TW" altLang="en-US" sz="4400" dirty="0"/>
          </a:p>
        </p:txBody>
      </p:sp>
    </p:spTree>
    <p:extLst>
      <p:ext uri="{BB962C8B-B14F-4D97-AF65-F5344CB8AC3E}">
        <p14:creationId xmlns:p14="http://schemas.microsoft.com/office/powerpoint/2010/main" val="42905414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xit" presetSubtype="2" fill="hold" grpId="1" nodeType="afterEffect">
                                  <p:stCondLst>
                                    <p:cond delay="2000"/>
                                  </p:stCondLst>
                                  <p:childTnLst>
                                    <p:animEffect transition="out" filter="wipe(right)">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1;p36"/>
          <p:cNvSpPr txBox="1">
            <a:spLocks/>
          </p:cNvSpPr>
          <p:nvPr/>
        </p:nvSpPr>
        <p:spPr>
          <a:xfrm>
            <a:off x="1979712" y="836712"/>
            <a:ext cx="5095875" cy="4257516"/>
          </a:xfrm>
          <a:prstGeom prst="rect">
            <a:avLst/>
          </a:prstGeom>
        </p:spPr>
        <p:txBody>
          <a:bodyPr spcFirstLastPara="1" vert="horz" wrap="square" lIns="121900" tIns="121900" rIns="121900" bIns="121900"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6600" b="1" dirty="0">
                <a:latin typeface="微軟正黑體" panose="020B0604030504040204" pitchFamily="34" charset="-120"/>
                <a:ea typeface="微軟正黑體" panose="020B0604030504040204" pitchFamily="34" charset="-120"/>
              </a:rPr>
              <a:t/>
            </a:r>
            <a:br>
              <a:rPr lang="en-US" altLang="zh-TW" sz="6600" b="1" dirty="0">
                <a:latin typeface="微軟正黑體" panose="020B0604030504040204" pitchFamily="34" charset="-120"/>
                <a:ea typeface="微軟正黑體" panose="020B0604030504040204" pitchFamily="34" charset="-120"/>
              </a:rPr>
            </a:br>
            <a:r>
              <a:rPr lang="zh-TW" altLang="en-US" sz="6600" b="1" dirty="0">
                <a:latin typeface="微軟正黑體" panose="020B0604030504040204" pitchFamily="34" charset="-120"/>
                <a:ea typeface="微軟正黑體" panose="020B0604030504040204" pitchFamily="34" charset="-120"/>
              </a:rPr>
              <a:t>                      </a:t>
            </a:r>
            <a:br>
              <a:rPr lang="zh-TW" altLang="en-US" sz="6600" b="1" dirty="0">
                <a:latin typeface="微軟正黑體" panose="020B0604030504040204" pitchFamily="34" charset="-120"/>
                <a:ea typeface="微軟正黑體" panose="020B0604030504040204" pitchFamily="34" charset="-120"/>
              </a:rPr>
            </a:br>
            <a:r>
              <a:rPr lang="zh-TW" altLang="en-US" sz="6600" b="1" dirty="0">
                <a:latin typeface="微軟正黑體" panose="020B0604030504040204" pitchFamily="34" charset="-120"/>
                <a:ea typeface="微軟正黑體" panose="020B0604030504040204" pitchFamily="34" charset="-120"/>
              </a:rPr>
              <a:t> </a:t>
            </a:r>
            <a:r>
              <a:rPr lang="zh-TW" altLang="en-US" sz="7200" b="1" dirty="0">
                <a:latin typeface="微軟正黑體" panose="020B0604030504040204" pitchFamily="34" charset="-120"/>
                <a:ea typeface="微軟正黑體" panose="020B0604030504040204" pitchFamily="34" charset="-120"/>
              </a:rPr>
              <a:t>感謝聆聽</a:t>
            </a:r>
          </a:p>
        </p:txBody>
      </p:sp>
      <p:sp>
        <p:nvSpPr>
          <p:cNvPr id="7" name="投影片編號版面配置區 6"/>
          <p:cNvSpPr>
            <a:spLocks noGrp="1"/>
          </p:cNvSpPr>
          <p:nvPr>
            <p:ph type="sldNum" sz="quarter" idx="12"/>
          </p:nvPr>
        </p:nvSpPr>
        <p:spPr/>
        <p:txBody>
          <a:bodyPr/>
          <a:lstStyle/>
          <a:p>
            <a:fld id="{62C147BD-F43C-426F-A176-6F785A4ABD07}" type="slidenum">
              <a:rPr lang="zh-TW" altLang="en-US" smtClean="0"/>
              <a:t>64</a:t>
            </a:fld>
            <a:endParaRPr lang="zh-TW" altLang="en-US"/>
          </a:p>
        </p:txBody>
      </p:sp>
      <p:sp>
        <p:nvSpPr>
          <p:cNvPr id="2" name="標題 1"/>
          <p:cNvSpPr>
            <a:spLocks noGrp="1"/>
          </p:cNvSpPr>
          <p:nvPr>
            <p:ph type="ctrTitle"/>
          </p:nvPr>
        </p:nvSpPr>
        <p:spPr>
          <a:xfrm>
            <a:off x="685800" y="1772816"/>
            <a:ext cx="7772400" cy="1470025"/>
          </a:xfrm>
        </p:spPr>
        <p:txBody>
          <a:bodyPr>
            <a:normAutofit/>
          </a:bodyPr>
          <a:lstStyle/>
          <a:p>
            <a:r>
              <a:rPr lang="zh-TW" altLang="en-US" sz="7200" b="1" dirty="0" smtClean="0">
                <a:latin typeface="微軟正黑體" panose="020B0604030504040204" pitchFamily="34" charset="-120"/>
                <a:ea typeface="微軟正黑體" panose="020B0604030504040204" pitchFamily="34" charset="-120"/>
              </a:rPr>
              <a:t>簡報結束</a:t>
            </a:r>
            <a:endParaRPr lang="zh-TW" altLang="en-US" sz="7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500371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994853947"/>
              </p:ext>
            </p:extLst>
          </p:nvPr>
        </p:nvGraphicFramePr>
        <p:xfrm>
          <a:off x="467544" y="1124744"/>
          <a:ext cx="8229600" cy="407416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戶外教育結合課程議題社群</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2570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marR="0" indent="-342900" algn="l" defTabSz="914400" rtl="0" eaLnBrk="1" fontAlgn="auto" latinLnBrk="0" hangingPunct="1">
                        <a:lnSpc>
                          <a:spcPct val="100000"/>
                        </a:lnSpc>
                        <a:spcBef>
                          <a:spcPts val="600"/>
                        </a:spcBef>
                        <a:spcAft>
                          <a:spcPts val="0"/>
                        </a:spcAft>
                        <a:buClrTx/>
                        <a:buSzTx/>
                        <a:buFont typeface="+mj-lt"/>
                        <a:buAutoNum type="arabicPeriod"/>
                        <a:tabLst/>
                        <a:defRP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a:t>
                      </a:r>
                      <a:r>
                        <a:rPr lang="zh-TW" altLang="zh-TW" sz="1800" b="1" kern="120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申請人之專業領域課程為基準</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，針對課程延伸之議題進行戶外教育，場域需與申請人之專業領域課程內容相關。</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需於計畫期程內辦理</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場</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之「一日戶外教育課程活動」，應避免流於以旅遊玩樂性質為主之活動。</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mj-lt"/>
                        <a:buAutoNum type="arabicPeriod"/>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若於課程時間進行戶外教育活動，請於</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出發日前完成簽核程序</a:t>
                      </a: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（包含</a:t>
                      </a:r>
                      <a:r>
                        <a:rPr lang="zh-TW"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「各類課程赴校外參觀申請表」、「校外參訪風險評估表暨切結聲明書」</a:t>
                      </a:r>
                      <a:r>
                        <a:rPr lang="zh-TW" altLang="en-US"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送教務處課務組核備，並於需活動辦理前簽請核准。</a:t>
                      </a:r>
                    </a:p>
                  </a:txBody>
                  <a:tcPr/>
                </a:tc>
                <a:extLst>
                  <a:ext uri="{0D108BD9-81ED-4DB2-BD59-A6C34878D82A}">
                    <a16:rowId xmlns:a16="http://schemas.microsoft.com/office/drawing/2014/main" xmlns="" val="218548819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陳芃希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11609)</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Calibri" panose="020F0502020204030204" pitchFamily="34" charset="0"/>
                          <a:ea typeface="標楷體" panose="03000509000000000000" pitchFamily="65" charset="-120"/>
                          <a:cs typeface="Times New Roman" panose="02020603050405020304" pitchFamily="18" charset="0"/>
                          <a:hlinkClick r:id="rId2"/>
                        </a:rPr>
                        <a:t>http://www.ugsi2usr.nptu.edu.tw/files/11-1172-10717-1.php?Lang=zh-tw</a:t>
                      </a:r>
                      <a:endParaRPr lang="zh-TW" altLang="en-US" sz="1600" dirty="0">
                        <a:latin typeface="Calibri" panose="020F0502020204030204" pitchFamily="34"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xmlns="" val="3596991130"/>
                  </a:ext>
                </a:extLst>
              </a:tr>
            </a:tbl>
          </a:graphicData>
        </a:graphic>
      </p:graphicFrame>
      <p:sp>
        <p:nvSpPr>
          <p:cNvPr id="6" name="標題 1"/>
          <p:cNvSpPr>
            <a:spLocks noGrp="1"/>
          </p:cNvSpPr>
          <p:nvPr>
            <p:ph type="title"/>
          </p:nvPr>
        </p:nvSpPr>
        <p:spPr>
          <a:xfrm>
            <a:off x="457200" y="274638"/>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戶外教育結合課程議題社群</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7</a:t>
            </a:fld>
            <a:endParaRPr lang="zh-TW" altLang="en-US"/>
          </a:p>
        </p:txBody>
      </p:sp>
      <p:pic>
        <p:nvPicPr>
          <p:cNvPr id="10" name="圖片 9">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30286365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708173248"/>
              </p:ext>
            </p:extLst>
          </p:nvPr>
        </p:nvGraphicFramePr>
        <p:xfrm>
          <a:off x="446856" y="1052736"/>
          <a:ext cx="8229600" cy="4595756"/>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2908">
                <a:tc>
                  <a:txBody>
                    <a:bodyPr/>
                    <a:lstStyle/>
                    <a:p>
                      <a:r>
                        <a:rPr lang="zh-TW" altLang="en-US" sz="1800" baseline="0" dirty="0" smtClean="0">
                          <a:latin typeface="Times New Roman" panose="02020603050405020304" pitchFamily="18" charset="0"/>
                          <a:ea typeface="標楷體" panose="03000509000000000000" pitchFamily="65" charset="-120"/>
                        </a:rPr>
                        <a:t>計畫類別</a:t>
                      </a:r>
                      <a:endParaRPr lang="zh-TW" altLang="en-US" sz="1800" baseline="0" dirty="0">
                        <a:latin typeface="Times New Roman" panose="02020603050405020304" pitchFamily="18" charset="0"/>
                        <a:ea typeface="標楷體" panose="03000509000000000000" pitchFamily="65" charset="-120"/>
                      </a:endParaRPr>
                    </a:p>
                  </a:txBody>
                  <a:tcPr/>
                </a:tc>
                <a:tc>
                  <a:txBody>
                    <a:bodyPr/>
                    <a:lstStyle/>
                    <a:p>
                      <a:r>
                        <a:rPr lang="zh-TW" altLang="en-US" sz="1800" baseline="0" dirty="0" smtClean="0">
                          <a:latin typeface="Times New Roman" panose="02020603050405020304" pitchFamily="18" charset="0"/>
                          <a:ea typeface="標楷體" panose="03000509000000000000" pitchFamily="65" charset="-120"/>
                        </a:rPr>
                        <a:t>師生社群</a:t>
                      </a:r>
                      <a:endParaRPr lang="zh-TW" altLang="en-US" sz="1800" baseline="0" dirty="0">
                        <a:latin typeface="Times New Roman" panose="02020603050405020304" pitchFamily="18" charset="0"/>
                        <a:ea typeface="標楷體" panose="03000509000000000000" pitchFamily="65" charset="-120"/>
                      </a:endParaRPr>
                    </a:p>
                  </a:txBody>
                  <a:tcPr/>
                </a:tc>
                <a:extLst>
                  <a:ext uri="{0D108BD9-81ED-4DB2-BD59-A6C34878D82A}">
                    <a16:rowId xmlns:a16="http://schemas.microsoft.com/office/drawing/2014/main" xmlns="" val="319405675"/>
                  </a:ext>
                </a:extLst>
              </a:tr>
              <a:tr h="372908">
                <a:tc>
                  <a:txBody>
                    <a:bodyPr/>
                    <a:lstStyle/>
                    <a:p>
                      <a:r>
                        <a:rPr lang="zh-TW" altLang="en-US" sz="1800" baseline="0" dirty="0" smtClean="0">
                          <a:latin typeface="Times New Roman" panose="02020603050405020304" pitchFamily="18" charset="0"/>
                          <a:ea typeface="標楷體" panose="03000509000000000000" pitchFamily="65" charset="-120"/>
                        </a:rPr>
                        <a:t>計畫名稱</a:t>
                      </a:r>
                      <a:endParaRPr lang="zh-TW" altLang="en-US" sz="1800" baseline="0" dirty="0">
                        <a:latin typeface="Times New Roman" panose="02020603050405020304" pitchFamily="18" charset="0"/>
                        <a:ea typeface="標楷體" panose="03000509000000000000" pitchFamily="65" charset="-120"/>
                      </a:endParaRPr>
                    </a:p>
                  </a:txBody>
                  <a:tcPr/>
                </a:tc>
                <a:tc>
                  <a:txBody>
                    <a:bodyPr/>
                    <a:lstStyle/>
                    <a:p>
                      <a:r>
                        <a:rPr lang="zh-TW" altLang="en-US" sz="1800" baseline="0" dirty="0" smtClean="0">
                          <a:latin typeface="Times New Roman" panose="02020603050405020304" pitchFamily="18" charset="0"/>
                          <a:ea typeface="標楷體" panose="03000509000000000000" pitchFamily="65" charset="-120"/>
                        </a:rPr>
                        <a:t>增能輔導型社群</a:t>
                      </a:r>
                      <a:endParaRPr lang="zh-TW" altLang="en-US" sz="1800" baseline="0" dirty="0">
                        <a:latin typeface="Times New Roman" panose="02020603050405020304" pitchFamily="18" charset="0"/>
                        <a:ea typeface="標楷體" panose="03000509000000000000" pitchFamily="65" charset="-120"/>
                      </a:endParaRPr>
                    </a:p>
                  </a:txBody>
                  <a:tcPr/>
                </a:tc>
                <a:extLst>
                  <a:ext uri="{0D108BD9-81ED-4DB2-BD59-A6C34878D82A}">
                    <a16:rowId xmlns:a16="http://schemas.microsoft.com/office/drawing/2014/main" xmlns="" val="747342522"/>
                  </a:ext>
                </a:extLst>
              </a:tr>
              <a:tr h="1054384">
                <a:tc>
                  <a:txBody>
                    <a:bodyPr/>
                    <a:lstStyle/>
                    <a:p>
                      <a:r>
                        <a:rPr lang="zh-TW" altLang="en-US" sz="1800" baseline="0" dirty="0" smtClean="0">
                          <a:latin typeface="Times New Roman" panose="02020603050405020304" pitchFamily="18" charset="0"/>
                          <a:ea typeface="標楷體" panose="03000509000000000000" pitchFamily="65" charset="-120"/>
                        </a:rPr>
                        <a:t>計畫目的</a:t>
                      </a:r>
                      <a:endParaRPr lang="zh-TW" altLang="en-US" sz="1800" baseline="0" dirty="0">
                        <a:latin typeface="Times New Roman" panose="02020603050405020304" pitchFamily="18" charset="0"/>
                        <a:ea typeface="標楷體" panose="03000509000000000000" pitchFamily="65" charset="-120"/>
                      </a:endParaRPr>
                    </a:p>
                  </a:txBody>
                  <a:tcPr/>
                </a:tc>
                <a:tc>
                  <a:txBody>
                    <a:bodyPr/>
                    <a:lstStyle/>
                    <a:p>
                      <a:pPr>
                        <a:lnSpc>
                          <a:spcPts val="2500"/>
                        </a:lnSpc>
                      </a:pPr>
                      <a:r>
                        <a:rPr lang="zh-TW" altLang="zh-TW" sz="1800" kern="1200" baseline="0" dirty="0" smtClean="0">
                          <a:solidFill>
                            <a:schemeClr val="dk1"/>
                          </a:solidFill>
                          <a:effectLst/>
                          <a:latin typeface="Times New Roman" panose="02020603050405020304" pitchFamily="18" charset="0"/>
                          <a:ea typeface="標楷體" panose="03000509000000000000" pitchFamily="65" charset="-120"/>
                          <a:cs typeface="+mn-cs"/>
                        </a:rPr>
                        <a:t>鼓勵本校學生積極參與各類專業證照考試及校內外各項競賽活動累積參賽經驗，透過師生共學方式進行計畫性的學習，以精進教師專業知能連帶提升學生專業能力，增強未來就業競爭力。</a:t>
                      </a:r>
                      <a:endParaRPr lang="zh-TW" altLang="en-US" sz="1800" baseline="0" dirty="0">
                        <a:latin typeface="Times New Roman" panose="02020603050405020304" pitchFamily="18" charset="0"/>
                        <a:ea typeface="標楷體" panose="03000509000000000000" pitchFamily="65" charset="-120"/>
                      </a:endParaRPr>
                    </a:p>
                  </a:txBody>
                  <a:tcPr/>
                </a:tc>
                <a:extLst>
                  <a:ext uri="{0D108BD9-81ED-4DB2-BD59-A6C34878D82A}">
                    <a16:rowId xmlns:a16="http://schemas.microsoft.com/office/drawing/2014/main" xmlns="" val="1872330513"/>
                  </a:ext>
                </a:extLst>
              </a:tr>
              <a:tr h="372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aseline="0" dirty="0" smtClean="0">
                          <a:latin typeface="Times New Roman" panose="02020603050405020304" pitchFamily="18" charset="0"/>
                          <a:ea typeface="標楷體" panose="03000509000000000000" pitchFamily="65" charset="-120"/>
                        </a:rPr>
                        <a:t>申請對象</a:t>
                      </a:r>
                    </a:p>
                  </a:txBody>
                  <a:tcPr/>
                </a:tc>
                <a:tc>
                  <a:txBody>
                    <a:bodyPr/>
                    <a:lstStyle/>
                    <a:p>
                      <a:r>
                        <a:rPr lang="zh-TW" altLang="en-US" sz="1800" b="0" i="0" kern="1200" baseline="0" dirty="0" smtClean="0">
                          <a:solidFill>
                            <a:schemeClr val="dk1"/>
                          </a:solidFill>
                          <a:effectLst/>
                          <a:latin typeface="Times New Roman" panose="02020603050405020304" pitchFamily="18" charset="0"/>
                          <a:ea typeface="標楷體" panose="03000509000000000000" pitchFamily="65" charset="-120"/>
                          <a:cs typeface="+mn-cs"/>
                        </a:rPr>
                        <a:t>教師</a:t>
                      </a:r>
                      <a:endParaRPr lang="zh-TW" altLang="en-US" sz="1800" baseline="0" dirty="0">
                        <a:latin typeface="Times New Roman" panose="02020603050405020304" pitchFamily="18" charset="0"/>
                        <a:ea typeface="標楷體" panose="03000509000000000000" pitchFamily="65" charset="-120"/>
                      </a:endParaRPr>
                    </a:p>
                  </a:txBody>
                  <a:tcPr/>
                </a:tc>
                <a:extLst>
                  <a:ext uri="{0D108BD9-81ED-4DB2-BD59-A6C34878D82A}">
                    <a16:rowId xmlns:a16="http://schemas.microsoft.com/office/drawing/2014/main" xmlns="" val="807780841"/>
                  </a:ext>
                </a:extLst>
              </a:tr>
              <a:tr h="372908">
                <a:tc>
                  <a:txBody>
                    <a:bodyPr/>
                    <a:lstStyle/>
                    <a:p>
                      <a:r>
                        <a:rPr lang="zh-TW" altLang="en-US" sz="1800" baseline="0" dirty="0" smtClean="0">
                          <a:latin typeface="Times New Roman" panose="02020603050405020304" pitchFamily="18" charset="0"/>
                          <a:ea typeface="標楷體" panose="03000509000000000000" pitchFamily="65" charset="-120"/>
                        </a:rPr>
                        <a:t>經費補助</a:t>
                      </a:r>
                      <a:endParaRPr lang="zh-TW" altLang="en-US" sz="1800" baseline="0" dirty="0">
                        <a:latin typeface="Times New Roman" panose="02020603050405020304" pitchFamily="18" charset="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aseline="0" dirty="0" smtClean="0">
                          <a:latin typeface="Times New Roman" panose="02020603050405020304" pitchFamily="18" charset="0"/>
                          <a:ea typeface="標楷體" panose="03000509000000000000" pitchFamily="65" charset="-120"/>
                        </a:rPr>
                        <a:t>上限</a:t>
                      </a:r>
                      <a:r>
                        <a:rPr lang="en-US" altLang="zh-TW" sz="1800" baseline="0" dirty="0" smtClean="0">
                          <a:latin typeface="Times New Roman" panose="02020603050405020304" pitchFamily="18" charset="0"/>
                          <a:ea typeface="標楷體" panose="03000509000000000000" pitchFamily="65" charset="-120"/>
                        </a:rPr>
                        <a:t>6</a:t>
                      </a:r>
                      <a:r>
                        <a:rPr lang="zh-TW" altLang="en-US" sz="1800" baseline="0" dirty="0" smtClean="0">
                          <a:latin typeface="Times New Roman" panose="02020603050405020304" pitchFamily="18" charset="0"/>
                          <a:ea typeface="標楷體" panose="03000509000000000000" pitchFamily="65" charset="-120"/>
                        </a:rPr>
                        <a:t>萬元</a:t>
                      </a:r>
                      <a:r>
                        <a:rPr lang="en-US" altLang="zh-TW" sz="1800" baseline="0" dirty="0" smtClean="0">
                          <a:latin typeface="Times New Roman" panose="02020603050405020304" pitchFamily="18" charset="0"/>
                          <a:ea typeface="標楷體" panose="03000509000000000000" pitchFamily="65" charset="-120"/>
                        </a:rPr>
                        <a:t>(</a:t>
                      </a:r>
                      <a:r>
                        <a:rPr lang="zh-TW" altLang="zh-TW" sz="1800" kern="1200" baseline="0" dirty="0" smtClean="0">
                          <a:solidFill>
                            <a:schemeClr val="dk1"/>
                          </a:solidFill>
                          <a:effectLst/>
                          <a:latin typeface="Times New Roman" panose="02020603050405020304" pitchFamily="18" charset="0"/>
                          <a:ea typeface="標楷體" panose="03000509000000000000" pitchFamily="65" charset="-120"/>
                          <a:cs typeface="+mn-cs"/>
                        </a:rPr>
                        <a:t>實際金額依審查結果核支</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mn-cs"/>
                        </a:rPr>
                        <a:t>)</a:t>
                      </a:r>
                      <a:endParaRPr lang="zh-TW" altLang="en-US" sz="1800" baseline="0" dirty="0" smtClean="0">
                        <a:latin typeface="Times New Roman" panose="02020603050405020304" pitchFamily="18" charset="0"/>
                        <a:ea typeface="標楷體" panose="03000509000000000000" pitchFamily="65" charset="-120"/>
                      </a:endParaRPr>
                    </a:p>
                  </a:txBody>
                  <a:tcPr/>
                </a:tc>
                <a:extLst>
                  <a:ext uri="{0D108BD9-81ED-4DB2-BD59-A6C34878D82A}">
                    <a16:rowId xmlns:a16="http://schemas.microsoft.com/office/drawing/2014/main" xmlns="" val="150003542"/>
                  </a:ext>
                </a:extLst>
              </a:tr>
              <a:tr h="370800">
                <a:tc>
                  <a:txBody>
                    <a:bodyPr/>
                    <a:lstStyle/>
                    <a:p>
                      <a:r>
                        <a:rPr lang="zh-TW" altLang="en-US" sz="1800" baseline="0" dirty="0" smtClean="0">
                          <a:latin typeface="Times New Roman" panose="02020603050405020304" pitchFamily="18" charset="0"/>
                          <a:ea typeface="標楷體" panose="03000509000000000000" pitchFamily="65" charset="-120"/>
                        </a:rPr>
                        <a:t>補助項目</a:t>
                      </a:r>
                      <a:endParaRPr lang="zh-TW" altLang="en-US" sz="1800" baseline="0" dirty="0">
                        <a:latin typeface="Times New Roman" panose="02020603050405020304" pitchFamily="18" charset="0"/>
                        <a:ea typeface="標楷體" panose="03000509000000000000" pitchFamily="65" charset="-120"/>
                      </a:endParaRPr>
                    </a:p>
                  </a:txBody>
                  <a:tcPr/>
                </a:tc>
                <a:tc>
                  <a:txBody>
                    <a:bodyPr/>
                    <a:lstStyle/>
                    <a:p>
                      <a:r>
                        <a:rPr lang="zh-TW" altLang="en-US" sz="1800" b="0" i="0" kern="1200" baseline="0" dirty="0" smtClean="0">
                          <a:solidFill>
                            <a:schemeClr val="dk1"/>
                          </a:solidFill>
                          <a:effectLst/>
                          <a:latin typeface="Times New Roman" panose="02020603050405020304" pitchFamily="18" charset="0"/>
                          <a:ea typeface="標楷體" panose="03000509000000000000" pitchFamily="65" charset="-120"/>
                          <a:cs typeface="+mn-cs"/>
                        </a:rPr>
                        <a:t>雜支、印刷費、國內旅費、短程車資、運費、講座鐘點費、報名費</a:t>
                      </a:r>
                      <a:endParaRPr lang="zh-TW" altLang="en-US" sz="1800" baseline="0" dirty="0">
                        <a:latin typeface="Times New Roman" panose="02020603050405020304" pitchFamily="18" charset="0"/>
                        <a:ea typeface="標楷體" panose="03000509000000000000" pitchFamily="65" charset="-120"/>
                      </a:endParaRPr>
                    </a:p>
                  </a:txBody>
                  <a:tcPr/>
                </a:tc>
                <a:extLst>
                  <a:ext uri="{0D108BD9-81ED-4DB2-BD59-A6C34878D82A}">
                    <a16:rowId xmlns:a16="http://schemas.microsoft.com/office/drawing/2014/main" xmlns="" val="2099592374"/>
                  </a:ext>
                </a:extLst>
              </a:tr>
              <a:tr h="1620000">
                <a:tc>
                  <a:txBody>
                    <a:bodyPr/>
                    <a:lstStyle/>
                    <a:p>
                      <a:r>
                        <a:rPr lang="zh-TW" altLang="en-US" sz="1800" baseline="0" dirty="0" smtClean="0">
                          <a:latin typeface="Times New Roman" panose="02020603050405020304" pitchFamily="18" charset="0"/>
                          <a:ea typeface="標楷體" panose="03000509000000000000" pitchFamily="65" charset="-120"/>
                        </a:rPr>
                        <a:t>注意事項</a:t>
                      </a:r>
                    </a:p>
                    <a:p>
                      <a:endParaRPr lang="zh-TW" altLang="en-US" sz="1800" baseline="0" dirty="0">
                        <a:latin typeface="Times New Roman" panose="02020603050405020304" pitchFamily="18" charset="0"/>
                        <a:ea typeface="標楷體" panose="03000509000000000000" pitchFamily="65" charset="-120"/>
                      </a:endParaRPr>
                    </a:p>
                  </a:txBody>
                  <a:tcPr/>
                </a:tc>
                <a:tc>
                  <a:txBody>
                    <a:bodyPr/>
                    <a:lstStyle/>
                    <a:p>
                      <a:pPr marL="342900" indent="-342900">
                        <a:lnSpc>
                          <a:spcPts val="2500"/>
                        </a:lnSpc>
                        <a:buFont typeface="+mj-lt"/>
                        <a:buAutoNum type="arabicPeriod"/>
                      </a:pPr>
                      <a:r>
                        <a:rPr lang="zh-TW" altLang="en-US" sz="1800" baseline="0" dirty="0" smtClean="0">
                          <a:latin typeface="Times New Roman" panose="02020603050405020304" pitchFamily="18" charset="0"/>
                          <a:ea typeface="標楷體" panose="03000509000000000000" pitchFamily="65" charset="-120"/>
                        </a:rPr>
                        <a:t>申請教師需選定一門專業領域課程提出申請，社群成員應為該課程選課學生，並</a:t>
                      </a:r>
                      <a:r>
                        <a:rPr lang="zh-TW" altLang="en-US" sz="1800" b="1" kern="1200" baseline="0" dirty="0" smtClean="0">
                          <a:solidFill>
                            <a:srgbClr val="FF0000"/>
                          </a:solidFill>
                          <a:latin typeface="Times New Roman" panose="02020603050405020304" pitchFamily="18" charset="0"/>
                          <a:ea typeface="標楷體" panose="03000509000000000000" pitchFamily="65" charset="-120"/>
                          <a:cs typeface="+mn-cs"/>
                        </a:rPr>
                        <a:t>針對</a:t>
                      </a:r>
                      <a:r>
                        <a:rPr lang="zh-TW" altLang="en-US" sz="1800" b="1" baseline="0" dirty="0" smtClean="0">
                          <a:solidFill>
                            <a:srgbClr val="FF0000"/>
                          </a:solidFill>
                          <a:latin typeface="Times New Roman" panose="02020603050405020304" pitchFamily="18" charset="0"/>
                          <a:ea typeface="標楷體" panose="03000509000000000000" pitchFamily="65" charset="-120"/>
                        </a:rPr>
                        <a:t>課程延伸之證照或競賽進行輔導</a:t>
                      </a:r>
                      <a:r>
                        <a:rPr lang="zh-TW" altLang="en-US" sz="1800" baseline="0" dirty="0" smtClean="0">
                          <a:latin typeface="Times New Roman" panose="02020603050405020304" pitchFamily="18" charset="0"/>
                          <a:ea typeface="標楷體" panose="03000509000000000000" pitchFamily="65" charset="-120"/>
                        </a:rPr>
                        <a:t>，輔導時間應為</a:t>
                      </a:r>
                      <a:r>
                        <a:rPr lang="zh-TW" altLang="en-US" sz="1800" b="1" kern="1200" baseline="0" dirty="0" smtClean="0">
                          <a:solidFill>
                            <a:srgbClr val="FF0000"/>
                          </a:solidFill>
                          <a:latin typeface="Times New Roman" panose="02020603050405020304" pitchFamily="18" charset="0"/>
                          <a:ea typeface="標楷體" panose="03000509000000000000" pitchFamily="65" charset="-120"/>
                          <a:cs typeface="+mn-cs"/>
                        </a:rPr>
                        <a:t>課餘時間</a:t>
                      </a:r>
                      <a:r>
                        <a:rPr lang="zh-TW" altLang="en-US" sz="1800" baseline="0" dirty="0" smtClean="0">
                          <a:latin typeface="Times New Roman" panose="02020603050405020304" pitchFamily="18" charset="0"/>
                          <a:ea typeface="標楷體" panose="03000509000000000000" pitchFamily="65" charset="-120"/>
                        </a:rPr>
                        <a:t>。若課程與輔導項目並無直接關聯性，請檢附</a:t>
                      </a:r>
                      <a:r>
                        <a:rPr lang="zh-TW" altLang="en-US" sz="1800" b="1" baseline="0" dirty="0" smtClean="0">
                          <a:solidFill>
                            <a:srgbClr val="3333FF"/>
                          </a:solidFill>
                          <a:latin typeface="Times New Roman" panose="02020603050405020304" pitchFamily="18" charset="0"/>
                          <a:ea typeface="標楷體" panose="03000509000000000000" pitchFamily="65" charset="-120"/>
                        </a:rPr>
                        <a:t>課程地圖或課程架構圖</a:t>
                      </a:r>
                      <a:r>
                        <a:rPr lang="zh-TW" altLang="en-US" sz="1800" baseline="0" dirty="0" smtClean="0">
                          <a:latin typeface="Times New Roman" panose="02020603050405020304" pitchFamily="18" charset="0"/>
                          <a:ea typeface="標楷體" panose="03000509000000000000" pitchFamily="65" charset="-120"/>
                        </a:rPr>
                        <a:t>等任何可證明該課程與輔導考照及輔導競賽相關的佐證文件資料。</a:t>
                      </a:r>
                    </a:p>
                  </a:txBody>
                  <a:tcPr/>
                </a:tc>
                <a:extLst>
                  <a:ext uri="{0D108BD9-81ED-4DB2-BD59-A6C34878D82A}">
                    <a16:rowId xmlns:a16="http://schemas.microsoft.com/office/drawing/2014/main" xmlns="" val="10006"/>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增能輔導型社群</a:t>
            </a:r>
          </a:p>
        </p:txBody>
      </p:sp>
      <p:sp>
        <p:nvSpPr>
          <p:cNvPr id="8" name="投影片編號版面配置區 7"/>
          <p:cNvSpPr>
            <a:spLocks noGrp="1"/>
          </p:cNvSpPr>
          <p:nvPr>
            <p:ph type="sldNum" sz="quarter" idx="12"/>
          </p:nvPr>
        </p:nvSpPr>
        <p:spPr/>
        <p:txBody>
          <a:bodyPr/>
          <a:lstStyle/>
          <a:p>
            <a:fld id="{62C147BD-F43C-426F-A176-6F785A4ABD07}" type="slidenum">
              <a:rPr lang="zh-TW" altLang="en-US" smtClean="0"/>
              <a:t>8</a:t>
            </a:fld>
            <a:endParaRPr lang="zh-TW" altLang="en-US"/>
          </a:p>
        </p:txBody>
      </p:sp>
      <p:grpSp>
        <p:nvGrpSpPr>
          <p:cNvPr id="11" name="群組 10"/>
          <p:cNvGrpSpPr/>
          <p:nvPr/>
        </p:nvGrpSpPr>
        <p:grpSpPr>
          <a:xfrm>
            <a:off x="4067947" y="5882075"/>
            <a:ext cx="802431" cy="680103"/>
            <a:chOff x="467544" y="5949280"/>
            <a:chExt cx="802431" cy="680104"/>
          </a:xfrm>
        </p:grpSpPr>
        <p:sp>
          <p:nvSpPr>
            <p:cNvPr id="12" name="文字方塊 11"/>
            <p:cNvSpPr txBox="1"/>
            <p:nvPr/>
          </p:nvSpPr>
          <p:spPr>
            <a:xfrm>
              <a:off x="467544" y="6165304"/>
              <a:ext cx="802431" cy="276999"/>
            </a:xfrm>
            <a:prstGeom prst="rect">
              <a:avLst/>
            </a:prstGeom>
            <a:noFill/>
            <a:ln>
              <a:noFill/>
            </a:ln>
          </p:spPr>
          <p:txBody>
            <a:bodyPr wrap="square" rtlCol="0">
              <a:spAutoFit/>
            </a:bodyPr>
            <a:lstStyle/>
            <a:p>
              <a:r>
                <a:rPr lang="zh-TW" altLang="en-US" sz="1200" b="1" dirty="0">
                  <a:solidFill>
                    <a:schemeClr val="bg1">
                      <a:lumMod val="50000"/>
                    </a:schemeClr>
                  </a:solidFill>
                  <a:latin typeface="微軟正黑體" panose="020B0604030504040204" pitchFamily="34" charset="-120"/>
                  <a:ea typeface="微軟正黑體" panose="020B0604030504040204" pitchFamily="34" charset="-120"/>
                </a:rPr>
                <a:t>注意事項</a:t>
              </a:r>
            </a:p>
          </p:txBody>
        </p:sp>
        <p:sp>
          <p:nvSpPr>
            <p:cNvPr id="13" name="橢圓形圖說文字 12"/>
            <p:cNvSpPr/>
            <p:nvPr/>
          </p:nvSpPr>
          <p:spPr>
            <a:xfrm>
              <a:off x="467544" y="5949280"/>
              <a:ext cx="792088" cy="680104"/>
            </a:xfrm>
            <a:prstGeom prst="wedgeEllipseCallout">
              <a:avLst>
                <a:gd name="adj1" fmla="val -30427"/>
                <a:gd name="adj2" fmla="val 6120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6422458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514062576"/>
              </p:ext>
            </p:extLst>
          </p:nvPr>
        </p:nvGraphicFramePr>
        <p:xfrm>
          <a:off x="450575" y="1052736"/>
          <a:ext cx="8229600" cy="5166360"/>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xmlns="" val="1783243338"/>
                    </a:ext>
                  </a:extLst>
                </a:gridCol>
                <a:gridCol w="6995120">
                  <a:extLst>
                    <a:ext uri="{9D8B030D-6E8A-4147-A177-3AD203B41FA5}">
                      <a16:colId xmlns:a16="http://schemas.microsoft.com/office/drawing/2014/main" xmlns="" val="889044132"/>
                    </a:ext>
                  </a:extLst>
                </a:gridCol>
              </a:tblGrid>
              <a:tr h="375920">
                <a:tc>
                  <a:txBody>
                    <a:bodyPr/>
                    <a:lstStyle/>
                    <a:p>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計畫類別</a:t>
                      </a:r>
                      <a:endParaRPr lang="zh-TW" altLang="en-US" sz="18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師生社群</a:t>
                      </a:r>
                      <a:endParaRPr lang="zh-TW" altLang="en-US" sz="18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19405675"/>
                  </a:ext>
                </a:extLst>
              </a:tr>
              <a:tr h="375920">
                <a:tc>
                  <a:txBody>
                    <a:bodyPr/>
                    <a:lstStyle/>
                    <a:p>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計畫名稱</a:t>
                      </a:r>
                      <a:endParaRPr lang="zh-TW" altLang="en-US" sz="18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增能輔導型社群</a:t>
                      </a:r>
                      <a:endParaRPr lang="zh-TW" altLang="en-US" sz="18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747342522"/>
                  </a:ext>
                </a:extLst>
              </a:tr>
              <a:tr h="2848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注意事項</a:t>
                      </a:r>
                    </a:p>
                    <a:p>
                      <a:endParaRPr lang="zh-TW" altLang="en-US" sz="18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342900" lvl="0" indent="-342900">
                        <a:buFont typeface="+mj-lt"/>
                        <a:buAutoNum type="arabicPeriod" startAt="2"/>
                      </a:pP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社群類別及設立規範</a:t>
                      </a:r>
                      <a:endPar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lvl="1" indent="0">
                        <a:spcBef>
                          <a:spcPts val="0"/>
                        </a:spcBef>
                        <a:buFont typeface="+mj-lt"/>
                        <a:buNone/>
                      </a:pP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輔導考照型：</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校內教師</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含社群召集人</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至少</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位。</a:t>
                      </a:r>
                      <a:endPar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spcBef>
                          <a:spcPts val="0"/>
                        </a:spcBef>
                        <a:buFont typeface="Arial" pitchFamily="34" charset="0"/>
                        <a:buChar char="•"/>
                      </a:pP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學生成員至少</a:t>
                      </a:r>
                      <a:r>
                        <a:rPr lang="en-US" altLang="zh-TW" sz="1800" b="1" kern="1200" baseline="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b="1" kern="1200" baseline="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位</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以上。</a:t>
                      </a:r>
                    </a:p>
                    <a:p>
                      <a:pPr marL="742950" lvl="1" indent="-285750">
                        <a:spcBef>
                          <a:spcPts val="0"/>
                        </a:spcBef>
                        <a:buFont typeface="Arial" pitchFamily="34" charset="0"/>
                        <a:buChar char="•"/>
                      </a:pP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類型可為資訊證照、語言證照、專業證照。</a:t>
                      </a:r>
                    </a:p>
                    <a:p>
                      <a:pPr marL="457200" lvl="1" indent="0">
                        <a:spcBef>
                          <a:spcPts val="600"/>
                        </a:spcBef>
                        <a:buFont typeface="+mj-lt"/>
                        <a:buNone/>
                      </a:pP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輔導競賽型：</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校內教師</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含社群召集人</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至少</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位。</a:t>
                      </a:r>
                      <a:endPar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spcBef>
                          <a:spcPts val="0"/>
                        </a:spcBef>
                        <a:buFont typeface="Arial" pitchFamily="34" charset="0"/>
                        <a:buChar char="•"/>
                      </a:pP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學生成員至少</a:t>
                      </a:r>
                      <a:r>
                        <a:rPr lang="en-US" altLang="zh-TW" sz="1800" b="1" kern="1200" baseline="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kern="1200" baseline="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位</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以上。</a:t>
                      </a:r>
                    </a:p>
                    <a:p>
                      <a:pPr marL="742950" lvl="1" indent="-285750">
                        <a:spcBef>
                          <a:spcPts val="0"/>
                        </a:spcBef>
                        <a:buFont typeface="Arial" pitchFamily="34" charset="0"/>
                        <a:buChar char="•"/>
                      </a:pP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競賽辦理單位需至少為本校校內院級</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以上或校外機關團體，參賽隊伍需</a:t>
                      </a:r>
                      <a:r>
                        <a:rPr lang="en-US" altLang="zh-TW" sz="1800" b="1" kern="1200" baseline="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kern="1200" baseline="0" dirty="0" smtClean="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隊</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以上。</a:t>
                      </a:r>
                    </a:p>
                  </a:txBody>
                  <a:tcPr/>
                </a:tc>
                <a:extLst>
                  <a:ext uri="{0D108BD9-81ED-4DB2-BD59-A6C34878D82A}">
                    <a16:rowId xmlns:a16="http://schemas.microsoft.com/office/drawing/2014/main" xmlns="" val="10002"/>
                  </a:ext>
                </a:extLst>
              </a:tr>
              <a:tr h="375920">
                <a:tc>
                  <a:txBody>
                    <a:bodyPr/>
                    <a:lstStyle/>
                    <a:p>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申請期程</a:t>
                      </a:r>
                      <a:endParaRPr lang="zh-TW" altLang="en-US" sz="18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自即日起至</a:t>
                      </a:r>
                      <a:r>
                        <a:rPr lang="en-US" altLang="zh-TW" sz="1800" b="1"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1"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800" b="1"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日止</a:t>
                      </a:r>
                    </a:p>
                  </a:txBody>
                  <a:tcPr/>
                </a:tc>
                <a:extLst>
                  <a:ext uri="{0D108BD9-81ED-4DB2-BD59-A6C34878D82A}">
                    <a16:rowId xmlns:a16="http://schemas.microsoft.com/office/drawing/2014/main" xmlns="" val="122549147"/>
                  </a:ext>
                </a:extLst>
              </a:tr>
              <a:tr h="375920">
                <a:tc>
                  <a:txBody>
                    <a:bodyPr/>
                    <a:lstStyle/>
                    <a:p>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執行期程</a:t>
                      </a:r>
                      <a:endParaRPr lang="zh-TW" altLang="en-US" sz="18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自審核通過公告日起至</a:t>
                      </a:r>
                      <a:r>
                        <a:rPr lang="en-US" altLang="zh-TW" sz="1800" baseline="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baseline="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aseline="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baseline="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aseline="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baseline="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日止</a:t>
                      </a:r>
                      <a:endParaRPr lang="zh-TW" altLang="en-US" sz="1800" baseline="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0003"/>
                  </a:ext>
                </a:extLst>
              </a:tr>
              <a:tr h="375920">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承辦人員</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陳芃希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分機</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11609)</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1391052385"/>
                  </a:ext>
                </a:extLst>
              </a:tr>
              <a:tr h="375920">
                <a:tc>
                  <a:txBody>
                    <a:bodyPr/>
                    <a:lstStyle/>
                    <a:p>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方案網頁</a:t>
                      </a:r>
                      <a:endParaRPr lang="zh-TW" altLang="en-US" sz="18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sz="1600" baseline="0" dirty="0" smtClean="0">
                          <a:latin typeface="Calibri" panose="020F0502020204030204" pitchFamily="34" charset="0"/>
                          <a:ea typeface="標楷體" panose="03000509000000000000" pitchFamily="65" charset="-120"/>
                          <a:cs typeface="Times New Roman" panose="02020603050405020304" pitchFamily="18" charset="0"/>
                          <a:hlinkClick r:id="rId2"/>
                        </a:rPr>
                        <a:t>http://www.ugsi2usr.nptu.edu.tw/files/11-1172-10719-1.php?Lang=zh-tw</a:t>
                      </a:r>
                      <a:endParaRPr lang="zh-TW" altLang="en-US" sz="1600" baseline="0" dirty="0">
                        <a:latin typeface="Calibri" panose="020F0502020204030204" pitchFamily="34"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xmlns="" val="3596991130"/>
                  </a:ext>
                </a:extLst>
              </a:tr>
            </a:tbl>
          </a:graphicData>
        </a:graphic>
      </p:graphicFrame>
      <p:sp>
        <p:nvSpPr>
          <p:cNvPr id="5" name="標題 1"/>
          <p:cNvSpPr>
            <a:spLocks noGrp="1"/>
          </p:cNvSpPr>
          <p:nvPr>
            <p:ph type="title"/>
          </p:nvPr>
        </p:nvSpPr>
        <p:spPr>
          <a:xfrm>
            <a:off x="467544" y="260649"/>
            <a:ext cx="5770984" cy="706091"/>
          </a:xfrm>
        </p:spPr>
        <p:txBody>
          <a:bodyPr>
            <a:noAutofit/>
          </a:bodyPr>
          <a:lstStyle/>
          <a:p>
            <a:pPr algn="l"/>
            <a:r>
              <a:rPr lang="zh-TW" altLang="en-US" sz="3600" b="1" dirty="0">
                <a:latin typeface="標楷體" panose="03000509000000000000" pitchFamily="65" charset="-120"/>
                <a:ea typeface="標楷體" panose="03000509000000000000" pitchFamily="65" charset="-120"/>
              </a:rPr>
              <a:t>增能輔導型社群</a:t>
            </a:r>
          </a:p>
        </p:txBody>
      </p:sp>
      <p:sp>
        <p:nvSpPr>
          <p:cNvPr id="9" name="投影片編號版面配置區 8"/>
          <p:cNvSpPr>
            <a:spLocks noGrp="1"/>
          </p:cNvSpPr>
          <p:nvPr>
            <p:ph type="sldNum" sz="quarter" idx="12"/>
          </p:nvPr>
        </p:nvSpPr>
        <p:spPr/>
        <p:txBody>
          <a:bodyPr/>
          <a:lstStyle/>
          <a:p>
            <a:fld id="{62C147BD-F43C-426F-A176-6F785A4ABD07}" type="slidenum">
              <a:rPr lang="zh-TW" altLang="en-US" smtClean="0"/>
              <a:t>9</a:t>
            </a:fld>
            <a:endParaRPr lang="zh-TW" altLang="en-US"/>
          </a:p>
        </p:txBody>
      </p:sp>
      <p:pic>
        <p:nvPicPr>
          <p:cNvPr id="6" name="圖片 5">
            <a:hlinkClick r:id="rId3" action="ppaction://hlinksldjump"/>
          </p:cNvPr>
          <p:cNvPicPr>
            <a:picLocks noChangeAspect="1"/>
          </p:cNvPicPr>
          <p:nvPr/>
        </p:nvPicPr>
        <p:blipFill>
          <a:blip r:embed="rId4"/>
          <a:stretch>
            <a:fillRect/>
          </a:stretch>
        </p:blipFill>
        <p:spPr>
          <a:xfrm>
            <a:off x="4355976" y="6232711"/>
            <a:ext cx="304826" cy="292633"/>
          </a:xfrm>
          <a:prstGeom prst="rect">
            <a:avLst/>
          </a:prstGeom>
        </p:spPr>
      </p:pic>
    </p:spTree>
    <p:extLst>
      <p:ext uri="{BB962C8B-B14F-4D97-AF65-F5344CB8AC3E}">
        <p14:creationId xmlns:p14="http://schemas.microsoft.com/office/powerpoint/2010/main" val="24222190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自訂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3F00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5727</TotalTime>
  <Words>7511</Words>
  <Application>Microsoft Office PowerPoint</Application>
  <PresentationFormat>如螢幕大小 (4:3)</PresentationFormat>
  <Paragraphs>1074</Paragraphs>
  <Slides>64</Slides>
  <Notes>14</Notes>
  <HiddenSlides>0</HiddenSlides>
  <MMClips>0</MMClips>
  <ScaleCrop>false</ScaleCrop>
  <HeadingPairs>
    <vt:vector size="4" baseType="variant">
      <vt:variant>
        <vt:lpstr>佈景主題</vt:lpstr>
      </vt:variant>
      <vt:variant>
        <vt:i4>1</vt:i4>
      </vt:variant>
      <vt:variant>
        <vt:lpstr>投影片標題</vt:lpstr>
      </vt:variant>
      <vt:variant>
        <vt:i4>64</vt:i4>
      </vt:variant>
    </vt:vector>
  </HeadingPairs>
  <TitlesOfParts>
    <vt:vector size="65" baseType="lpstr">
      <vt:lpstr>Office 佈景主題</vt:lpstr>
      <vt:lpstr>「SPIRIT課程研創」計畫 第二階段徵件說明會</vt:lpstr>
      <vt:lpstr>SPIRIT計畫(子計畫1)介紹</vt:lpstr>
      <vt:lpstr>方案類別</vt:lpstr>
      <vt:lpstr>PBL問題導向社群</vt:lpstr>
      <vt:lpstr>PBL問題導向社群</vt:lpstr>
      <vt:lpstr>戶外教育結合課程議題社群</vt:lpstr>
      <vt:lpstr>戶外教育結合課程議題社群</vt:lpstr>
      <vt:lpstr>增能輔導型社群</vt:lpstr>
      <vt:lpstr>增能輔導型社群</vt:lpstr>
      <vt:lpstr>師生專業外語社群</vt:lpstr>
      <vt:lpstr>師生專業外語社群</vt:lpstr>
      <vt:lpstr>教師專業社群</vt:lpstr>
      <vt:lpstr>教師專業社群</vt:lpstr>
      <vt:lpstr>學生自主學習社群</vt:lpstr>
      <vt:lpstr>學生自主學習社群</vt:lpstr>
      <vt:lpstr>方案類別</vt:lpstr>
      <vt:lpstr>微學分課程</vt:lpstr>
      <vt:lpstr>微學分課程</vt:lpstr>
      <vt:lpstr>微型課程</vt:lpstr>
      <vt:lpstr>微型課程</vt:lpstr>
      <vt:lpstr>深碗課程</vt:lpstr>
      <vt:lpstr>深碗課程</vt:lpstr>
      <vt:lpstr>VAR教學應用課程</vt:lpstr>
      <vt:lpstr>VAR教學應用課程</vt:lpstr>
      <vt:lpstr>境外移地教學</vt:lpstr>
      <vt:lpstr>境外移地教學</vt:lpstr>
      <vt:lpstr>磨課師課程</vt:lpstr>
      <vt:lpstr>磨課師課程</vt:lpstr>
      <vt:lpstr>新生磨課師</vt:lpstr>
      <vt:lpstr>新生磨課師</vt:lpstr>
      <vt:lpstr>學涯/職涯探索課程</vt:lpstr>
      <vt:lpstr>學涯/職涯探索課程</vt:lpstr>
      <vt:lpstr>學涯/職涯探索課程</vt:lpstr>
      <vt:lpstr>學涯/職涯探索課程</vt:lpstr>
      <vt:lpstr>創新教學設備更新計畫</vt:lpstr>
      <vt:lpstr>創新教學設備更新計畫</vt:lpstr>
      <vt:lpstr>方案類別</vt:lpstr>
      <vt:lpstr>業界專家協同教學</vt:lpstr>
      <vt:lpstr>業界專家協同教學</vt:lpstr>
      <vt:lpstr>師生產業實務研習</vt:lpstr>
      <vt:lpstr>師生產業實務研習</vt:lpstr>
      <vt:lpstr>方案類別</vt:lpstr>
      <vt:lpstr>高中職創新教學指導計畫</vt:lpstr>
      <vt:lpstr>高中職創新教學指導計畫</vt:lpstr>
      <vt:lpstr>教學實踐研究前導型計畫</vt:lpstr>
      <vt:lpstr>教學實踐研究前導型計畫</vt:lpstr>
      <vt:lpstr>方案類別</vt:lpstr>
      <vt:lpstr>辦理跨領域競賽補助計畫</vt:lpstr>
      <vt:lpstr>辦理跨領域競賽補助計畫</vt:lpstr>
      <vt:lpstr>辦理跨領域競賽補助計畫</vt:lpstr>
      <vt:lpstr>各方案承辦人員</vt:lpstr>
      <vt:lpstr>方案類別</vt:lpstr>
      <vt:lpstr>執行計畫之各階段期程</vt:lpstr>
      <vt:lpstr>執行計畫之各階段期程</vt:lpstr>
      <vt:lpstr>執行計畫之各階段期程</vt:lpstr>
      <vt:lpstr>執行計畫之各階段期程</vt:lpstr>
      <vt:lpstr>執行計畫之各階段期程</vt:lpstr>
      <vt:lpstr>結案與義務</vt:lpstr>
      <vt:lpstr>教學空間與設備資源</vt:lpstr>
      <vt:lpstr>教學空間與設備資源</vt:lpstr>
      <vt:lpstr>教學空間與設備資源</vt:lpstr>
      <vt:lpstr>防疫小叮嚀</vt:lpstr>
      <vt:lpstr>徵件簡報下載網址</vt:lpstr>
      <vt:lpstr>簡報結束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Administrator</cp:lastModifiedBy>
  <cp:revision>436</cp:revision>
  <dcterms:created xsi:type="dcterms:W3CDTF">2015-06-26T07:04:42Z</dcterms:created>
  <dcterms:modified xsi:type="dcterms:W3CDTF">2020-05-08T07:08:59Z</dcterms:modified>
</cp:coreProperties>
</file>