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2" r:id="rId4"/>
    <p:sldMasterId id="2147483694" r:id="rId5"/>
    <p:sldMasterId id="2147483662" r:id="rId6"/>
    <p:sldMasterId id="2147483681" r:id="rId7"/>
  </p:sldMasterIdLst>
  <p:notesMasterIdLst>
    <p:notesMasterId r:id="rId14"/>
  </p:notesMasterIdLst>
  <p:sldIdLst>
    <p:sldId id="1168" r:id="rId8"/>
    <p:sldId id="1169" r:id="rId9"/>
    <p:sldId id="1171" r:id="rId10"/>
    <p:sldId id="1172" r:id="rId11"/>
    <p:sldId id="1173" r:id="rId12"/>
    <p:sldId id="1174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9077"/>
    <a:srgbClr val="A2B932"/>
    <a:srgbClr val="EBAC07"/>
    <a:srgbClr val="4C606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923F32-CFE3-478D-BE16-D7377F3E39DD}" v="4" dt="2024-02-21T10:05:59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99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2B78E-2DA3-4283-94D9-1B867C13F065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E29C0-7620-4F1A-B736-A98EC2CADB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86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4519"/>
            <a:ext cx="7772400" cy="739467"/>
          </a:xfrm>
        </p:spPr>
        <p:txBody>
          <a:bodyPr anchor="b">
            <a:normAutofit/>
          </a:bodyPr>
          <a:lstStyle>
            <a:lvl1pPr algn="ctr">
              <a:defRPr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34301"/>
            <a:ext cx="7772400" cy="49229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6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2554941"/>
            <a:ext cx="6858000" cy="695044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3424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按一下以編輯母片內文樣式</a:t>
            </a:r>
          </a:p>
        </p:txBody>
      </p:sp>
    </p:spTree>
    <p:extLst>
      <p:ext uri="{BB962C8B-B14F-4D97-AF65-F5344CB8AC3E}">
        <p14:creationId xmlns:p14="http://schemas.microsoft.com/office/powerpoint/2010/main" val="35344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497103"/>
            <a:ext cx="6858000" cy="481387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176649"/>
            <a:ext cx="6858000" cy="13554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按一下以編輯母片內文樣式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142999" y="3757520"/>
            <a:ext cx="6858001" cy="509679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2998" y="4383740"/>
            <a:ext cx="6858001" cy="136263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algn="l"/>
            <a:r>
              <a:rPr lang="zh-TW" altLang="en-US" dirty="0"/>
              <a:t>按一下以編輯母片內文樣式</a:t>
            </a:r>
          </a:p>
        </p:txBody>
      </p:sp>
    </p:spTree>
    <p:extLst>
      <p:ext uri="{BB962C8B-B14F-4D97-AF65-F5344CB8AC3E}">
        <p14:creationId xmlns:p14="http://schemas.microsoft.com/office/powerpoint/2010/main" val="235560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871011"/>
            <a:ext cx="7886700" cy="459720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2631141"/>
            <a:ext cx="7886700" cy="342479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1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881329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9685" y="1356286"/>
            <a:ext cx="3867150" cy="486522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19685" y="2014165"/>
            <a:ext cx="3867150" cy="36966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9235" y="1359461"/>
            <a:ext cx="386715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86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15"/>
          <p:cNvGrpSpPr>
            <a:grpSpLocks/>
          </p:cNvGrpSpPr>
          <p:nvPr userDrawn="1"/>
        </p:nvGrpSpPr>
        <p:grpSpPr bwMode="auto">
          <a:xfrm>
            <a:off x="-9525" y="6354233"/>
            <a:ext cx="9163050" cy="503768"/>
            <a:chOff x="0" y="4681728"/>
            <a:chExt cx="9163025" cy="377953"/>
          </a:xfrm>
        </p:grpSpPr>
        <p:sp>
          <p:nvSpPr>
            <p:cNvPr id="27" name="矩形 26"/>
            <p:cNvSpPr/>
            <p:nvPr/>
          </p:nvSpPr>
          <p:spPr>
            <a:xfrm>
              <a:off x="0" y="4681729"/>
              <a:ext cx="9163025" cy="37795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00"/>
            </a:p>
          </p:txBody>
        </p:sp>
        <p:sp>
          <p:nvSpPr>
            <p:cNvPr id="28" name="矩形 27"/>
            <p:cNvSpPr/>
            <p:nvPr/>
          </p:nvSpPr>
          <p:spPr>
            <a:xfrm>
              <a:off x="8785201" y="4681728"/>
              <a:ext cx="377824" cy="377952"/>
            </a:xfrm>
            <a:prstGeom prst="rect">
              <a:avLst/>
            </a:prstGeom>
            <a:solidFill>
              <a:srgbClr val="803D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1800"/>
            </a:p>
          </p:txBody>
        </p:sp>
        <p:sp>
          <p:nvSpPr>
            <p:cNvPr id="29" name="矩形 28"/>
            <p:cNvSpPr/>
            <p:nvPr/>
          </p:nvSpPr>
          <p:spPr>
            <a:xfrm>
              <a:off x="0" y="4681728"/>
              <a:ext cx="377824" cy="377952"/>
            </a:xfrm>
            <a:prstGeom prst="rect">
              <a:avLst/>
            </a:prstGeom>
            <a:solidFill>
              <a:srgbClr val="803D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1800"/>
            </a:p>
          </p:txBody>
        </p:sp>
        <p:sp>
          <p:nvSpPr>
            <p:cNvPr id="30" name="等腰三角形 29"/>
            <p:cNvSpPr/>
            <p:nvPr/>
          </p:nvSpPr>
          <p:spPr>
            <a:xfrm rot="5400000">
              <a:off x="8910592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00"/>
            </a:p>
          </p:txBody>
        </p:sp>
        <p:sp>
          <p:nvSpPr>
            <p:cNvPr id="31" name="等腰三角形 30"/>
            <p:cNvSpPr/>
            <p:nvPr/>
          </p:nvSpPr>
          <p:spPr>
            <a:xfrm rot="16200000">
              <a:off x="125391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00"/>
            </a:p>
          </p:txBody>
        </p:sp>
      </p:grpSp>
      <p:grpSp>
        <p:nvGrpSpPr>
          <p:cNvPr id="33" name="组合 24"/>
          <p:cNvGrpSpPr>
            <a:grpSpLocks/>
          </p:cNvGrpSpPr>
          <p:nvPr userDrawn="1"/>
        </p:nvGrpSpPr>
        <p:grpSpPr bwMode="auto">
          <a:xfrm>
            <a:off x="0" y="323354"/>
            <a:ext cx="9163050" cy="751078"/>
            <a:chOff x="0" y="242094"/>
            <a:chExt cx="9163025" cy="564356"/>
          </a:xfrm>
        </p:grpSpPr>
        <p:grpSp>
          <p:nvGrpSpPr>
            <p:cNvPr id="34" name="组合 9"/>
            <p:cNvGrpSpPr>
              <a:grpSpLocks/>
            </p:cNvGrpSpPr>
            <p:nvPr/>
          </p:nvGrpSpPr>
          <p:grpSpPr bwMode="auto">
            <a:xfrm flipH="1">
              <a:off x="9060600" y="242094"/>
              <a:ext cx="102425" cy="564356"/>
              <a:chOff x="7668348" y="242094"/>
              <a:chExt cx="98744" cy="564356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7668348" y="242468"/>
                <a:ext cx="62748" cy="564610"/>
              </a:xfrm>
              <a:prstGeom prst="rect">
                <a:avLst/>
              </a:prstGeom>
              <a:solidFill>
                <a:srgbClr val="803D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/>
              </a:p>
            </p:txBody>
          </p:sp>
          <p:cxnSp>
            <p:nvCxnSpPr>
              <p:cNvPr id="42" name="直接连接符 41"/>
              <p:cNvCxnSpPr/>
              <p:nvPr/>
            </p:nvCxnSpPr>
            <p:spPr>
              <a:xfrm>
                <a:off x="7767827" y="242468"/>
                <a:ext cx="0" cy="564610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 bwMode="auto">
            <a:xfrm>
              <a:off x="471487" y="555786"/>
              <a:ext cx="1806900" cy="2081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  <a:cs typeface="Arial" pitchFamily="34" charset="0"/>
                </a:rPr>
                <a:t>锐意进取 普及精品</a:t>
              </a:r>
            </a:p>
          </p:txBody>
        </p:sp>
        <p:grpSp>
          <p:nvGrpSpPr>
            <p:cNvPr id="36" name="组合 3"/>
            <p:cNvGrpSpPr>
              <a:grpSpLocks/>
            </p:cNvGrpSpPr>
            <p:nvPr/>
          </p:nvGrpSpPr>
          <p:grpSpPr bwMode="auto">
            <a:xfrm>
              <a:off x="0" y="242094"/>
              <a:ext cx="480244" cy="564356"/>
              <a:chOff x="0" y="242094"/>
              <a:chExt cx="480244" cy="564356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0" y="242468"/>
                <a:ext cx="425449" cy="564610"/>
              </a:xfrm>
              <a:prstGeom prst="rect">
                <a:avLst/>
              </a:prstGeom>
              <a:solidFill>
                <a:srgbClr val="803D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800"/>
              </a:p>
            </p:txBody>
          </p:sp>
          <p:cxnSp>
            <p:nvCxnSpPr>
              <p:cNvPr id="38" name="直接连接符 37"/>
              <p:cNvCxnSpPr/>
              <p:nvPr/>
            </p:nvCxnSpPr>
            <p:spPr>
              <a:xfrm>
                <a:off x="481012" y="242468"/>
                <a:ext cx="0" cy="564610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TextBox 18"/>
          <p:cNvSpPr txBox="1"/>
          <p:nvPr userDrawn="1"/>
        </p:nvSpPr>
        <p:spPr>
          <a:xfrm>
            <a:off x="478431" y="362646"/>
            <a:ext cx="387754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tabLst>
                <a:tab pos="2867025" algn="l"/>
              </a:tabLst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锐普原创内部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图表</a:t>
            </a:r>
            <a:r>
              <a:rPr lang="en-US" altLang="zh-CN" sz="1400" dirty="0">
                <a:latin typeface="方正水黑简体" pitchFamily="65" charset="-122"/>
                <a:ea typeface="方正水黑简体" pitchFamily="65" charset="-122"/>
              </a:rPr>
              <a:t>3000</a:t>
            </a:r>
            <a:r>
              <a:rPr lang="zh-CN" altLang="en-US" sz="1400" dirty="0">
                <a:latin typeface="方正水黑简体" pitchFamily="65" charset="-122"/>
                <a:ea typeface="方正水黑简体" pitchFamily="65" charset="-122"/>
              </a:rPr>
              <a:t>张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892682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4519"/>
            <a:ext cx="7772400" cy="739467"/>
          </a:xfrm>
        </p:spPr>
        <p:txBody>
          <a:bodyPr anchor="b">
            <a:normAutofit/>
          </a:bodyPr>
          <a:lstStyle>
            <a:lvl1pPr algn="ctr">
              <a:defRPr sz="32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34301"/>
            <a:ext cx="7772400" cy="49229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5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5168" y="3413125"/>
            <a:ext cx="7125820" cy="674781"/>
          </a:xfrm>
          <a:prstGeom prst="rect">
            <a:avLst/>
          </a:prstGeom>
        </p:spPr>
        <p:txBody>
          <a:bodyPr/>
          <a:lstStyle>
            <a:lvl1pPr algn="ctr">
              <a:defRPr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49028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2554941"/>
            <a:ext cx="6858000" cy="695044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3424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按一下以編輯母片內文樣式</a:t>
            </a:r>
          </a:p>
        </p:txBody>
      </p:sp>
    </p:spTree>
    <p:extLst>
      <p:ext uri="{BB962C8B-B14F-4D97-AF65-F5344CB8AC3E}">
        <p14:creationId xmlns:p14="http://schemas.microsoft.com/office/powerpoint/2010/main" val="79539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783975"/>
            <a:ext cx="6858000" cy="481387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463521"/>
            <a:ext cx="6858000" cy="13554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按一下以編輯母片內文樣式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142999" y="4044392"/>
            <a:ext cx="6858001" cy="509679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2998" y="4670612"/>
            <a:ext cx="6858001" cy="136263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按一下以編輯母片內文樣式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447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871011"/>
            <a:ext cx="7886700" cy="459720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2631141"/>
            <a:ext cx="7886700" cy="342479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1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16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4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45455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9685" y="1974851"/>
            <a:ext cx="3867150" cy="486522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19685" y="2632730"/>
            <a:ext cx="3867150" cy="36966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9235" y="1978026"/>
            <a:ext cx="386715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030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15"/>
          <p:cNvGrpSpPr>
            <a:grpSpLocks/>
          </p:cNvGrpSpPr>
          <p:nvPr userDrawn="1"/>
        </p:nvGrpSpPr>
        <p:grpSpPr bwMode="auto">
          <a:xfrm>
            <a:off x="-9525" y="6354233"/>
            <a:ext cx="9163050" cy="503768"/>
            <a:chOff x="0" y="4681728"/>
            <a:chExt cx="9163025" cy="377953"/>
          </a:xfrm>
        </p:grpSpPr>
        <p:sp>
          <p:nvSpPr>
            <p:cNvPr id="27" name="矩形 26"/>
            <p:cNvSpPr/>
            <p:nvPr/>
          </p:nvSpPr>
          <p:spPr>
            <a:xfrm>
              <a:off x="0" y="4681729"/>
              <a:ext cx="9163025" cy="37795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00"/>
            </a:p>
          </p:txBody>
        </p:sp>
        <p:sp>
          <p:nvSpPr>
            <p:cNvPr id="28" name="矩形 27"/>
            <p:cNvSpPr/>
            <p:nvPr/>
          </p:nvSpPr>
          <p:spPr>
            <a:xfrm>
              <a:off x="8785201" y="4681728"/>
              <a:ext cx="377824" cy="377952"/>
            </a:xfrm>
            <a:prstGeom prst="rect">
              <a:avLst/>
            </a:prstGeom>
            <a:solidFill>
              <a:srgbClr val="803D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1800"/>
            </a:p>
          </p:txBody>
        </p:sp>
        <p:sp>
          <p:nvSpPr>
            <p:cNvPr id="29" name="矩形 28"/>
            <p:cNvSpPr/>
            <p:nvPr/>
          </p:nvSpPr>
          <p:spPr>
            <a:xfrm>
              <a:off x="0" y="4681728"/>
              <a:ext cx="377824" cy="377952"/>
            </a:xfrm>
            <a:prstGeom prst="rect">
              <a:avLst/>
            </a:prstGeom>
            <a:solidFill>
              <a:srgbClr val="803D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z="1800"/>
            </a:p>
          </p:txBody>
        </p:sp>
        <p:sp>
          <p:nvSpPr>
            <p:cNvPr id="30" name="等腰三角形 29"/>
            <p:cNvSpPr/>
            <p:nvPr/>
          </p:nvSpPr>
          <p:spPr>
            <a:xfrm rot="5400000">
              <a:off x="8910592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00"/>
            </a:p>
          </p:txBody>
        </p:sp>
        <p:sp>
          <p:nvSpPr>
            <p:cNvPr id="31" name="等腰三角形 30"/>
            <p:cNvSpPr/>
            <p:nvPr/>
          </p:nvSpPr>
          <p:spPr>
            <a:xfrm rot="16200000">
              <a:off x="125391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00"/>
            </a:p>
          </p:txBody>
        </p:sp>
      </p:grpSp>
      <p:grpSp>
        <p:nvGrpSpPr>
          <p:cNvPr id="33" name="组合 24"/>
          <p:cNvGrpSpPr>
            <a:grpSpLocks/>
          </p:cNvGrpSpPr>
          <p:nvPr userDrawn="1"/>
        </p:nvGrpSpPr>
        <p:grpSpPr bwMode="auto">
          <a:xfrm>
            <a:off x="0" y="323354"/>
            <a:ext cx="9163050" cy="751078"/>
            <a:chOff x="0" y="242094"/>
            <a:chExt cx="9163025" cy="564356"/>
          </a:xfrm>
        </p:grpSpPr>
        <p:grpSp>
          <p:nvGrpSpPr>
            <p:cNvPr id="34" name="组合 9"/>
            <p:cNvGrpSpPr>
              <a:grpSpLocks/>
            </p:cNvGrpSpPr>
            <p:nvPr/>
          </p:nvGrpSpPr>
          <p:grpSpPr bwMode="auto">
            <a:xfrm flipH="1">
              <a:off x="9060600" y="242094"/>
              <a:ext cx="102425" cy="564356"/>
              <a:chOff x="7668348" y="242094"/>
              <a:chExt cx="98744" cy="564356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7668348" y="242468"/>
                <a:ext cx="62748" cy="564610"/>
              </a:xfrm>
              <a:prstGeom prst="rect">
                <a:avLst/>
              </a:prstGeom>
              <a:solidFill>
                <a:srgbClr val="803D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00"/>
              </a:p>
            </p:txBody>
          </p:sp>
          <p:cxnSp>
            <p:nvCxnSpPr>
              <p:cNvPr id="42" name="直接连接符 41"/>
              <p:cNvCxnSpPr/>
              <p:nvPr/>
            </p:nvCxnSpPr>
            <p:spPr>
              <a:xfrm>
                <a:off x="7767827" y="242468"/>
                <a:ext cx="0" cy="564610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 bwMode="auto">
            <a:xfrm>
              <a:off x="471487" y="555786"/>
              <a:ext cx="1806900" cy="2081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  <a:cs typeface="Arial" pitchFamily="34" charset="0"/>
                </a:rPr>
                <a:t>锐意进取 普及精品</a:t>
              </a:r>
            </a:p>
          </p:txBody>
        </p:sp>
        <p:grpSp>
          <p:nvGrpSpPr>
            <p:cNvPr id="36" name="组合 3"/>
            <p:cNvGrpSpPr>
              <a:grpSpLocks/>
            </p:cNvGrpSpPr>
            <p:nvPr/>
          </p:nvGrpSpPr>
          <p:grpSpPr bwMode="auto">
            <a:xfrm>
              <a:off x="0" y="242094"/>
              <a:ext cx="480244" cy="564356"/>
              <a:chOff x="0" y="242094"/>
              <a:chExt cx="480244" cy="564356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0" y="242468"/>
                <a:ext cx="425449" cy="564610"/>
              </a:xfrm>
              <a:prstGeom prst="rect">
                <a:avLst/>
              </a:prstGeom>
              <a:solidFill>
                <a:srgbClr val="803D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800"/>
              </a:p>
            </p:txBody>
          </p:sp>
          <p:cxnSp>
            <p:nvCxnSpPr>
              <p:cNvPr id="38" name="直接连接符 37"/>
              <p:cNvCxnSpPr/>
              <p:nvPr/>
            </p:nvCxnSpPr>
            <p:spPr>
              <a:xfrm>
                <a:off x="481012" y="242468"/>
                <a:ext cx="0" cy="564610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TextBox 18"/>
          <p:cNvSpPr txBox="1"/>
          <p:nvPr userDrawn="1"/>
        </p:nvSpPr>
        <p:spPr>
          <a:xfrm>
            <a:off x="478431" y="362646"/>
            <a:ext cx="387754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tabLst>
                <a:tab pos="2867025" algn="l"/>
              </a:tabLst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锐普原创内部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图表</a:t>
            </a:r>
            <a:r>
              <a:rPr lang="en-US" altLang="zh-CN" sz="1400" dirty="0">
                <a:latin typeface="方正水黑简体" pitchFamily="65" charset="-122"/>
                <a:ea typeface="方正水黑简体" pitchFamily="65" charset="-122"/>
              </a:rPr>
              <a:t>3000</a:t>
            </a:r>
            <a:r>
              <a:rPr lang="zh-CN" altLang="en-US" sz="1400" dirty="0">
                <a:latin typeface="方正水黑简体" pitchFamily="65" charset="-122"/>
                <a:ea typeface="方正水黑简体" pitchFamily="65" charset="-122"/>
              </a:rPr>
              <a:t>张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4931045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7239" y="2830419"/>
            <a:ext cx="7125820" cy="674781"/>
          </a:xfrm>
          <a:prstGeom prst="rect">
            <a:avLst/>
          </a:prstGeom>
        </p:spPr>
        <p:txBody>
          <a:bodyPr/>
          <a:lstStyle>
            <a:lvl1pPr algn="ctr">
              <a:defRPr sz="32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03969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8760"/>
            <a:ext cx="9180512" cy="686779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1672"/>
            <a:ext cx="2624786" cy="72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45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55" y="8760"/>
            <a:ext cx="9155710" cy="684924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761" y="1683302"/>
            <a:ext cx="3948684" cy="108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2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67418" cy="685799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413" y="269284"/>
            <a:ext cx="2052916" cy="565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0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2" r:id="rId2"/>
    <p:sldLayoutId id="2147483663" r:id="rId3"/>
    <p:sldLayoutId id="2147483664" r:id="rId4"/>
    <p:sldLayoutId id="2147483685" r:id="rId5"/>
    <p:sldLayoutId id="214748369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60"/>
            <a:ext cx="9155710" cy="684924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413" y="251354"/>
            <a:ext cx="2052916" cy="565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43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91" r:id="rId4"/>
    <p:sldLayoutId id="2147483690" r:id="rId5"/>
    <p:sldLayoutId id="214748369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youtu.be/yBNaQMlyWN4?si=SL4jUGrtB7uf09sa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BAB11-1BD8-4053-0A1A-E50F8DFDCF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Coursera </a:t>
            </a:r>
            <a:r>
              <a:rPr lang="zh-TW" altLang="en-US" dirty="0"/>
              <a:t>介紹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A6D86DC-C03A-82F3-D0B9-449E64FE0A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38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78CB2A-08BD-4BEF-6EEF-906494839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362" y="886647"/>
            <a:ext cx="6858000" cy="695044"/>
          </a:xfrm>
        </p:spPr>
        <p:txBody>
          <a:bodyPr/>
          <a:lstStyle/>
          <a:p>
            <a:r>
              <a:rPr lang="en-US" altLang="zh-TW" sz="4000" b="1" i="0" dirty="0">
                <a:solidFill>
                  <a:srgbClr val="111111"/>
                </a:solidFill>
                <a:effectLst/>
              </a:rPr>
              <a:t>Coursera</a:t>
            </a:r>
            <a:r>
              <a:rPr lang="zh-TW" altLang="en-US" sz="4000" b="1" i="0" dirty="0">
                <a:solidFill>
                  <a:srgbClr val="111111"/>
                </a:solidFill>
                <a:effectLst/>
              </a:rPr>
              <a:t>簡介</a:t>
            </a:r>
            <a:endParaRPr lang="zh-TW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D12D0B6-1F46-232A-6FA1-436CABB18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812" y="1919153"/>
            <a:ext cx="7271425" cy="42335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TW" sz="2800" b="0" i="0" dirty="0">
                <a:solidFill>
                  <a:srgbClr val="111111"/>
                </a:solidFill>
                <a:effectLst/>
                <a:latin typeface="inherit"/>
              </a:rPr>
              <a:t>Coursera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是由史丹佛大學的計算機科學教授吳恩達和達芙妮</a:t>
            </a:r>
            <a:r>
              <a:rPr lang="en-US" altLang="zh-TW" sz="2800" b="0" i="0" dirty="0">
                <a:solidFill>
                  <a:srgbClr val="111111"/>
                </a:solidFill>
                <a:effectLst/>
                <a:latin typeface="inherit"/>
              </a:rPr>
              <a:t>·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科勒聯合創建的一個營利性的教育科技公司。理念為：「讓更多人接受高等教育」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平台與知名大學、企業合作，推出上千堂不同的課程，包含專業證書課程、大學學位課程、其他類型課程。</a:t>
            </a:r>
          </a:p>
        </p:txBody>
      </p:sp>
    </p:spTree>
    <p:extLst>
      <p:ext uri="{BB962C8B-B14F-4D97-AF65-F5344CB8AC3E}">
        <p14:creationId xmlns:p14="http://schemas.microsoft.com/office/powerpoint/2010/main" val="334134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DC993-425A-E22F-74FC-83A113E5E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D5C095-C06E-818D-FBD9-2AD966F46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362" y="886647"/>
            <a:ext cx="6858000" cy="695044"/>
          </a:xfrm>
        </p:spPr>
        <p:txBody>
          <a:bodyPr/>
          <a:lstStyle/>
          <a:p>
            <a:r>
              <a:rPr lang="en-US" altLang="zh-TW" sz="4000" b="1" i="0" dirty="0">
                <a:solidFill>
                  <a:srgbClr val="111111"/>
                </a:solidFill>
                <a:effectLst/>
              </a:rPr>
              <a:t>Coursera</a:t>
            </a:r>
            <a:r>
              <a:rPr lang="zh-TW" altLang="en-US" sz="4000" b="1" i="0" dirty="0">
                <a:solidFill>
                  <a:srgbClr val="111111"/>
                </a:solidFill>
                <a:effectLst/>
              </a:rPr>
              <a:t>優點</a:t>
            </a:r>
            <a:endParaRPr lang="zh-TW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B6EB331-6036-1174-C5B9-4B8655D42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812" y="1919153"/>
            <a:ext cx="7271425" cy="3135447"/>
          </a:xfrm>
        </p:spPr>
        <p:txBody>
          <a:bodyPr/>
          <a:lstStyle/>
          <a:p>
            <a:pPr algn="l"/>
            <a:r>
              <a:rPr lang="zh-TW" altLang="en-US" sz="2800" b="1" i="0" dirty="0">
                <a:solidFill>
                  <a:srgbClr val="111111"/>
                </a:solidFill>
                <a:effectLst/>
                <a:latin typeface="Playfair Display" panose="00000500000000000000" pitchFamily="2" charset="0"/>
              </a:rPr>
              <a:t>知名大學學位與知名公司證書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TW" sz="2800" b="0" i="0" dirty="0">
                <a:solidFill>
                  <a:srgbClr val="111111"/>
                </a:solidFill>
                <a:effectLst/>
                <a:latin typeface="inherit"/>
              </a:rPr>
              <a:t>Coursera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與多家美國知名大學推出學位課程，不需要實際到大學上課、也不用繳昂貴的學費就可以取得這些學位的證書。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TW" sz="2800" b="0" i="0" dirty="0">
                <a:solidFill>
                  <a:srgbClr val="111111"/>
                </a:solidFill>
                <a:effectLst/>
                <a:latin typeface="inherit"/>
              </a:rPr>
              <a:t>Coursera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也與多家知名企業（</a:t>
            </a:r>
            <a:r>
              <a:rPr lang="en-US" altLang="zh-TW" sz="2800" b="0" i="0" dirty="0">
                <a:solidFill>
                  <a:srgbClr val="111111"/>
                </a:solidFill>
                <a:effectLst/>
                <a:latin typeface="inherit"/>
              </a:rPr>
              <a:t>Google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、</a:t>
            </a:r>
            <a:r>
              <a:rPr lang="en-US" altLang="zh-TW" sz="2800" b="0" i="0" dirty="0">
                <a:solidFill>
                  <a:srgbClr val="111111"/>
                </a:solidFill>
                <a:effectLst/>
                <a:latin typeface="inherit"/>
              </a:rPr>
              <a:t>IBM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、</a:t>
            </a:r>
            <a:r>
              <a:rPr lang="en-US" altLang="zh-TW" sz="2800" b="0" i="0" dirty="0">
                <a:solidFill>
                  <a:srgbClr val="111111"/>
                </a:solidFill>
                <a:effectLst/>
                <a:latin typeface="inherit"/>
              </a:rPr>
              <a:t>Facebook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）等合作，讓你未來在</a:t>
            </a:r>
            <a:r>
              <a:rPr lang="zh-TW" altLang="en-US" sz="2800" b="0" dirty="0">
                <a:solidFill>
                  <a:srgbClr val="111111"/>
                </a:solidFill>
                <a:latin typeface="inherit"/>
              </a:rPr>
              <a:t>求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職上取得</a:t>
            </a:r>
            <a:r>
              <a:rPr lang="zh-TW" altLang="en-US" sz="2800" b="0" dirty="0">
                <a:solidFill>
                  <a:srgbClr val="111111"/>
                </a:solidFill>
                <a:latin typeface="inherit"/>
              </a:rPr>
              <a:t>更好的機會</a:t>
            </a:r>
            <a:r>
              <a:rPr lang="zh-TW" altLang="en-US" sz="2800" b="0" i="0" dirty="0">
                <a:solidFill>
                  <a:srgbClr val="111111"/>
                </a:solidFill>
                <a:effectLst/>
                <a:latin typeface="inherit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7124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F2316-DD2C-CDD1-EAB2-5377A4314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5CA6C1-9904-7D99-C32E-A2369BCB9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362" y="886647"/>
            <a:ext cx="6858000" cy="695044"/>
          </a:xfrm>
        </p:spPr>
        <p:txBody>
          <a:bodyPr/>
          <a:lstStyle/>
          <a:p>
            <a:r>
              <a:rPr lang="zh-TW" altLang="en-US" sz="4000" b="1" i="0" dirty="0">
                <a:solidFill>
                  <a:srgbClr val="111111"/>
                </a:solidFill>
                <a:effectLst/>
              </a:rPr>
              <a:t>挑選課程的方法</a:t>
            </a:r>
            <a:endParaRPr lang="zh-TW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E94792D-FFCA-CC8F-C51B-5F7E5C6B2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061" y="2041502"/>
            <a:ext cx="3896806" cy="3929851"/>
          </a:xfrm>
        </p:spPr>
        <p:txBody>
          <a:bodyPr/>
          <a:lstStyle/>
          <a:p>
            <a:pPr algn="l"/>
            <a:r>
              <a:rPr lang="en-US" altLang="zh-TW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Step 1</a:t>
            </a:r>
            <a:r>
              <a:rPr lang="zh-TW" altLang="en-US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：挑選課程種類</a:t>
            </a:r>
            <a:r>
              <a:rPr lang="en-US" altLang="zh-TW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or</a:t>
            </a:r>
            <a:r>
              <a:rPr lang="zh-TW" altLang="en-US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輸入關鍵字，</a:t>
            </a:r>
            <a:r>
              <a:rPr lang="zh-TW" altLang="en-US" sz="2200" b="0" i="0" dirty="0">
                <a:solidFill>
                  <a:srgbClr val="111111"/>
                </a:solidFill>
                <a:effectLst/>
                <a:latin typeface="inherit"/>
              </a:rPr>
              <a:t>右邊有多種課程種類，選擇有興趣的一種。</a:t>
            </a:r>
          </a:p>
          <a:p>
            <a:pPr algn="l"/>
            <a:r>
              <a:rPr lang="zh-TW" altLang="en-US" sz="2200" b="0" i="0" dirty="0">
                <a:solidFill>
                  <a:srgbClr val="111111"/>
                </a:solidFill>
                <a:effectLst/>
                <a:latin typeface="inherit"/>
              </a:rPr>
              <a:t>如果已經清楚知道關鍵字，就在搜尋欄輸入關鍵字</a:t>
            </a:r>
          </a:p>
          <a:p>
            <a:pPr algn="l"/>
            <a:r>
              <a:rPr lang="en-US" altLang="zh-TW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Step 2</a:t>
            </a:r>
            <a:r>
              <a:rPr lang="zh-TW" altLang="en-US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：看看課程中的「關於」、「運作方式」、「課程」、「講師」、「註冊選項」、「常見問題解答」中的內容是否符合需求。</a:t>
            </a:r>
          </a:p>
        </p:txBody>
      </p:sp>
      <p:pic>
        <p:nvPicPr>
          <p:cNvPr id="5" name="圖片 4" descr="一張含有 文字, 螢幕擷取畫面, 女人, 人員 的圖片&#10;&#10;自動產生的描述">
            <a:extLst>
              <a:ext uri="{FF2B5EF4-FFF2-40B4-BE49-F238E27FC236}">
                <a16:creationId xmlns:a16="http://schemas.microsoft.com/office/drawing/2014/main" id="{AC57C895-C052-DECC-40E9-FE219754D2C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6383" y="2039040"/>
            <a:ext cx="4084517" cy="393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17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2A576-2089-767B-A3CA-3C2E28A1E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D0B660-DABE-40FC-5BAA-08D6C9711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362" y="886647"/>
            <a:ext cx="6858000" cy="695044"/>
          </a:xfrm>
        </p:spPr>
        <p:txBody>
          <a:bodyPr/>
          <a:lstStyle/>
          <a:p>
            <a:r>
              <a:rPr lang="zh-TW" altLang="en-US" sz="4000" b="1" i="0" dirty="0">
                <a:solidFill>
                  <a:srgbClr val="111111"/>
                </a:solidFill>
                <a:effectLst/>
              </a:rPr>
              <a:t>挑選課程的方法</a:t>
            </a:r>
            <a:endParaRPr lang="zh-TW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182192A-792A-7372-2ED3-CA2509269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061" y="2041502"/>
            <a:ext cx="3896806" cy="3929851"/>
          </a:xfrm>
        </p:spPr>
        <p:txBody>
          <a:bodyPr/>
          <a:lstStyle/>
          <a:p>
            <a:pPr algn="l"/>
            <a:r>
              <a:rPr lang="en-US" altLang="zh-TW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Step 3</a:t>
            </a:r>
            <a:r>
              <a:rPr lang="zh-TW" altLang="en-US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：參考評價、評分及註冊人數，註冊人數就是看看這堂課是否熱門；評價跟評分可以確認一下這堂課的品質、難度以及內容是否符合需求。</a:t>
            </a:r>
          </a:p>
          <a:p>
            <a:pPr algn="l"/>
            <a:r>
              <a:rPr lang="en-US" altLang="zh-TW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Step 4</a:t>
            </a:r>
            <a:r>
              <a:rPr lang="zh-TW" altLang="en-US" sz="2200" b="0" i="0" dirty="0">
                <a:solidFill>
                  <a:srgbClr val="111111"/>
                </a:solidFill>
                <a:effectLst/>
                <a:latin typeface="Georgia" panose="02040502050405020303" pitchFamily="18" charset="0"/>
              </a:rPr>
              <a:t>：註冊開始上課！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3859AAB-0754-D5EF-311A-58005BF5B5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00279" y="2041502"/>
            <a:ext cx="4859408" cy="321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5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C037F6-D787-032F-3508-F8FAE2753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E50049-E4F6-DE19-EDD4-F9A8FE90FC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362" y="886647"/>
            <a:ext cx="6858000" cy="695044"/>
          </a:xfrm>
        </p:spPr>
        <p:txBody>
          <a:bodyPr/>
          <a:lstStyle/>
          <a:p>
            <a:r>
              <a:rPr lang="zh-TW" altLang="en-US" sz="4000" b="1" i="0" dirty="0">
                <a:solidFill>
                  <a:srgbClr val="111111"/>
                </a:solidFill>
                <a:effectLst/>
              </a:rPr>
              <a:t>免費課程挑選的方法</a:t>
            </a:r>
            <a:endParaRPr lang="zh-TW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A9B23B-6F4C-9956-09A2-EF4454D37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061" y="2041502"/>
            <a:ext cx="3896806" cy="392985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000" b="0" i="0" dirty="0">
                <a:solidFill>
                  <a:srgbClr val="111111"/>
                </a:solidFill>
                <a:effectLst/>
                <a:latin typeface="inherit"/>
              </a:rPr>
              <a:t>左上角探索的地方有一個「學習免費課程」</a:t>
            </a:r>
            <a:r>
              <a:rPr lang="en-US" altLang="zh-TW" sz="2000" b="0" i="0" dirty="0">
                <a:solidFill>
                  <a:srgbClr val="111111"/>
                </a:solidFill>
                <a:effectLst/>
                <a:latin typeface="inherit"/>
              </a:rPr>
              <a:t>,</a:t>
            </a:r>
            <a:r>
              <a:rPr lang="zh-TW" altLang="en-US" sz="2000" b="0" i="0" dirty="0">
                <a:solidFill>
                  <a:srgbClr val="111111"/>
                </a:solidFill>
                <a:effectLst/>
                <a:latin typeface="inherit"/>
              </a:rPr>
              <a:t>點進去之後就會有各種免費的課程供你選擇。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000" b="0" i="0" dirty="0">
                <a:solidFill>
                  <a:srgbClr val="111111"/>
                </a:solidFill>
                <a:effectLst/>
                <a:latin typeface="inherit"/>
              </a:rPr>
              <a:t>點進課程後他就會給你選擇要</a:t>
            </a:r>
            <a:r>
              <a:rPr lang="zh-TW" altLang="en-US" sz="2000" b="0" dirty="0">
                <a:solidFill>
                  <a:srgbClr val="111111"/>
                </a:solidFill>
                <a:latin typeface="inherit"/>
              </a:rPr>
              <a:t>購</a:t>
            </a:r>
            <a:r>
              <a:rPr lang="zh-TW" altLang="en-US" sz="2000" b="0" i="0" dirty="0">
                <a:solidFill>
                  <a:srgbClr val="111111"/>
                </a:solidFill>
                <a:effectLst/>
                <a:latin typeface="inherit"/>
              </a:rPr>
              <a:t>買課程（含證書）或</a:t>
            </a:r>
            <a:r>
              <a:rPr lang="zh-TW" altLang="en-US" sz="2000" b="0" i="0" dirty="0">
                <a:solidFill>
                  <a:srgbClr val="FF0000"/>
                </a:solidFill>
                <a:effectLst/>
                <a:latin typeface="inherit"/>
              </a:rPr>
              <a:t>完整</a:t>
            </a:r>
            <a:r>
              <a:rPr lang="zh-TW" altLang="en-US" sz="2000" b="0" dirty="0">
                <a:solidFill>
                  <a:srgbClr val="FF0000"/>
                </a:solidFill>
                <a:latin typeface="inherit"/>
              </a:rPr>
              <a:t>課程</a:t>
            </a:r>
            <a:r>
              <a:rPr lang="en-US" altLang="zh-TW" sz="2000" b="0" dirty="0">
                <a:solidFill>
                  <a:srgbClr val="FF0000"/>
                </a:solidFill>
                <a:latin typeface="inherit"/>
              </a:rPr>
              <a:t>,</a:t>
            </a:r>
            <a:r>
              <a:rPr lang="zh-TW" altLang="en-US" sz="2000" b="0" dirty="0">
                <a:solidFill>
                  <a:srgbClr val="FF0000"/>
                </a:solidFill>
                <a:latin typeface="inherit"/>
              </a:rPr>
              <a:t>沒有證書</a:t>
            </a:r>
            <a:r>
              <a:rPr lang="zh-TW" altLang="en-US" sz="2000" b="0" dirty="0">
                <a:solidFill>
                  <a:srgbClr val="111111"/>
                </a:solidFill>
                <a:latin typeface="inherit"/>
              </a:rPr>
              <a:t>，請選擇</a:t>
            </a:r>
            <a:r>
              <a:rPr lang="zh-TW" altLang="en-US" sz="2000" b="0" i="0" dirty="0">
                <a:solidFill>
                  <a:srgbClr val="FF0000"/>
                </a:solidFill>
                <a:effectLst/>
                <a:latin typeface="inherit"/>
              </a:rPr>
              <a:t>完整</a:t>
            </a:r>
            <a:r>
              <a:rPr lang="zh-TW" altLang="en-US" sz="2000" b="0" dirty="0">
                <a:solidFill>
                  <a:srgbClr val="FF0000"/>
                </a:solidFill>
                <a:latin typeface="inherit"/>
              </a:rPr>
              <a:t>課程</a:t>
            </a:r>
            <a:r>
              <a:rPr lang="en-US" altLang="zh-TW" sz="2000" b="0" dirty="0">
                <a:solidFill>
                  <a:srgbClr val="FF0000"/>
                </a:solidFill>
                <a:latin typeface="inherit"/>
              </a:rPr>
              <a:t>,</a:t>
            </a:r>
            <a:r>
              <a:rPr lang="zh-TW" altLang="en-US" sz="2000" b="0" dirty="0">
                <a:solidFill>
                  <a:srgbClr val="FF0000"/>
                </a:solidFill>
                <a:latin typeface="inherit"/>
              </a:rPr>
              <a:t>沒有證書</a:t>
            </a:r>
            <a:r>
              <a:rPr lang="zh-TW" altLang="en-US" sz="2000" b="0" i="0" dirty="0">
                <a:solidFill>
                  <a:srgbClr val="111111"/>
                </a:solidFill>
                <a:effectLst/>
                <a:latin typeface="inherit"/>
              </a:rPr>
              <a:t>。</a:t>
            </a:r>
            <a:endParaRPr lang="en-US" altLang="zh-TW" sz="2000" b="0" dirty="0">
              <a:solidFill>
                <a:srgbClr val="111111"/>
              </a:solidFill>
              <a:latin typeface="inheri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000" b="0" i="0" dirty="0">
                <a:solidFill>
                  <a:srgbClr val="111111"/>
                </a:solidFill>
                <a:effectLst/>
                <a:latin typeface="inherit"/>
              </a:rPr>
              <a:t>操作說明影片</a:t>
            </a:r>
            <a:r>
              <a:rPr lang="en-US" altLang="zh-TW" sz="2000" b="0" i="0" dirty="0">
                <a:solidFill>
                  <a:srgbClr val="111111"/>
                </a:solidFill>
                <a:effectLst/>
                <a:latin typeface="inherit"/>
              </a:rPr>
              <a:t>:</a:t>
            </a:r>
          </a:p>
          <a:p>
            <a:pPr algn="l"/>
            <a:r>
              <a:rPr lang="en-US" altLang="zh-TW" sz="2000" b="0" i="0" dirty="0">
                <a:solidFill>
                  <a:srgbClr val="111111"/>
                </a:solidFill>
                <a:effectLst/>
                <a:latin typeface="inherit"/>
                <a:hlinkClick r:id="rId2"/>
              </a:rPr>
              <a:t>https://youtu.be/yBNaQMlyWN4?si=SL4jUGrtB7uf09sa</a:t>
            </a:r>
            <a:endParaRPr lang="zh-TW" altLang="en-US" sz="2000" b="0" i="0" dirty="0">
              <a:solidFill>
                <a:srgbClr val="111111"/>
              </a:solidFill>
              <a:effectLst/>
              <a:latin typeface="inherit"/>
            </a:endParaRPr>
          </a:p>
        </p:txBody>
      </p:sp>
      <p:pic>
        <p:nvPicPr>
          <p:cNvPr id="1026" name="Picture 2" descr="一張含有 文字, 軟體, 電腦圖示, 作業系統 的圖片&#10;&#10;自動產生的描述">
            <a:extLst>
              <a:ext uri="{FF2B5EF4-FFF2-40B4-BE49-F238E27FC236}">
                <a16:creationId xmlns:a16="http://schemas.microsoft.com/office/drawing/2014/main" id="{E012FEED-4C45-A323-72AD-E4577995A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867" y="2556933"/>
            <a:ext cx="4930130" cy="2680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949798"/>
      </p:ext>
    </p:extLst>
  </p:cSld>
  <p:clrMapOvr>
    <a:masterClrMapping/>
  </p:clrMapOvr>
</p:sld>
</file>

<file path=ppt/theme/theme1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FC7C6A88250719479ED5C5BA6B5F5671" ma:contentTypeVersion="38" ma:contentTypeDescription="建立新的文件。" ma:contentTypeScope="" ma:versionID="5208f1fb988460cf6c62991cda2895ed">
  <xsd:schema xmlns:xsd="http://www.w3.org/2001/XMLSchema" xmlns:xs="http://www.w3.org/2001/XMLSchema" xmlns:p="http://schemas.microsoft.com/office/2006/metadata/properties" xmlns:ns3="ffe44d14-7a1e-490b-ab21-e0b0feb62637" xmlns:ns4="a00366f2-7e6e-4b41-8390-c1a60b251af2" targetNamespace="http://schemas.microsoft.com/office/2006/metadata/properties" ma:root="true" ma:fieldsID="72158671f61df9baae9e9c06c8792e15" ns3:_="" ns4:_="">
    <xsd:import namespace="ffe44d14-7a1e-490b-ab21-e0b0feb62637"/>
    <xsd:import namespace="a00366f2-7e6e-4b41-8390-c1a60b251af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44d14-7a1e-490b-ab21-e0b0feb626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2" nillable="true" ma:displayName="Notebook Type" ma:internalName="NotebookType">
      <xsd:simpleType>
        <xsd:restriction base="dms:Text"/>
      </xsd:simpleType>
    </xsd:element>
    <xsd:element name="FolderType" ma:index="13" nillable="true" ma:displayName="Folder Type" ma:internalName="FolderType">
      <xsd:simpleType>
        <xsd:restriction base="dms:Text"/>
      </xsd:simpleType>
    </xsd:element>
    <xsd:element name="CultureName" ma:index="14" nillable="true" ma:displayName="Culture Name" ma:internalName="CultureName">
      <xsd:simpleType>
        <xsd:restriction base="dms:Text"/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msChannelId" ma:index="16" nillable="true" ma:displayName="Teams Channel Id" ma:internalName="TeamsChannelId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8" nillable="true" ma:displayName="Math Settings" ma:internalName="Math_Settings">
      <xsd:simpleType>
        <xsd:restriction base="dms:Text"/>
      </xsd:simpleType>
    </xsd:element>
    <xsd:element name="DefaultSectionNames" ma:index="1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0" nillable="true" ma:displayName="Is Collaboration Space Locked" ma:internalName="Is_Collaboration_Space_Locked">
      <xsd:simpleType>
        <xsd:restriction base="dms:Boolean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Teams_Channel_Section_Location" ma:index="32" nillable="true" ma:displayName="Teams Channel Section Location" ma:internalName="Teams_Channel_Section_Location">
      <xsd:simpleType>
        <xsd:restriction base="dms:Text"/>
      </xsd:simpleType>
    </xsd:element>
    <xsd:element name="MediaServiceAutoTags" ma:index="36" nillable="true" ma:displayName="Tags" ma:internalName="MediaServiceAutoTags" ma:readOnly="true">
      <xsd:simpleType>
        <xsd:restriction base="dms:Text"/>
      </xsd:simpleType>
    </xsd:element>
    <xsd:element name="MediaServiceOCR" ma:index="3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MediaLengthInSeconds" ma:index="4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4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4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366f2-7e6e-4b41-8390-c1a60b251af2" elementFormDefault="qualified">
    <xsd:import namespace="http://schemas.microsoft.com/office/2006/documentManagement/types"/>
    <xsd:import namespace="http://schemas.microsoft.com/office/infopath/2007/PartnerControls"/>
    <xsd:element name="SharedWithUsers" ma:index="33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5" nillable="true" ma:displayName="共用提示雜湊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ffe44d14-7a1e-490b-ab21-e0b0feb62637" xsi:nil="true"/>
    <Students xmlns="ffe44d14-7a1e-490b-ab21-e0b0feb62637">
      <UserInfo>
        <DisplayName/>
        <AccountId xsi:nil="true"/>
        <AccountType/>
      </UserInfo>
    </Students>
    <Math_Settings xmlns="ffe44d14-7a1e-490b-ab21-e0b0feb62637" xsi:nil="true"/>
    <Owner xmlns="ffe44d14-7a1e-490b-ab21-e0b0feb62637">
      <UserInfo>
        <DisplayName/>
        <AccountId xsi:nil="true"/>
        <AccountType/>
      </UserInfo>
    </Owner>
    <Student_Groups xmlns="ffe44d14-7a1e-490b-ab21-e0b0feb62637">
      <UserInfo>
        <DisplayName/>
        <AccountId xsi:nil="true"/>
        <AccountType/>
      </UserInfo>
    </Student_Groups>
    <DefaultSectionNames xmlns="ffe44d14-7a1e-490b-ab21-e0b0feb62637" xsi:nil="true"/>
    <Has_Teacher_Only_SectionGroup xmlns="ffe44d14-7a1e-490b-ab21-e0b0feb62637" xsi:nil="true"/>
    <NotebookType xmlns="ffe44d14-7a1e-490b-ab21-e0b0feb62637" xsi:nil="true"/>
    <Distribution_Groups xmlns="ffe44d14-7a1e-490b-ab21-e0b0feb62637" xsi:nil="true"/>
    <Teachers xmlns="ffe44d14-7a1e-490b-ab21-e0b0feb62637">
      <UserInfo>
        <DisplayName/>
        <AccountId xsi:nil="true"/>
        <AccountType/>
      </UserInfo>
    </Teachers>
    <AppVersion xmlns="ffe44d14-7a1e-490b-ab21-e0b0feb62637" xsi:nil="true"/>
    <LMS_Mappings xmlns="ffe44d14-7a1e-490b-ab21-e0b0feb62637" xsi:nil="true"/>
    <Teams_Channel_Section_Location xmlns="ffe44d14-7a1e-490b-ab21-e0b0feb62637" xsi:nil="true"/>
    <Templates xmlns="ffe44d14-7a1e-490b-ab21-e0b0feb62637" xsi:nil="true"/>
    <Self_Registration_Enabled xmlns="ffe44d14-7a1e-490b-ab21-e0b0feb62637" xsi:nil="true"/>
    <CultureName xmlns="ffe44d14-7a1e-490b-ab21-e0b0feb62637" xsi:nil="true"/>
    <TeamsChannelId xmlns="ffe44d14-7a1e-490b-ab21-e0b0feb62637" xsi:nil="true"/>
    <Invited_Teachers xmlns="ffe44d14-7a1e-490b-ab21-e0b0feb62637" xsi:nil="true"/>
    <Invited_Students xmlns="ffe44d14-7a1e-490b-ab21-e0b0feb62637" xsi:nil="true"/>
    <IsNotebookLocked xmlns="ffe44d14-7a1e-490b-ab21-e0b0feb62637" xsi:nil="true"/>
    <Is_Collaboration_Space_Locked xmlns="ffe44d14-7a1e-490b-ab21-e0b0feb62637" xsi:nil="true"/>
  </documentManagement>
</p:properties>
</file>

<file path=customXml/itemProps1.xml><?xml version="1.0" encoding="utf-8"?>
<ds:datastoreItem xmlns:ds="http://schemas.openxmlformats.org/officeDocument/2006/customXml" ds:itemID="{04F519A6-4FD9-421B-9E53-9D6D0C8EAD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95C52C-E8D7-492A-9C30-C38E826206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e44d14-7a1e-490b-ab21-e0b0feb62637"/>
    <ds:schemaRef ds:uri="a00366f2-7e6e-4b41-8390-c1a60b251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EBF40B-91ED-4AF0-8960-A193C3B2752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fe44d14-7a1e-490b-ab21-e0b0feb62637"/>
    <ds:schemaRef ds:uri="a00366f2-7e6e-4b41-8390-c1a60b251af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348</Words>
  <Application>Microsoft Office PowerPoint</Application>
  <PresentationFormat>如螢幕大小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6</vt:i4>
      </vt:variant>
    </vt:vector>
  </HeadingPairs>
  <TitlesOfParts>
    <vt:vector size="18" baseType="lpstr">
      <vt:lpstr>inherit</vt:lpstr>
      <vt:lpstr>微软雅黑</vt:lpstr>
      <vt:lpstr>方正水黑简体</vt:lpstr>
      <vt:lpstr>微軟正黑體</vt:lpstr>
      <vt:lpstr>Arial</vt:lpstr>
      <vt:lpstr>Calibri</vt:lpstr>
      <vt:lpstr>Georgia</vt:lpstr>
      <vt:lpstr>Playfair Display</vt:lpstr>
      <vt:lpstr>1_自訂設計</vt:lpstr>
      <vt:lpstr>3_自訂設計</vt:lpstr>
      <vt:lpstr>自訂設計</vt:lpstr>
      <vt:lpstr>2_自訂設計</vt:lpstr>
      <vt:lpstr>Coursera 介紹</vt:lpstr>
      <vt:lpstr>Coursera簡介</vt:lpstr>
      <vt:lpstr>Coursera優點</vt:lpstr>
      <vt:lpstr>挑選課程的方法</vt:lpstr>
      <vt:lpstr>挑選課程的方法</vt:lpstr>
      <vt:lpstr>免費課程挑選的方法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2022-10-12T12:51:11Z</dcterms:created>
  <dcterms:modified xsi:type="dcterms:W3CDTF">2024-03-12T09:57:15Z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0x010100FC7C6A88250719479ED5C5BA6B5F5671</vt:lpwstr>
  </property>
</Properties>
</file>